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461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753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87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01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784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121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62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133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882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5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32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D485B9-79FC-4CF4-A375-1A324BE8953D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E9FB79-2DA0-41AB-B743-5DF09161F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21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4042E42-D547-5387-A513-EDFB5E2F58E0}"/>
              </a:ext>
            </a:extLst>
          </p:cNvPr>
          <p:cNvSpPr/>
          <p:nvPr/>
        </p:nvSpPr>
        <p:spPr>
          <a:xfrm>
            <a:off x="91441" y="95795"/>
            <a:ext cx="6648994" cy="968828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DFA4C2D-B69E-6DC6-B1A6-407ACA926574}"/>
              </a:ext>
            </a:extLst>
          </p:cNvPr>
          <p:cNvSpPr/>
          <p:nvPr/>
        </p:nvSpPr>
        <p:spPr>
          <a:xfrm>
            <a:off x="4152900" y="0"/>
            <a:ext cx="2705099" cy="37147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いわて</a:t>
            </a:r>
            <a:r>
              <a:rPr kumimoji="1" lang="ja-JP" altLang="en-US" sz="160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農業法人ガイド</a:t>
            </a:r>
            <a:endParaRPr kumimoji="1" lang="ja-JP" altLang="en-US" sz="16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F14F048-0179-6FF9-F8A2-7AC4597EE5E8}"/>
              </a:ext>
            </a:extLst>
          </p:cNvPr>
          <p:cNvSpPr/>
          <p:nvPr/>
        </p:nvSpPr>
        <p:spPr>
          <a:xfrm>
            <a:off x="304800" y="294449"/>
            <a:ext cx="1308100" cy="15216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i="1" dirty="0">
                <a:solidFill>
                  <a:schemeClr val="tx1"/>
                </a:solidFill>
              </a:rPr>
              <a:t>法人ロゴ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12D11B4-FEE4-DDAA-C3DA-DC3D667481D7}"/>
              </a:ext>
            </a:extLst>
          </p:cNvPr>
          <p:cNvSpPr/>
          <p:nvPr/>
        </p:nvSpPr>
        <p:spPr>
          <a:xfrm>
            <a:off x="2085519" y="583662"/>
            <a:ext cx="4467681" cy="498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i="1" dirty="0">
                <a:solidFill>
                  <a:schemeClr val="tx1"/>
                </a:solidFill>
              </a:rPr>
              <a:t>法人名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CE3FE8D-3034-10FE-0937-1CD00256697F}"/>
              </a:ext>
            </a:extLst>
          </p:cNvPr>
          <p:cNvSpPr/>
          <p:nvPr/>
        </p:nvSpPr>
        <p:spPr>
          <a:xfrm>
            <a:off x="1865989" y="581122"/>
            <a:ext cx="92254" cy="628926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16A1D26-741E-A987-EE1E-0764B67F183A}"/>
              </a:ext>
            </a:extLst>
          </p:cNvPr>
          <p:cNvSpPr/>
          <p:nvPr/>
        </p:nvSpPr>
        <p:spPr>
          <a:xfrm>
            <a:off x="1806030" y="1375339"/>
            <a:ext cx="4747170" cy="498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i="1" dirty="0">
                <a:solidFill>
                  <a:schemeClr val="tx1"/>
                </a:solidFill>
              </a:rPr>
              <a:t>キャッチコピー、企業理念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5EB53285-455A-A120-155B-6D008BE73FF9}"/>
              </a:ext>
            </a:extLst>
          </p:cNvPr>
          <p:cNvGrpSpPr/>
          <p:nvPr/>
        </p:nvGrpSpPr>
        <p:grpSpPr>
          <a:xfrm>
            <a:off x="228830" y="2382445"/>
            <a:ext cx="1860044" cy="498187"/>
            <a:chOff x="304800" y="2267127"/>
            <a:chExt cx="1860044" cy="498187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1A23B67B-FF0F-D665-633B-FE1EA396D849}"/>
                </a:ext>
              </a:extLst>
            </p:cNvPr>
            <p:cNvSpPr/>
            <p:nvPr/>
          </p:nvSpPr>
          <p:spPr>
            <a:xfrm>
              <a:off x="304800" y="2302036"/>
              <a:ext cx="57606" cy="428371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D61EBB8D-9DEE-6E1C-1621-E3A057C4FF1A}"/>
                </a:ext>
              </a:extLst>
            </p:cNvPr>
            <p:cNvSpPr/>
            <p:nvPr/>
          </p:nvSpPr>
          <p:spPr>
            <a:xfrm>
              <a:off x="362406" y="2267127"/>
              <a:ext cx="1802438" cy="498187"/>
            </a:xfrm>
            <a:prstGeom prst="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代表メッセージ</a:t>
              </a:r>
            </a:p>
          </p:txBody>
        </p:sp>
      </p:grp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99177AB8-D469-DF74-597D-DE1EE5AAEDFD}"/>
              </a:ext>
            </a:extLst>
          </p:cNvPr>
          <p:cNvCxnSpPr/>
          <p:nvPr/>
        </p:nvCxnSpPr>
        <p:spPr>
          <a:xfrm>
            <a:off x="2085518" y="1200896"/>
            <a:ext cx="4467681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35EFE32-65AD-D06B-2D1E-A02D608359B6}"/>
              </a:ext>
            </a:extLst>
          </p:cNvPr>
          <p:cNvSpPr/>
          <p:nvPr/>
        </p:nvSpPr>
        <p:spPr>
          <a:xfrm>
            <a:off x="228830" y="2968858"/>
            <a:ext cx="4253776" cy="28247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i="1" dirty="0">
                <a:solidFill>
                  <a:schemeClr val="tx1"/>
                </a:solidFill>
              </a:rPr>
              <a:t>代表者挨拶文や</a:t>
            </a:r>
            <a:r>
              <a:rPr kumimoji="1" lang="en-US" altLang="ja-JP" i="1" dirty="0">
                <a:solidFill>
                  <a:schemeClr val="tx1"/>
                </a:solidFill>
              </a:rPr>
              <a:t>PR</a:t>
            </a:r>
            <a:endParaRPr kumimoji="1" lang="ja-JP" altLang="en-US" i="1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45D3A73-60E8-3DEE-9613-DE6CC6CA0316}"/>
              </a:ext>
            </a:extLst>
          </p:cNvPr>
          <p:cNvSpPr/>
          <p:nvPr/>
        </p:nvSpPr>
        <p:spPr>
          <a:xfrm>
            <a:off x="4924882" y="2480441"/>
            <a:ext cx="1652994" cy="15679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i="1" dirty="0">
                <a:solidFill>
                  <a:schemeClr val="tx1"/>
                </a:solidFill>
              </a:rPr>
              <a:t>代表などの</a:t>
            </a:r>
            <a:endParaRPr kumimoji="1" lang="en-US" altLang="ja-JP" i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i="1" dirty="0">
                <a:solidFill>
                  <a:schemeClr val="tx1"/>
                </a:solidFill>
              </a:rPr>
              <a:t>写真</a:t>
            </a:r>
            <a:endParaRPr kumimoji="1" lang="en-US" altLang="ja-JP" i="1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DDDB4C2-A49F-A008-4250-FEA30929306E}"/>
              </a:ext>
            </a:extLst>
          </p:cNvPr>
          <p:cNvSpPr/>
          <p:nvPr/>
        </p:nvSpPr>
        <p:spPr>
          <a:xfrm>
            <a:off x="4900205" y="4515394"/>
            <a:ext cx="1652994" cy="15679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i="1" dirty="0">
                <a:solidFill>
                  <a:schemeClr val="tx1"/>
                </a:solidFill>
              </a:rPr>
              <a:t>写真</a:t>
            </a:r>
            <a:endParaRPr kumimoji="1" lang="en-US" altLang="ja-JP" i="1" dirty="0">
              <a:solidFill>
                <a:schemeClr val="tx1"/>
              </a:solidFill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8AC8AF21-2BE7-ADB9-7719-C2F2E9B1D080}"/>
              </a:ext>
            </a:extLst>
          </p:cNvPr>
          <p:cNvGrpSpPr/>
          <p:nvPr/>
        </p:nvGrpSpPr>
        <p:grpSpPr>
          <a:xfrm>
            <a:off x="225474" y="5916715"/>
            <a:ext cx="1860044" cy="498187"/>
            <a:chOff x="304800" y="2267127"/>
            <a:chExt cx="1860044" cy="498187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056DF530-1ADC-5D40-77B2-5BF181621F62}"/>
                </a:ext>
              </a:extLst>
            </p:cNvPr>
            <p:cNvSpPr/>
            <p:nvPr/>
          </p:nvSpPr>
          <p:spPr>
            <a:xfrm>
              <a:off x="304800" y="2302036"/>
              <a:ext cx="57606" cy="428371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A5203E0A-A2E6-DD6B-5073-CFD19AD44AB3}"/>
                </a:ext>
              </a:extLst>
            </p:cNvPr>
            <p:cNvSpPr/>
            <p:nvPr/>
          </p:nvSpPr>
          <p:spPr>
            <a:xfrm>
              <a:off x="362406" y="2267127"/>
              <a:ext cx="1802438" cy="498187"/>
            </a:xfrm>
            <a:prstGeom prst="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dirty="0">
                  <a:solidFill>
                    <a:schemeClr val="tx1"/>
                  </a:solidFill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データ</a:t>
              </a:r>
            </a:p>
          </p:txBody>
        </p:sp>
      </p:grpSp>
      <p:pic>
        <p:nvPicPr>
          <p:cNvPr id="4" name="図 3" descr="暗い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D1F04ABE-BDCE-42BD-7304-2487F837DB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551" y="6384103"/>
            <a:ext cx="3099173" cy="309917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7A61D61-FCD0-AD27-BBE4-DAF1FD9F129E}"/>
              </a:ext>
            </a:extLst>
          </p:cNvPr>
          <p:cNvSpPr txBox="1"/>
          <p:nvPr/>
        </p:nvSpPr>
        <p:spPr>
          <a:xfrm>
            <a:off x="0" y="6369042"/>
            <a:ext cx="426307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○設立　　　　　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～～年</a:t>
            </a:r>
            <a:endParaRPr kumimoji="1" lang="en-US" altLang="ja-JP" sz="1600" i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○作目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△△、◇◇、□□</a:t>
            </a:r>
            <a:endParaRPr kumimoji="1" lang="en-US" altLang="ja-JP" sz="1600" i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○従業員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正社員○人、パート□人</a:t>
            </a:r>
            <a:endParaRPr kumimoji="1" lang="en-US" altLang="ja-JP" sz="1600" i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○経営規模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△△</a:t>
            </a:r>
            <a:r>
              <a:rPr kumimoji="1" lang="en-US" altLang="ja-JP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ha</a:t>
            </a:r>
            <a:r>
              <a:rPr kumimoji="1" lang="ja-JP" altLang="en-US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、○○頭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○法人変遷</a:t>
            </a:r>
          </a:p>
          <a:p>
            <a:r>
              <a:rPr kumimoji="1" lang="ja-JP" altLang="en-US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～～年　　設立</a:t>
            </a:r>
            <a:endParaRPr kumimoji="1" lang="en-US" altLang="ja-JP" sz="1600" i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～～年　　○○部門開設</a:t>
            </a:r>
            <a:endParaRPr kumimoji="1" lang="en-US" altLang="ja-JP" sz="1600" i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～～年　　□□を受賞</a:t>
            </a:r>
            <a:endParaRPr kumimoji="1" lang="en-US" altLang="ja-JP" sz="1600" i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～～年　　△△の販売を開始</a:t>
            </a:r>
            <a:endParaRPr kumimoji="1" lang="en-US" altLang="ja-JP" sz="1600" i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F9481CB-F96F-5BA2-B62E-19467152E642}"/>
              </a:ext>
            </a:extLst>
          </p:cNvPr>
          <p:cNvSpPr/>
          <p:nvPr/>
        </p:nvSpPr>
        <p:spPr>
          <a:xfrm>
            <a:off x="4702701" y="8058504"/>
            <a:ext cx="1561870" cy="4721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i="1" dirty="0">
                <a:solidFill>
                  <a:schemeClr val="tx1"/>
                </a:solidFill>
              </a:rPr>
              <a:t>事務所や農場の所在地を記載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57AE4E8-58D4-A72F-4A91-0728D0467E0A}"/>
              </a:ext>
            </a:extLst>
          </p:cNvPr>
          <p:cNvSpPr txBox="1"/>
          <p:nvPr/>
        </p:nvSpPr>
        <p:spPr>
          <a:xfrm>
            <a:off x="1569971" y="9662251"/>
            <a:ext cx="3588456" cy="2176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080"/>
              </a:lnSpc>
            </a:pPr>
            <a:r>
              <a:rPr kumimoji="1" lang="en-US" altLang="ja-JP"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作成</a:t>
            </a:r>
            <a:r>
              <a:rPr kumimoji="1" lang="en-US" altLang="ja-JP"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kumimoji="1" lang="ja-JP" altLang="en-US"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岩手県農林水産部農業普及技術課、岩手県農業法人協会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D96BC65-7BED-890B-8949-2AF71DCEAEA9}"/>
              </a:ext>
            </a:extLst>
          </p:cNvPr>
          <p:cNvSpPr/>
          <p:nvPr/>
        </p:nvSpPr>
        <p:spPr>
          <a:xfrm>
            <a:off x="1612901" y="5947512"/>
            <a:ext cx="2992700" cy="91458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i="1" dirty="0"/>
              <a:t>外枠等の色は法人ごとに</a:t>
            </a:r>
            <a:endParaRPr kumimoji="1" lang="en-US" altLang="ja-JP" sz="1400" i="1" dirty="0"/>
          </a:p>
          <a:p>
            <a:pPr algn="ctr"/>
            <a:r>
              <a:rPr kumimoji="1" lang="ja-JP" altLang="en-US" sz="1400" i="1" dirty="0"/>
              <a:t>カラーを選択可能です</a:t>
            </a:r>
            <a:endParaRPr kumimoji="1" lang="en-US" altLang="ja-JP" sz="1400" i="1" dirty="0"/>
          </a:p>
          <a:p>
            <a:pPr algn="ctr"/>
            <a:r>
              <a:rPr kumimoji="1" lang="ja-JP" altLang="en-US" sz="1400" i="1" dirty="0"/>
              <a:t>（企業のカラーや品目に合わせた色合いなど）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2D71211-C59F-C912-148C-3A43D693F95C}"/>
              </a:ext>
            </a:extLst>
          </p:cNvPr>
          <p:cNvSpPr txBox="1"/>
          <p:nvPr/>
        </p:nvSpPr>
        <p:spPr>
          <a:xfrm>
            <a:off x="5038636" y="326855"/>
            <a:ext cx="188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　年　月　日作成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2608CD6-C022-5521-938A-FDE85A745AD1}"/>
              </a:ext>
            </a:extLst>
          </p:cNvPr>
          <p:cNvSpPr txBox="1"/>
          <p:nvPr/>
        </p:nvSpPr>
        <p:spPr>
          <a:xfrm>
            <a:off x="283081" y="47348"/>
            <a:ext cx="2042108" cy="2539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/>
              <a:t>（様式１：</a:t>
            </a:r>
            <a:r>
              <a:rPr kumimoji="1" lang="ja-JP" altLang="en-US" sz="900" dirty="0"/>
              <a:t>完成時は本枠内削除</a:t>
            </a:r>
            <a:r>
              <a:rPr kumimoji="1" lang="ja-JP" altLang="en-US" sz="105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528971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C820BF3-A29E-F4E4-B03C-A74DCA96308A}"/>
              </a:ext>
            </a:extLst>
          </p:cNvPr>
          <p:cNvSpPr/>
          <p:nvPr/>
        </p:nvSpPr>
        <p:spPr>
          <a:xfrm>
            <a:off x="91441" y="95795"/>
            <a:ext cx="6648994" cy="968828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9942E71A-3FBD-A3C4-BFC1-79377B4F74A2}"/>
              </a:ext>
            </a:extLst>
          </p:cNvPr>
          <p:cNvGrpSpPr/>
          <p:nvPr/>
        </p:nvGrpSpPr>
        <p:grpSpPr>
          <a:xfrm>
            <a:off x="212774" y="206234"/>
            <a:ext cx="1860044" cy="498187"/>
            <a:chOff x="304800" y="2267127"/>
            <a:chExt cx="1860044" cy="498187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298C5A0C-0732-213D-B326-37D76088A590}"/>
                </a:ext>
              </a:extLst>
            </p:cNvPr>
            <p:cNvSpPr/>
            <p:nvPr/>
          </p:nvSpPr>
          <p:spPr>
            <a:xfrm>
              <a:off x="304800" y="2302036"/>
              <a:ext cx="57606" cy="428371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AABA8156-C743-C406-580A-C598E7F8397E}"/>
                </a:ext>
              </a:extLst>
            </p:cNvPr>
            <p:cNvSpPr/>
            <p:nvPr/>
          </p:nvSpPr>
          <p:spPr>
            <a:xfrm>
              <a:off x="362406" y="2267127"/>
              <a:ext cx="1802438" cy="498187"/>
            </a:xfrm>
            <a:prstGeom prst="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dirty="0">
                  <a:solidFill>
                    <a:schemeClr val="tx1"/>
                  </a:solidFill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（自由記載欄）</a:t>
              </a:r>
            </a:p>
          </p:txBody>
        </p:sp>
      </p:grp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24D5DE5-F643-A476-58E5-A59C2F38DD0B}"/>
              </a:ext>
            </a:extLst>
          </p:cNvPr>
          <p:cNvSpPr/>
          <p:nvPr/>
        </p:nvSpPr>
        <p:spPr>
          <a:xfrm>
            <a:off x="212774" y="739330"/>
            <a:ext cx="6442222" cy="50030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i="1" dirty="0">
                <a:solidFill>
                  <a:schemeClr val="tx1"/>
                </a:solidFill>
              </a:rPr>
              <a:t>以下のような項目を参考に記載（項目数も自由です）</a:t>
            </a:r>
            <a:endParaRPr kumimoji="1" lang="en-US" altLang="ja-JP" i="1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1600" i="1" dirty="0">
                <a:solidFill>
                  <a:schemeClr val="tx1"/>
                </a:solidFill>
              </a:rPr>
              <a:t>※</a:t>
            </a:r>
            <a:r>
              <a:rPr kumimoji="1" lang="ja-JP" altLang="en-US" sz="1600" i="1" dirty="0">
                <a:solidFill>
                  <a:schemeClr val="tx1"/>
                </a:solidFill>
              </a:rPr>
              <a:t>写真や図などを張り付けて視覚的に分かりやすいように記載</a:t>
            </a:r>
            <a:endParaRPr kumimoji="1" lang="en-US" altLang="ja-JP" sz="1600" i="1" dirty="0">
              <a:solidFill>
                <a:schemeClr val="tx1"/>
              </a:solidFill>
            </a:endParaRPr>
          </a:p>
          <a:p>
            <a:r>
              <a:rPr kumimoji="1" lang="ja-JP" altLang="en-US" i="1" dirty="0">
                <a:solidFill>
                  <a:schemeClr val="tx1"/>
                </a:solidFill>
              </a:rPr>
              <a:t>・業務内容</a:t>
            </a:r>
            <a:endParaRPr kumimoji="1" lang="en-US" altLang="ja-JP" i="1" dirty="0">
              <a:solidFill>
                <a:schemeClr val="tx1"/>
              </a:solidFill>
            </a:endParaRPr>
          </a:p>
          <a:p>
            <a:r>
              <a:rPr kumimoji="1" lang="ja-JP" altLang="en-US" i="1" dirty="0">
                <a:solidFill>
                  <a:schemeClr val="tx1"/>
                </a:solidFill>
              </a:rPr>
              <a:t>・先輩の声</a:t>
            </a:r>
            <a:endParaRPr kumimoji="1" lang="en-US" altLang="ja-JP" i="1" dirty="0">
              <a:solidFill>
                <a:schemeClr val="tx1"/>
              </a:solidFill>
            </a:endParaRPr>
          </a:p>
          <a:p>
            <a:r>
              <a:rPr kumimoji="1" lang="ja-JP" altLang="en-US" i="1" dirty="0">
                <a:solidFill>
                  <a:schemeClr val="tx1"/>
                </a:solidFill>
              </a:rPr>
              <a:t>・仕事の１日のスケジュール</a:t>
            </a:r>
            <a:endParaRPr kumimoji="1" lang="en-US" altLang="ja-JP" i="1" dirty="0">
              <a:solidFill>
                <a:schemeClr val="tx1"/>
              </a:solidFill>
            </a:endParaRPr>
          </a:p>
          <a:p>
            <a:r>
              <a:rPr kumimoji="1" lang="ja-JP" altLang="en-US" i="1" dirty="0">
                <a:solidFill>
                  <a:schemeClr val="tx1"/>
                </a:solidFill>
              </a:rPr>
              <a:t>・キャリア形成（取得できる資格など）</a:t>
            </a:r>
            <a:endParaRPr kumimoji="1" lang="en-US" altLang="ja-JP" i="1" dirty="0">
              <a:solidFill>
                <a:schemeClr val="tx1"/>
              </a:solidFill>
            </a:endParaRPr>
          </a:p>
          <a:p>
            <a:r>
              <a:rPr kumimoji="1" lang="ja-JP" altLang="en-US" i="1" dirty="0">
                <a:solidFill>
                  <a:schemeClr val="tx1"/>
                </a:solidFill>
              </a:rPr>
              <a:t>・その他</a:t>
            </a:r>
            <a:endParaRPr kumimoji="1" lang="en-US" altLang="ja-JP" i="1" dirty="0">
              <a:solidFill>
                <a:schemeClr val="tx1"/>
              </a:solidFill>
            </a:endParaRPr>
          </a:p>
          <a:p>
            <a:pPr algn="ctr"/>
            <a:endParaRPr kumimoji="1" lang="ja-JP" altLang="en-US" i="1" dirty="0">
              <a:solidFill>
                <a:schemeClr val="tx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8A17B2C-A17D-E71E-B824-33AA987546C7}"/>
              </a:ext>
            </a:extLst>
          </p:cNvPr>
          <p:cNvSpPr txBox="1"/>
          <p:nvPr/>
        </p:nvSpPr>
        <p:spPr>
          <a:xfrm>
            <a:off x="1569971" y="9662251"/>
            <a:ext cx="3588456" cy="2176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080"/>
              </a:lnSpc>
            </a:pPr>
            <a:r>
              <a:rPr kumimoji="1" lang="en-US" altLang="ja-JP"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作成</a:t>
            </a:r>
            <a:r>
              <a:rPr kumimoji="1" lang="en-US" altLang="ja-JP"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kumimoji="1" lang="ja-JP" altLang="en-US"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岩手県農林水産部農業普及技術課、岩手県農業法人協会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5A63B61E-58B1-B193-96F2-16DB11D23F38}"/>
              </a:ext>
            </a:extLst>
          </p:cNvPr>
          <p:cNvGrpSpPr/>
          <p:nvPr/>
        </p:nvGrpSpPr>
        <p:grpSpPr>
          <a:xfrm>
            <a:off x="212774" y="5672554"/>
            <a:ext cx="6442225" cy="1873439"/>
            <a:chOff x="212773" y="5022661"/>
            <a:chExt cx="6442225" cy="1873439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54888506-7686-B4F4-FD85-32947FEEFD2D}"/>
                </a:ext>
              </a:extLst>
            </p:cNvPr>
            <p:cNvGrpSpPr/>
            <p:nvPr/>
          </p:nvGrpSpPr>
          <p:grpSpPr>
            <a:xfrm>
              <a:off x="212774" y="5022661"/>
              <a:ext cx="3101926" cy="498187"/>
              <a:chOff x="304800" y="2267127"/>
              <a:chExt cx="3101926" cy="498187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7E954A5C-5425-9559-6D91-037E3AB849F2}"/>
                  </a:ext>
                </a:extLst>
              </p:cNvPr>
              <p:cNvSpPr/>
              <p:nvPr/>
            </p:nvSpPr>
            <p:spPr>
              <a:xfrm>
                <a:off x="304800" y="2302036"/>
                <a:ext cx="57606" cy="428371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5BC74B1F-F613-7803-40AE-1179BD205831}"/>
                  </a:ext>
                </a:extLst>
              </p:cNvPr>
              <p:cNvSpPr/>
              <p:nvPr/>
            </p:nvSpPr>
            <p:spPr>
              <a:xfrm>
                <a:off x="362406" y="2267127"/>
                <a:ext cx="3044320" cy="498187"/>
              </a:xfrm>
              <a:prstGeom prst="rect">
                <a:avLst/>
              </a:prstGeom>
              <a:noFill/>
              <a:ln>
                <a:noFill/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dirty="0">
                    <a:solidFill>
                      <a:schemeClr val="tx1"/>
                    </a:solidFill>
                    <a:latin typeface="AR P丸ゴシック体E" panose="020F0900000000000000" pitchFamily="50" charset="-128"/>
                    <a:ea typeface="AR P丸ゴシック体E" panose="020F0900000000000000" pitchFamily="50" charset="-128"/>
                  </a:rPr>
                  <a:t>外部からの受入体制</a:t>
                </a:r>
              </a:p>
            </p:txBody>
          </p:sp>
        </p:grp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15B15011-C21C-C48F-D5A2-B44C823E0B69}"/>
                </a:ext>
              </a:extLst>
            </p:cNvPr>
            <p:cNvGrpSpPr/>
            <p:nvPr/>
          </p:nvGrpSpPr>
          <p:grpSpPr>
            <a:xfrm>
              <a:off x="2637234" y="5074573"/>
              <a:ext cx="3877379" cy="371476"/>
              <a:chOff x="212774" y="5555756"/>
              <a:chExt cx="3877379" cy="371476"/>
            </a:xfrm>
          </p:grpSpPr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5938F057-B366-2C94-2C13-05E5FA9D69D1}"/>
                  </a:ext>
                </a:extLst>
              </p:cNvPr>
              <p:cNvSpPr/>
              <p:nvPr/>
            </p:nvSpPr>
            <p:spPr>
              <a:xfrm>
                <a:off x="212774" y="5555757"/>
                <a:ext cx="1514409" cy="371475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600" dirty="0">
                    <a:latin typeface="AR P丸ゴシック体E" panose="020F0900000000000000" pitchFamily="50" charset="-128"/>
                    <a:ea typeface="AR P丸ゴシック体E" panose="020F0900000000000000" pitchFamily="50" charset="-128"/>
                  </a:rPr>
                  <a:t>インターン</a:t>
                </a: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E5F4FFF2-44D5-C5C7-7ED7-28D8A606A8E3}"/>
                  </a:ext>
                </a:extLst>
              </p:cNvPr>
              <p:cNvSpPr/>
              <p:nvPr/>
            </p:nvSpPr>
            <p:spPr>
              <a:xfrm>
                <a:off x="2207036" y="5555756"/>
                <a:ext cx="1514409" cy="371475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600" dirty="0">
                    <a:latin typeface="AR P丸ゴシック体E" panose="020F0900000000000000" pitchFamily="50" charset="-128"/>
                    <a:ea typeface="AR P丸ゴシック体E" panose="020F0900000000000000" pitchFamily="50" charset="-128"/>
                  </a:rPr>
                  <a:t>視察・見学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C922D21B-42DB-14A2-E2E2-1FB344F24E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27180" y="5555757"/>
                <a:ext cx="371473" cy="371473"/>
              </a:xfrm>
              <a:prstGeom prst="rect">
                <a:avLst/>
              </a:prstGeom>
              <a:no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i="1" dirty="0">
                    <a:solidFill>
                      <a:schemeClr val="tx1"/>
                    </a:solidFill>
                  </a:rPr>
                  <a:t>×</a:t>
                </a:r>
                <a:endParaRPr kumimoji="1" lang="ja-JP" altLang="en-US" i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2685D5A0-EBB9-445E-F0C4-877A8E643DF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718680" y="5555757"/>
                <a:ext cx="371473" cy="371473"/>
              </a:xfrm>
              <a:prstGeom prst="rect">
                <a:avLst/>
              </a:prstGeom>
              <a:no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i="1" dirty="0">
                    <a:solidFill>
                      <a:schemeClr val="tx1"/>
                    </a:solidFill>
                  </a:rPr>
                  <a:t>○</a:t>
                </a:r>
              </a:p>
            </p:txBody>
          </p:sp>
        </p:grp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3C78809A-D405-930A-E733-354628B2F0E5}"/>
                </a:ext>
              </a:extLst>
            </p:cNvPr>
            <p:cNvSpPr/>
            <p:nvPr/>
          </p:nvSpPr>
          <p:spPr>
            <a:xfrm>
              <a:off x="212773" y="5583526"/>
              <a:ext cx="6442225" cy="13125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i="1" dirty="0">
                  <a:solidFill>
                    <a:schemeClr val="tx1"/>
                  </a:solidFill>
                </a:rPr>
                <a:t>条件等を記載</a:t>
              </a: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3AA0792C-B1E9-4815-8189-F2CB506D8C63}"/>
              </a:ext>
            </a:extLst>
          </p:cNvPr>
          <p:cNvGrpSpPr/>
          <p:nvPr/>
        </p:nvGrpSpPr>
        <p:grpSpPr>
          <a:xfrm>
            <a:off x="163813" y="7641789"/>
            <a:ext cx="6491186" cy="1924666"/>
            <a:chOff x="163813" y="7641789"/>
            <a:chExt cx="6491186" cy="1924666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DBC63923-C30D-D6F2-8E8D-78A8EC9386E0}"/>
                </a:ext>
              </a:extLst>
            </p:cNvPr>
            <p:cNvSpPr/>
            <p:nvPr/>
          </p:nvSpPr>
          <p:spPr>
            <a:xfrm>
              <a:off x="176877" y="7641789"/>
              <a:ext cx="6478122" cy="192466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0F2C5107-49EF-49EC-FA12-7C05A581F877}"/>
                </a:ext>
              </a:extLst>
            </p:cNvPr>
            <p:cNvSpPr/>
            <p:nvPr/>
          </p:nvSpPr>
          <p:spPr>
            <a:xfrm>
              <a:off x="163813" y="7641789"/>
              <a:ext cx="2019499" cy="498187"/>
            </a:xfrm>
            <a:prstGeom prst="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dirty="0">
                  <a:solidFill>
                    <a:schemeClr val="tx1"/>
                  </a:solidFill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＜問い合わせ先＞</a:t>
              </a:r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D361E47-47AD-846F-2A53-55CAA68DFA55}"/>
              </a:ext>
            </a:extLst>
          </p:cNvPr>
          <p:cNvSpPr txBox="1"/>
          <p:nvPr/>
        </p:nvSpPr>
        <p:spPr>
          <a:xfrm>
            <a:off x="189317" y="8065749"/>
            <a:ext cx="62442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会社名　　○○○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所在地　　〒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000-000</a:t>
            </a:r>
          </a:p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岩手県○○市□□町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00-0</a:t>
            </a:r>
          </a:p>
          <a:p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Tel.0000-00-0000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Fax.0000-00-0000</a:t>
            </a:r>
          </a:p>
          <a:p>
            <a:r>
              <a:rPr kumimoji="1" lang="ja-JP" altLang="en-US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（ホームページ</a:t>
            </a:r>
            <a:r>
              <a:rPr kumimoji="1" lang="en-US" altLang="ja-JP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kumimoji="1" lang="ja-JP" altLang="en-US" sz="1600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D60E067-B8B5-B69A-7D50-0FA9E6F6E578}"/>
              </a:ext>
            </a:extLst>
          </p:cNvPr>
          <p:cNvSpPr/>
          <p:nvPr/>
        </p:nvSpPr>
        <p:spPr>
          <a:xfrm>
            <a:off x="4770332" y="7745849"/>
            <a:ext cx="1815618" cy="1679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i="1">
                <a:solidFill>
                  <a:schemeClr val="tx1"/>
                </a:solidFill>
              </a:rPr>
              <a:t>２次元コード</a:t>
            </a:r>
            <a:r>
              <a:rPr kumimoji="1" lang="ja-JP" altLang="en-US" i="1" dirty="0">
                <a:solidFill>
                  <a:schemeClr val="tx1"/>
                </a:solidFill>
              </a:rPr>
              <a:t>や</a:t>
            </a:r>
            <a:endParaRPr kumimoji="1" lang="en-US" altLang="ja-JP" i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i="1" dirty="0">
                <a:solidFill>
                  <a:schemeClr val="tx1"/>
                </a:solidFill>
              </a:rPr>
              <a:t>周辺地図</a:t>
            </a:r>
          </a:p>
        </p:txBody>
      </p:sp>
    </p:spTree>
    <p:extLst>
      <p:ext uri="{BB962C8B-B14F-4D97-AF65-F5344CB8AC3E}">
        <p14:creationId xmlns:p14="http://schemas.microsoft.com/office/powerpoint/2010/main" val="1944725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274</Words>
  <Application>Microsoft Office PowerPoint</Application>
  <PresentationFormat>A4 210 x 297 mm</PresentationFormat>
  <Paragraphs>53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AR P丸ゴシック体E</vt:lpstr>
      <vt:lpstr>ＭＳ 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照井 直人</dc:creator>
  <cp:lastModifiedBy>照井 直人</cp:lastModifiedBy>
  <cp:revision>64</cp:revision>
  <cp:lastPrinted>2026-03-02T08:01:11Z</cp:lastPrinted>
  <dcterms:created xsi:type="dcterms:W3CDTF">2026-01-07T02:24:01Z</dcterms:created>
  <dcterms:modified xsi:type="dcterms:W3CDTF">2026-03-11T00:24:02Z</dcterms:modified>
</cp:coreProperties>
</file>