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6" r:id="rId2"/>
    <p:sldId id="267" r:id="rId3"/>
    <p:sldId id="271" r:id="rId4"/>
    <p:sldId id="272" r:id="rId5"/>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A7"/>
    <a:srgbClr val="F8E34A"/>
    <a:srgbClr val="FFFF99"/>
    <a:srgbClr val="C5DCF3"/>
    <a:srgbClr val="0066CC"/>
    <a:srgbClr val="222629"/>
    <a:srgbClr val="1C2125"/>
    <a:srgbClr val="006600"/>
    <a:srgbClr val="BFDFEB"/>
    <a:srgbClr val="E2F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00" autoAdjust="0"/>
    <p:restoredTop sz="94660"/>
  </p:normalViewPr>
  <p:slideViewPr>
    <p:cSldViewPr>
      <p:cViewPr varScale="1">
        <p:scale>
          <a:sx n="62" d="100"/>
          <a:sy n="62" d="100"/>
        </p:scale>
        <p:origin x="2981" y="72"/>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34" tIns="45717" rIns="91434" bIns="45717" rtlCol="0"/>
          <a:lstStyle>
            <a:lvl1pPr algn="r">
              <a:defRPr sz="1200"/>
            </a:lvl1pPr>
          </a:lstStyle>
          <a:p>
            <a:fld id="{F41930C6-10A6-4348-8B70-806EBFF2B4D4}" type="datetimeFigureOut">
              <a:rPr kumimoji="1" lang="ja-JP" altLang="en-US" smtClean="0"/>
              <a:t>2025/2/5</a:t>
            </a:fld>
            <a:endParaRPr kumimoji="1" lang="ja-JP" altLang="en-US"/>
          </a:p>
        </p:txBody>
      </p:sp>
      <p:sp>
        <p:nvSpPr>
          <p:cNvPr id="4" name="スライド イメージ プレースホルダー 3"/>
          <p:cNvSpPr>
            <a:spLocks noGrp="1" noRot="1" noChangeAspect="1"/>
          </p:cNvSpPr>
          <p:nvPr>
            <p:ph type="sldImg" idx="2"/>
          </p:nvPr>
        </p:nvSpPr>
        <p:spPr>
          <a:xfrm>
            <a:off x="2120900" y="1233488"/>
            <a:ext cx="249396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14"/>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34" tIns="45717" rIns="91434" bIns="45717" rtlCol="0" anchor="b"/>
          <a:lstStyle>
            <a:lvl1pPr algn="r">
              <a:defRPr sz="1200"/>
            </a:lvl1pPr>
          </a:lstStyle>
          <a:p>
            <a:fld id="{E1858AA1-0543-4951-8C59-D5042A902FDA}" type="slidenum">
              <a:rPr kumimoji="1" lang="ja-JP" altLang="en-US" smtClean="0"/>
              <a:t>‹#›</a:t>
            </a:fld>
            <a:endParaRPr kumimoji="1" lang="ja-JP" altLang="en-US"/>
          </a:p>
        </p:txBody>
      </p:sp>
    </p:spTree>
    <p:extLst>
      <p:ext uri="{BB962C8B-B14F-4D97-AF65-F5344CB8AC3E}">
        <p14:creationId xmlns:p14="http://schemas.microsoft.com/office/powerpoint/2010/main" val="3185109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858AA1-0543-4951-8C59-D5042A902FDA}" type="slidenum">
              <a:rPr kumimoji="1" lang="ja-JP" altLang="en-US" smtClean="0"/>
              <a:t>2</a:t>
            </a:fld>
            <a:endParaRPr kumimoji="1" lang="ja-JP" altLang="en-US"/>
          </a:p>
        </p:txBody>
      </p:sp>
    </p:spTree>
    <p:extLst>
      <p:ext uri="{BB962C8B-B14F-4D97-AF65-F5344CB8AC3E}">
        <p14:creationId xmlns:p14="http://schemas.microsoft.com/office/powerpoint/2010/main" val="117398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AA1-0543-4951-8C59-D5042A902FD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538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58AA1-0543-4951-8C59-D5042A902FD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6595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265671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259444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159176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80975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158953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102874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422067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357097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97630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146013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4EA1D2-4389-4645-BDBE-BFB2457AA2FE}" type="datetimeFigureOut">
              <a:rPr kumimoji="1" lang="ja-JP" altLang="en-US" smtClean="0"/>
              <a:t>2025/2/5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64440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14EA1D2-4389-4645-BDBE-BFB2457AA2FE}" type="datetimeFigureOut">
              <a:rPr kumimoji="1" lang="ja-JP" altLang="en-US" smtClean="0"/>
              <a:t>2025/2/5</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A2DD482-2F06-479D-8A14-D1C0625F4429}" type="slidenum">
              <a:rPr kumimoji="1" lang="ja-JP" altLang="en-US" smtClean="0"/>
              <a:t>‹#›</a:t>
            </a:fld>
            <a:endParaRPr kumimoji="1" lang="ja-JP" altLang="en-US"/>
          </a:p>
        </p:txBody>
      </p:sp>
    </p:spTree>
    <p:extLst>
      <p:ext uri="{BB962C8B-B14F-4D97-AF65-F5344CB8AC3E}">
        <p14:creationId xmlns:p14="http://schemas.microsoft.com/office/powerpoint/2010/main" val="182121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6632" y="107504"/>
            <a:ext cx="6624736" cy="2274829"/>
          </a:xfrm>
          <a:prstGeom prst="roundRect">
            <a:avLst>
              <a:gd name="adj" fmla="val 8535"/>
            </a:avLst>
          </a:prstGeom>
          <a:solidFill>
            <a:srgbClr val="5B9BD5"/>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174625" algn="r">
              <a:spcAft>
                <a:spcPts val="0"/>
              </a:spcAft>
            </a:pPr>
            <a:r>
              <a:rPr lang="ja-JP" sz="1400" b="1" kern="100" dirty="0" smtClean="0">
                <a:effectLst/>
                <a:latin typeface="游明朝" panose="02020400000000000000" pitchFamily="18" charset="-128"/>
                <a:ea typeface="游明朝" panose="02020400000000000000" pitchFamily="18" charset="-128"/>
                <a:cs typeface="Times New Roman" panose="02020603050405020304" pitchFamily="18" charset="0"/>
              </a:rPr>
              <a:t>令和</a:t>
            </a:r>
            <a:r>
              <a:rPr lang="ja-JP" altLang="en-US" sz="1400" b="1" kern="100" dirty="0" smtClean="0">
                <a:latin typeface="游明朝" panose="02020400000000000000" pitchFamily="18" charset="-128"/>
                <a:ea typeface="游明朝" panose="02020400000000000000" pitchFamily="18" charset="-128"/>
                <a:cs typeface="Times New Roman" panose="02020603050405020304" pitchFamily="18" charset="0"/>
              </a:rPr>
              <a:t>７</a:t>
            </a:r>
            <a:r>
              <a:rPr lang="ja-JP" sz="1400" b="1" kern="100" dirty="0" smtClean="0">
                <a:effectLst/>
                <a:latin typeface="游明朝" panose="02020400000000000000" pitchFamily="18" charset="-128"/>
                <a:ea typeface="游明朝" panose="02020400000000000000" pitchFamily="18" charset="-128"/>
                <a:cs typeface="Times New Roman" panose="02020603050405020304" pitchFamily="18" charset="0"/>
              </a:rPr>
              <a:t>年</a:t>
            </a:r>
            <a:r>
              <a:rPr lang="ja-JP" altLang="en-US" sz="1400" b="1" kern="100" dirty="0" smtClean="0">
                <a:latin typeface="游明朝" panose="02020400000000000000" pitchFamily="18" charset="-128"/>
                <a:ea typeface="游明朝" panose="02020400000000000000" pitchFamily="18" charset="-128"/>
                <a:cs typeface="Times New Roman" panose="02020603050405020304" pitchFamily="18" charset="0"/>
              </a:rPr>
              <a:t>２</a:t>
            </a:r>
            <a:r>
              <a:rPr lang="ja-JP" sz="1400" b="1" kern="100" dirty="0" smtClean="0">
                <a:effectLst/>
                <a:latin typeface="游明朝" panose="02020400000000000000" pitchFamily="18" charset="-128"/>
                <a:ea typeface="游明朝" panose="02020400000000000000" pitchFamily="18" charset="-128"/>
                <a:cs typeface="Times New Roman" panose="02020603050405020304" pitchFamily="18" charset="0"/>
              </a:rPr>
              <a:t>月</a:t>
            </a:r>
            <a:r>
              <a:rPr lang="ja-JP" altLang="en-US" sz="1400" b="1" kern="100" dirty="0">
                <a:latin typeface="游明朝" panose="02020400000000000000" pitchFamily="18" charset="-128"/>
                <a:ea typeface="游明朝" panose="02020400000000000000" pitchFamily="18" charset="-128"/>
                <a:cs typeface="Times New Roman" panose="02020603050405020304" pitchFamily="18" charset="0"/>
              </a:rPr>
              <a:t>５</a:t>
            </a:r>
            <a:r>
              <a:rPr lang="ja-JP" sz="1400" b="1" kern="100" dirty="0" smtClean="0">
                <a:effectLst/>
                <a:latin typeface="游明朝" panose="02020400000000000000" pitchFamily="18" charset="-128"/>
                <a:ea typeface="游明朝" panose="02020400000000000000" pitchFamily="18" charset="-128"/>
                <a:cs typeface="Times New Roman" panose="02020603050405020304" pitchFamily="18" charset="0"/>
              </a:rPr>
              <a:t>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24155" algn="just">
              <a:spcAft>
                <a:spcPts val="0"/>
              </a:spcAft>
            </a:pPr>
            <a:r>
              <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普及センターだより</a:t>
            </a: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77800" algn="just">
              <a:lnSpc>
                <a:spcPts val="1400"/>
              </a:lnSpc>
              <a:spcAft>
                <a:spcPts val="0"/>
              </a:spcAft>
            </a:pPr>
            <a:r>
              <a:rPr lang="en-US" sz="14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77800" algn="just">
              <a:lnSpc>
                <a:spcPts val="1400"/>
              </a:lnSpc>
              <a:spcAft>
                <a:spcPts val="0"/>
              </a:spcAft>
            </a:pPr>
            <a:r>
              <a:rPr lang="en-US" sz="14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77800" algn="just">
              <a:lnSpc>
                <a:spcPts val="1400"/>
              </a:lnSpc>
              <a:spcAft>
                <a:spcPts val="0"/>
              </a:spcAft>
            </a:pPr>
            <a:r>
              <a:rPr lang="en-US" sz="14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66675" algn="just">
              <a:lnSpc>
                <a:spcPts val="1400"/>
              </a:lnSpc>
              <a:spcAft>
                <a:spcPts val="0"/>
              </a:spcAft>
            </a:pPr>
            <a:endParaRPr lang="en-US" altLang="ja-JP" sz="14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p>
            <a:pPr marL="66675" algn="just">
              <a:lnSpc>
                <a:spcPts val="1400"/>
              </a:lnSpc>
              <a:spcAft>
                <a:spcPts val="0"/>
              </a:spcAft>
            </a:pPr>
            <a:endParaRPr lang="en-US"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marL="66675" algn="just">
              <a:lnSpc>
                <a:spcPts val="1400"/>
              </a:lnSpc>
              <a:spcAft>
                <a:spcPts val="0"/>
              </a:spcAft>
            </a:pPr>
            <a:endParaRPr lang="en-US" altLang="ja-JP" sz="14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p>
            <a:pPr marL="66675" algn="just">
              <a:lnSpc>
                <a:spcPts val="1400"/>
              </a:lnSpc>
              <a:spcAft>
                <a:spcPts val="0"/>
              </a:spcAft>
            </a:pPr>
            <a:r>
              <a:rPr lang="ja-JP" sz="1300" kern="100" dirty="0" smtClean="0">
                <a:effectLst/>
                <a:latin typeface="游明朝" panose="02020400000000000000" pitchFamily="18" charset="-128"/>
                <a:ea typeface="游明朝" panose="02020400000000000000" pitchFamily="18" charset="-128"/>
                <a:cs typeface="Times New Roman" panose="02020603050405020304" pitchFamily="18" charset="0"/>
              </a:rPr>
              <a:t>奥州</a:t>
            </a:r>
            <a:r>
              <a:rPr lang="ja-JP" sz="1300" kern="100" dirty="0">
                <a:effectLst/>
                <a:latin typeface="游明朝" panose="02020400000000000000" pitchFamily="18" charset="-128"/>
                <a:ea typeface="游明朝" panose="02020400000000000000" pitchFamily="18" charset="-128"/>
                <a:cs typeface="Times New Roman" panose="02020603050405020304" pitchFamily="18" charset="0"/>
              </a:rPr>
              <a:t>農業改良普及センター　</a:t>
            </a:r>
            <a:r>
              <a:rPr lang="en-US" sz="1300" kern="100" dirty="0">
                <a:effectLst/>
                <a:latin typeface="游明朝" panose="02020400000000000000" pitchFamily="18" charset="-128"/>
                <a:ea typeface="游明朝" panose="02020400000000000000" pitchFamily="18" charset="-128"/>
                <a:cs typeface="Times New Roman" panose="02020603050405020304" pitchFamily="18" charset="0"/>
              </a:rPr>
              <a:t>TEL</a:t>
            </a:r>
            <a:r>
              <a:rPr lang="ja-JP" sz="13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300" kern="100" dirty="0">
                <a:effectLst/>
                <a:latin typeface="游明朝" panose="02020400000000000000" pitchFamily="18" charset="-128"/>
                <a:ea typeface="游明朝" panose="02020400000000000000" pitchFamily="18" charset="-128"/>
                <a:cs typeface="Times New Roman" panose="02020603050405020304" pitchFamily="18" charset="0"/>
              </a:rPr>
              <a:t>0197-35-6741</a:t>
            </a:r>
            <a:r>
              <a:rPr lang="ja-JP" sz="13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sz="1300" kern="100" dirty="0">
                <a:effectLst/>
                <a:latin typeface="游明朝" panose="02020400000000000000" pitchFamily="18" charset="-128"/>
                <a:ea typeface="游明朝" panose="02020400000000000000" pitchFamily="18" charset="-128"/>
                <a:cs typeface="Times New Roman" panose="02020603050405020304" pitchFamily="18" charset="0"/>
              </a:rPr>
              <a:t>FAX</a:t>
            </a:r>
            <a:r>
              <a:rPr lang="ja-JP" sz="13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300" kern="100" dirty="0">
                <a:effectLst/>
                <a:latin typeface="游明朝" panose="02020400000000000000" pitchFamily="18" charset="-128"/>
                <a:ea typeface="游明朝" panose="02020400000000000000" pitchFamily="18" charset="-128"/>
                <a:cs typeface="Times New Roman" panose="02020603050405020304" pitchFamily="18" charset="0"/>
              </a:rPr>
              <a:t>0197-35-6303</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66675" algn="just">
              <a:lnSpc>
                <a:spcPts val="1800"/>
              </a:lnSpc>
              <a:spcAft>
                <a:spcPts val="0"/>
              </a:spcAft>
            </a:pPr>
            <a:r>
              <a:rPr lang="ja-JP" sz="1300" kern="100" dirty="0">
                <a:effectLst/>
                <a:latin typeface="游明朝" panose="02020400000000000000" pitchFamily="18" charset="-128"/>
                <a:ea typeface="游明朝" panose="02020400000000000000" pitchFamily="18" charset="-128"/>
                <a:cs typeface="Times New Roman" panose="02020603050405020304" pitchFamily="18" charset="0"/>
              </a:rPr>
              <a:t>いわてアグリベンチャーネット</a:t>
            </a:r>
            <a:r>
              <a:rPr lang="en-US" sz="1300" kern="100" dirty="0">
                <a:effectLst/>
                <a:latin typeface="游明朝" panose="02020400000000000000" pitchFamily="18" charset="-128"/>
                <a:ea typeface="游明朝" panose="02020400000000000000" pitchFamily="18" charset="-128"/>
                <a:cs typeface="Times New Roman" panose="02020603050405020304" pitchFamily="18" charset="0"/>
              </a:rPr>
              <a:t>https://www.pref.iwate.jp/agri/i-agri/</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11"/>
          <p:cNvSpPr txBox="1"/>
          <p:nvPr/>
        </p:nvSpPr>
        <p:spPr>
          <a:xfrm>
            <a:off x="5537703" y="953183"/>
            <a:ext cx="893661" cy="306449"/>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just">
              <a:spcAft>
                <a:spcPts val="0"/>
              </a:spcAft>
            </a:pPr>
            <a:r>
              <a:rPr lang="ja-JP" sz="2000" kern="100" dirty="0" smtClean="0">
                <a:ln>
                  <a:noFill/>
                </a:ln>
                <a:solidFill>
                  <a:srgbClr val="FFFFFF"/>
                </a:solidFill>
                <a:effectLst>
                  <a:outerShdw blurRad="38100" dist="19050" dir="2700000" algn="tl">
                    <a:schemeClr val="dk1">
                      <a:alpha val="40000"/>
                    </a:schemeClr>
                  </a:outerShdw>
                </a:effectLst>
                <a:latin typeface="游明朝" panose="02020400000000000000" pitchFamily="18" charset="-128"/>
                <a:ea typeface="HGP創英ﾌﾟﾚｾﾞﾝｽEB" panose="02020800000000000000" pitchFamily="18" charset="-128"/>
                <a:cs typeface="Times New Roman" panose="02020603050405020304" pitchFamily="18" charset="0"/>
              </a:rPr>
              <a:t>第</a:t>
            </a:r>
            <a:r>
              <a:rPr lang="en-US" altLang="ja-JP" sz="2000" kern="100" dirty="0">
                <a:solidFill>
                  <a:srgbClr val="FFFFFF"/>
                </a:solidFill>
                <a:effectLst>
                  <a:outerShdw blurRad="38100" dist="19050" dir="2700000" algn="tl">
                    <a:schemeClr val="dk1">
                      <a:alpha val="40000"/>
                    </a:schemeClr>
                  </a:outerShdw>
                </a:effectLst>
                <a:latin typeface="游明朝" panose="02020400000000000000" pitchFamily="18" charset="-128"/>
                <a:ea typeface="HGP創英ﾌﾟﾚｾﾞﾝｽEB" panose="02020800000000000000" pitchFamily="18" charset="-128"/>
                <a:cs typeface="Times New Roman" panose="02020603050405020304" pitchFamily="18" charset="0"/>
              </a:rPr>
              <a:t>20</a:t>
            </a:r>
            <a:r>
              <a:rPr lang="ja-JP" sz="2000" kern="100" dirty="0" smtClean="0">
                <a:ln>
                  <a:noFill/>
                </a:ln>
                <a:solidFill>
                  <a:srgbClr val="FFFFFF"/>
                </a:solidFill>
                <a:effectLst>
                  <a:outerShdw blurRad="38100" dist="19050" dir="2700000" algn="tl">
                    <a:schemeClr val="dk1">
                      <a:alpha val="40000"/>
                    </a:schemeClr>
                  </a:outerShdw>
                </a:effectLst>
                <a:latin typeface="游明朝" panose="02020400000000000000" pitchFamily="18" charset="-128"/>
                <a:ea typeface="HGP創英ﾌﾟﾚｾﾞﾝｽEB" panose="02020800000000000000" pitchFamily="18" charset="-128"/>
                <a:cs typeface="Times New Roman" panose="02020603050405020304" pitchFamily="18" charset="0"/>
              </a:rPr>
              <a:t>号</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9" name="図 8"/>
          <p:cNvPicPr/>
          <p:nvPr/>
        </p:nvPicPr>
        <p:blipFill>
          <a:blip r:embed="rId2">
            <a:extLst>
              <a:ext uri="{28A0092B-C50C-407E-A947-70E740481C1C}">
                <a14:useLocalDpi xmlns:a14="http://schemas.microsoft.com/office/drawing/2010/main" val="0"/>
              </a:ext>
            </a:extLst>
          </a:blip>
          <a:stretch>
            <a:fillRect/>
          </a:stretch>
        </p:blipFill>
        <p:spPr>
          <a:xfrm>
            <a:off x="5949280" y="1614575"/>
            <a:ext cx="591185" cy="591185"/>
          </a:xfrm>
          <a:prstGeom prst="rect">
            <a:avLst/>
          </a:prstGeom>
        </p:spPr>
      </p:pic>
      <p:sp>
        <p:nvSpPr>
          <p:cNvPr id="12" name="テキスト ボックス 11"/>
          <p:cNvSpPr txBox="1"/>
          <p:nvPr/>
        </p:nvSpPr>
        <p:spPr>
          <a:xfrm>
            <a:off x="116632" y="2413189"/>
            <a:ext cx="6741368" cy="461665"/>
          </a:xfrm>
          <a:prstGeom prst="rect">
            <a:avLst/>
          </a:prstGeom>
          <a:noFill/>
        </p:spPr>
        <p:txBody>
          <a:bodyPr wrap="square" rtlCol="0">
            <a:spAutoFit/>
          </a:bodyPr>
          <a:lstStyle/>
          <a:p>
            <a:r>
              <a:rPr lang="ja-JP" altLang="ja-JP" sz="1200" dirty="0">
                <a:latin typeface="UD デジタル 教科書体 NP-B" panose="02020700000000000000" pitchFamily="18" charset="-128"/>
                <a:ea typeface="UD デジタル 教科書体 NP-B" panose="02020700000000000000" pitchFamily="18" charset="-128"/>
              </a:rPr>
              <a:t>※水陸萬頃とは</a:t>
            </a:r>
          </a:p>
          <a:p>
            <a:r>
              <a:rPr lang="ja-JP" altLang="ja-JP" sz="1200" dirty="0">
                <a:latin typeface="UD デジタル 教科書体 NP-B" panose="02020700000000000000" pitchFamily="18" charset="-128"/>
                <a:ea typeface="UD デジタル 教科書体 NP-B" panose="02020700000000000000" pitchFamily="18" charset="-128"/>
              </a:rPr>
              <a:t>「続日本書記」によると、胆江地域は「水と土地が豊かなところ＝水陸萬頃」と記されている。</a:t>
            </a:r>
          </a:p>
        </p:txBody>
      </p:sp>
      <p:pic>
        <p:nvPicPr>
          <p:cNvPr id="5" name="図 4"/>
          <p:cNvPicPr>
            <a:picLocks noChangeAspect="1"/>
          </p:cNvPicPr>
          <p:nvPr/>
        </p:nvPicPr>
        <p:blipFill>
          <a:blip r:embed="rId3"/>
          <a:stretch>
            <a:fillRect/>
          </a:stretch>
        </p:blipFill>
        <p:spPr>
          <a:xfrm>
            <a:off x="3013740" y="295290"/>
            <a:ext cx="2523963" cy="365792"/>
          </a:xfrm>
          <a:prstGeom prst="rect">
            <a:avLst/>
          </a:prstGeom>
        </p:spPr>
      </p:pic>
      <p:pic>
        <p:nvPicPr>
          <p:cNvPr id="6" name="図 5"/>
          <p:cNvPicPr>
            <a:picLocks noChangeAspect="1"/>
          </p:cNvPicPr>
          <p:nvPr/>
        </p:nvPicPr>
        <p:blipFill>
          <a:blip r:embed="rId4"/>
          <a:stretch>
            <a:fillRect/>
          </a:stretch>
        </p:blipFill>
        <p:spPr>
          <a:xfrm>
            <a:off x="2377821" y="510970"/>
            <a:ext cx="3371380" cy="1591194"/>
          </a:xfrm>
          <a:prstGeom prst="rect">
            <a:avLst/>
          </a:prstGeom>
        </p:spPr>
      </p:pic>
      <p:sp>
        <p:nvSpPr>
          <p:cNvPr id="10" name="正方形/長方形 9"/>
          <p:cNvSpPr/>
          <p:nvPr/>
        </p:nvSpPr>
        <p:spPr>
          <a:xfrm>
            <a:off x="116632" y="2874855"/>
            <a:ext cx="6624736" cy="6161642"/>
          </a:xfrm>
          <a:prstGeom prst="rect">
            <a:avLst/>
          </a:prstGeom>
          <a:noFill/>
          <a:ln w="50800" cap="flat" cmpd="tri" algn="ctr">
            <a:solidFill>
              <a:srgbClr val="5B9BD5">
                <a:shade val="50000"/>
              </a:srgbClr>
            </a:solidFill>
            <a:prstDash val="solid"/>
            <a:miter lim="800000"/>
          </a:ln>
          <a:effectLst/>
        </p:spPr>
        <p:txBody>
          <a:bodyPr rot="0" spcFirstLastPara="0" vert="horz" wrap="square" lIns="180000" tIns="45720" rIns="180000" bIns="45720" numCol="1" spcCol="0" rtlCol="0" fromWordArt="0" anchor="t" anchorCtr="0" forceAA="0" compatLnSpc="1">
            <a:prstTxWarp prst="textNoShape">
              <a:avLst/>
            </a:prstTxWarp>
            <a:noAutofit/>
          </a:bodyPr>
          <a:lstStyle/>
          <a:p>
            <a:pPr lvl="0"/>
            <a:endParaRPr lang="en-US" altLang="ja-JP" sz="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190653" y="3853633"/>
            <a:ext cx="6453336" cy="738664"/>
          </a:xfrm>
          <a:prstGeom prst="rect">
            <a:avLst/>
          </a:prstGeom>
        </p:spPr>
        <p:txBody>
          <a:bodyPr wrap="square">
            <a:spAutoFit/>
          </a:bodyPr>
          <a:lstStyle/>
          <a:p>
            <a:r>
              <a:rPr lang="ja-JP" altLang="en-US" sz="1400" dirty="0" smtClean="0">
                <a:latin typeface="UD デジタル 教科書体 NK-R" panose="02020400000000000000" pitchFamily="18" charset="-128"/>
                <a:ea typeface="UD デジタル 教科書体 NK-R" panose="02020400000000000000" pitchFamily="18" charset="-128"/>
              </a:rPr>
              <a:t>　いわて</a:t>
            </a:r>
            <a:r>
              <a:rPr lang="ja-JP" altLang="en-US" sz="1400" dirty="0">
                <a:latin typeface="UD デジタル 教科書体 NK-R" panose="02020400000000000000" pitchFamily="18" charset="-128"/>
                <a:ea typeface="UD デジタル 教科書体 NK-R" panose="02020400000000000000" pitchFamily="18" charset="-128"/>
              </a:rPr>
              <a:t>農林水産振興協議会（会長　達増拓也知事）と県が主催する、</a:t>
            </a:r>
            <a:r>
              <a:rPr lang="ja-JP" altLang="en-US" sz="1400" dirty="0" smtClean="0">
                <a:latin typeface="UD デジタル 教科書体 NK-R" panose="02020400000000000000" pitchFamily="18" charset="-128"/>
                <a:ea typeface="UD デジタル 教科書体 NK-R" panose="02020400000000000000" pitchFamily="18" charset="-128"/>
              </a:rPr>
              <a:t>令和６年度</a:t>
            </a:r>
            <a:r>
              <a:rPr lang="ja-JP" altLang="en-US" sz="1400" dirty="0">
                <a:latin typeface="UD デジタル 教科書体 NK-R" panose="02020400000000000000" pitchFamily="18" charset="-128"/>
                <a:ea typeface="UD デジタル 教科書体 NK-R" panose="02020400000000000000" pitchFamily="18" charset="-128"/>
              </a:rPr>
              <a:t>いわて農林水産躍進大会</a:t>
            </a:r>
            <a:r>
              <a:rPr lang="ja-JP" altLang="en-US" sz="1400" dirty="0" smtClean="0">
                <a:latin typeface="UD デジタル 教科書体 NK-R" panose="02020400000000000000" pitchFamily="18" charset="-128"/>
                <a:ea typeface="UD デジタル 教科書体 NK-R" panose="02020400000000000000" pitchFamily="18" charset="-128"/>
              </a:rPr>
              <a:t>が令和６年</a:t>
            </a:r>
            <a:r>
              <a:rPr lang="en-US" altLang="ja-JP" sz="1400" dirty="0" smtClean="0">
                <a:latin typeface="UD デジタル 教科書体 NK-R" panose="02020400000000000000" pitchFamily="18" charset="-128"/>
                <a:ea typeface="UD デジタル 教科書体 NK-R" panose="02020400000000000000" pitchFamily="18" charset="-128"/>
              </a:rPr>
              <a:t>12</a:t>
            </a:r>
            <a:r>
              <a:rPr lang="ja-JP" altLang="en-US" sz="1400" dirty="0" smtClean="0">
                <a:latin typeface="UD デジタル 教科書体 NK-R" panose="02020400000000000000" pitchFamily="18" charset="-128"/>
                <a:ea typeface="UD デジタル 教科書体 NK-R" panose="02020400000000000000" pitchFamily="18" charset="-128"/>
              </a:rPr>
              <a:t>月</a:t>
            </a:r>
            <a:r>
              <a:rPr lang="en-US" altLang="ja-JP" sz="1400" dirty="0" smtClean="0">
                <a:latin typeface="UD デジタル 教科書体 NK-R" panose="02020400000000000000" pitchFamily="18" charset="-128"/>
                <a:ea typeface="UD デジタル 教科書体 NK-R" panose="02020400000000000000" pitchFamily="18" charset="-128"/>
              </a:rPr>
              <a:t>20</a:t>
            </a:r>
            <a:r>
              <a:rPr lang="ja-JP" altLang="en-US" sz="1400" dirty="0" smtClean="0">
                <a:latin typeface="UD デジタル 教科書体 NK-R" panose="02020400000000000000" pitchFamily="18" charset="-128"/>
                <a:ea typeface="UD デジタル 教科書体 NK-R" panose="02020400000000000000" pitchFamily="18" charset="-128"/>
              </a:rPr>
              <a:t>日盛岡市</a:t>
            </a:r>
            <a:r>
              <a:rPr lang="ja-JP" altLang="en-US" sz="1400" dirty="0">
                <a:latin typeface="UD デジタル 教科書体 NK-R" panose="02020400000000000000" pitchFamily="18" charset="-128"/>
                <a:ea typeface="UD デジタル 教科書体 NK-R" panose="02020400000000000000" pitchFamily="18" charset="-128"/>
              </a:rPr>
              <a:t>で開催され、県内農林水産関係</a:t>
            </a:r>
            <a:r>
              <a:rPr lang="ja-JP" altLang="en-US" sz="1400" dirty="0" smtClean="0">
                <a:latin typeface="UD デジタル 教科書体 NK-R" panose="02020400000000000000" pitchFamily="18" charset="-128"/>
                <a:ea typeface="UD デジタル 教科書体 NK-R" panose="02020400000000000000" pitchFamily="18" charset="-128"/>
              </a:rPr>
              <a:t>功績者等への</a:t>
            </a:r>
            <a:r>
              <a:rPr lang="ja-JP" altLang="en-US" sz="1400" dirty="0">
                <a:latin typeface="UD デジタル 教科書体 NK-R" panose="02020400000000000000" pitchFamily="18" charset="-128"/>
                <a:ea typeface="UD デジタル 教科書体 NK-R" panose="02020400000000000000" pitchFamily="18" charset="-128"/>
              </a:rPr>
              <a:t>表彰が行われました</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ja-JP" altLang="en-US" sz="14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 name="正方形/長方形 6"/>
          <p:cNvSpPr/>
          <p:nvPr/>
        </p:nvSpPr>
        <p:spPr>
          <a:xfrm>
            <a:off x="216024" y="2954074"/>
            <a:ext cx="6453336" cy="1046440"/>
          </a:xfrm>
          <a:prstGeom prst="rect">
            <a:avLst/>
          </a:prstGeom>
        </p:spPr>
        <p:txBody>
          <a:bodyPr wrap="square">
            <a:spAutoFit/>
          </a:bodyPr>
          <a:lstStyle/>
          <a:p>
            <a:pPr lvl="0" algn="ctr">
              <a:spcBef>
                <a:spcPts val="1800"/>
              </a:spcBef>
            </a:pPr>
            <a:r>
              <a:rPr lang="ja-JP" altLang="en-US" b="1" u="sng" dirty="0" smtClean="0">
                <a:solidFill>
                  <a:schemeClr val="tx2"/>
                </a:solidFill>
                <a:latin typeface="UD デジタル 教科書体 NK-R" panose="02020400000000000000" pitchFamily="18" charset="-128"/>
                <a:ea typeface="UD デジタル 教科書体 NK-R" panose="02020400000000000000" pitchFamily="18" charset="-128"/>
              </a:rPr>
              <a:t>令和６年度いわて農林水産躍進大会表彰</a:t>
            </a:r>
            <a:endParaRPr lang="en-US" altLang="ja-JP" b="1" u="sng" dirty="0" smtClean="0">
              <a:solidFill>
                <a:schemeClr val="tx2"/>
              </a:solidFill>
              <a:latin typeface="UD デジタル 教科書体 NK-R" panose="02020400000000000000" pitchFamily="18" charset="-128"/>
              <a:ea typeface="UD デジタル 教科書体 NK-R" panose="02020400000000000000" pitchFamily="18" charset="-128"/>
            </a:endParaRPr>
          </a:p>
          <a:p>
            <a:pPr algn="ctr"/>
            <a:r>
              <a:rPr lang="ja-JP" altLang="en-US" sz="1100" b="1" dirty="0" smtClean="0">
                <a:solidFill>
                  <a:schemeClr val="tx2"/>
                </a:solidFill>
                <a:latin typeface="UD デジタル 教科書体 NP-R" panose="02020400000000000000" pitchFamily="18" charset="-128"/>
                <a:ea typeface="UD デジタル 教科書体 NP-R" panose="02020400000000000000" pitchFamily="18" charset="-128"/>
              </a:rPr>
              <a:t>頑張る若手・女性を紹介します！</a:t>
            </a:r>
            <a:endParaRPr lang="en-US" altLang="ja-JP" sz="1100" b="1" dirty="0">
              <a:solidFill>
                <a:schemeClr val="tx2"/>
              </a:solidFill>
              <a:latin typeface="UD デジタル 教科書体 NP-R" panose="02020400000000000000" pitchFamily="18" charset="-128"/>
              <a:ea typeface="UD デジタル 教科書体 NP-R" panose="02020400000000000000" pitchFamily="18" charset="-128"/>
            </a:endParaRPr>
          </a:p>
          <a:p>
            <a:pPr algn="ctr"/>
            <a:r>
              <a:rPr lang="ja-JP" altLang="en-US" sz="1100" dirty="0">
                <a:latin typeface="UD デジタル 教科書体 NP-R" panose="02020400000000000000" pitchFamily="18" charset="-128"/>
                <a:ea typeface="UD デジタル 教科書体 NP-R" panose="02020400000000000000" pitchFamily="18" charset="-128"/>
              </a:rPr>
              <a:t>「明日を拓く担い手賞」受賞　</a:t>
            </a:r>
            <a:r>
              <a:rPr lang="ja-JP" altLang="en-US" sz="1100" dirty="0" smtClean="0">
                <a:latin typeface="UD デジタル 教科書体 NP-R" panose="02020400000000000000" pitchFamily="18" charset="-128"/>
                <a:ea typeface="UD デジタル 教科書体 NP-R" panose="02020400000000000000" pitchFamily="18" charset="-128"/>
              </a:rPr>
              <a:t>佐藤彰紀（さとう　あきのり）さん</a:t>
            </a:r>
            <a:r>
              <a:rPr lang="ja-JP" altLang="en-US" sz="1100" dirty="0">
                <a:latin typeface="UD デジタル 教科書体 NP-R" panose="02020400000000000000" pitchFamily="18" charset="-128"/>
                <a:ea typeface="UD デジタル 教科書体 NP-R" panose="02020400000000000000" pitchFamily="18" charset="-128"/>
              </a:rPr>
              <a:t>　</a:t>
            </a:r>
            <a:r>
              <a:rPr lang="ja-JP" altLang="en-US" sz="1100" dirty="0" smtClean="0">
                <a:latin typeface="UD デジタル 教科書体 NP-R" panose="02020400000000000000" pitchFamily="18" charset="-128"/>
                <a:ea typeface="UD デジタル 教科書体 NP-R" panose="02020400000000000000" pitchFamily="18" charset="-128"/>
              </a:rPr>
              <a:t>ピーマン（奥州市</a:t>
            </a:r>
            <a:r>
              <a:rPr lang="ja-JP" altLang="en-US" sz="1100" dirty="0">
                <a:latin typeface="UD デジタル 教科書体 NP-R" panose="02020400000000000000" pitchFamily="18" charset="-128"/>
                <a:ea typeface="UD デジタル 教科書体 NP-R" panose="02020400000000000000" pitchFamily="18" charset="-128"/>
              </a:rPr>
              <a:t>胆沢</a:t>
            </a:r>
            <a:r>
              <a:rPr lang="ja-JP" altLang="en-US" sz="1100" dirty="0" smtClean="0">
                <a:latin typeface="UD デジタル 教科書体 NP-R" panose="02020400000000000000" pitchFamily="18" charset="-128"/>
                <a:ea typeface="UD デジタル 教科書体 NP-R" panose="02020400000000000000" pitchFamily="18" charset="-128"/>
              </a:rPr>
              <a:t>）</a:t>
            </a:r>
            <a:endParaRPr lang="en-US" altLang="ja-JP" sz="1100" dirty="0" smtClean="0">
              <a:latin typeface="UD デジタル 教科書体 NP-R" panose="02020400000000000000" pitchFamily="18" charset="-128"/>
              <a:ea typeface="UD デジタル 教科書体 NP-R" panose="02020400000000000000" pitchFamily="18" charset="-128"/>
            </a:endParaRPr>
          </a:p>
          <a:p>
            <a:pPr algn="ctr"/>
            <a:r>
              <a:rPr lang="ja-JP" altLang="en-US" sz="1100" dirty="0" smtClean="0">
                <a:latin typeface="UD デジタル 教科書体 NP-R" panose="02020400000000000000" pitchFamily="18" charset="-128"/>
                <a:ea typeface="UD デジタル 教科書体 NP-R" panose="02020400000000000000" pitchFamily="18" charset="-128"/>
              </a:rPr>
              <a:t>「</a:t>
            </a:r>
            <a:r>
              <a:rPr lang="zh-TW" altLang="en-US" sz="1100" dirty="0">
                <a:latin typeface="UD デジタル 教科書体 NP-R" panose="02020400000000000000" pitchFamily="18" charset="-128"/>
                <a:ea typeface="UD デジタル 教科書体 NP-R" panose="02020400000000000000" pitchFamily="18" charset="-128"/>
              </a:rPr>
              <a:t>農山漁村女性活躍</a:t>
            </a:r>
            <a:r>
              <a:rPr lang="ja-JP" altLang="en-US" sz="1100" dirty="0" smtClean="0">
                <a:latin typeface="UD デジタル 教科書体 NP-R" panose="02020400000000000000" pitchFamily="18" charset="-128"/>
                <a:ea typeface="UD デジタル 教科書体 NP-R" panose="02020400000000000000" pitchFamily="18" charset="-128"/>
              </a:rPr>
              <a:t>賞</a:t>
            </a:r>
            <a:r>
              <a:rPr lang="ja-JP" altLang="en-US" sz="1100" dirty="0">
                <a:latin typeface="UD デジタル 教科書体 NP-R" panose="02020400000000000000" pitchFamily="18" charset="-128"/>
                <a:ea typeface="UD デジタル 教科書体 NP-R" panose="02020400000000000000" pitchFamily="18" charset="-128"/>
              </a:rPr>
              <a:t>」受賞　</a:t>
            </a:r>
            <a:r>
              <a:rPr lang="ja-JP" altLang="en-US" sz="1100" dirty="0" smtClean="0">
                <a:latin typeface="UD デジタル 教科書体 NP-R" panose="02020400000000000000" pitchFamily="18" charset="-128"/>
                <a:ea typeface="UD デジタル 教科書体 NP-R" panose="02020400000000000000" pitchFamily="18" charset="-128"/>
              </a:rPr>
              <a:t>若生和江（わこう　かずえ）さん　岩手県食の匠（奥州市江刺）</a:t>
            </a:r>
            <a:endParaRPr lang="ja-JP" altLang="en-US" sz="1100" dirty="0">
              <a:latin typeface="UD デジタル 教科書体 NP-R" panose="02020400000000000000" pitchFamily="18" charset="-128"/>
              <a:ea typeface="UD デジタル 教科書体 NP-R" panose="02020400000000000000" pitchFamily="18" charset="-128"/>
            </a:endParaRPr>
          </a:p>
          <a:p>
            <a:pPr algn="ctr"/>
            <a:endParaRPr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16" name="正方形/長方形 15"/>
          <p:cNvSpPr/>
          <p:nvPr/>
        </p:nvSpPr>
        <p:spPr>
          <a:xfrm>
            <a:off x="210065" y="7193065"/>
            <a:ext cx="6459295" cy="1384995"/>
          </a:xfrm>
          <a:prstGeom prst="rect">
            <a:avLst/>
          </a:prstGeom>
        </p:spPr>
        <p:txBody>
          <a:bodyPr wrap="square">
            <a:spAutoFit/>
          </a:bodyPr>
          <a:lstStyle/>
          <a:p>
            <a:r>
              <a:rPr lang="ja-JP" altLang="en-US" sz="1400" dirty="0" smtClean="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smtClean="0">
                <a:latin typeface="UD デジタル 教科書体 NK-R" panose="02020400000000000000" pitchFamily="18" charset="-128"/>
                <a:ea typeface="UD デジタル 教科書体 NK-R" panose="02020400000000000000" pitchFamily="18" charset="-128"/>
              </a:rPr>
              <a:t>　また、「岩手県農林水産業表彰」を家畜人工授精師協会の会長として本県畜産業の</a:t>
            </a:r>
            <a:r>
              <a:rPr lang="ja-JP" altLang="en-US" sz="1400" dirty="0">
                <a:latin typeface="UD デジタル 教科書体 NK-R" panose="02020400000000000000" pitchFamily="18" charset="-128"/>
                <a:ea typeface="UD デジタル 教科書体 NK-R" panose="02020400000000000000" pitchFamily="18" charset="-128"/>
              </a:rPr>
              <a:t>振興</a:t>
            </a:r>
            <a:r>
              <a:rPr lang="ja-JP" altLang="en-US" sz="1400" dirty="0" smtClean="0">
                <a:latin typeface="UD デジタル 教科書体 NK-R" panose="02020400000000000000" pitchFamily="18" charset="-128"/>
                <a:ea typeface="UD デジタル 教科書体 NK-R" panose="02020400000000000000" pitchFamily="18" charset="-128"/>
              </a:rPr>
              <a:t>と発展に大きく貢献した後藤太一さん、「いわて中山間賞」を多様な関係者が連携し、活力ある地域の実現を目指して取り組んでいる伊手農村農業活性化協議会、「岩手県アドプト活動モデル賞」を実施団体の上野原地区公衆衛生組合、協定団体の胆沢平野土地改良区がそれぞれ受賞されました。</a:t>
            </a:r>
            <a:endParaRPr lang="ja-JP"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1" name="図 1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171" r="-17217" b="28892"/>
          <a:stretch/>
        </p:blipFill>
        <p:spPr>
          <a:xfrm>
            <a:off x="2580810" y="5940152"/>
            <a:ext cx="1113482" cy="1454570"/>
          </a:xfrm>
          <a:prstGeom prst="rect">
            <a:avLst/>
          </a:prstGeom>
        </p:spPr>
      </p:pic>
      <p:pic>
        <p:nvPicPr>
          <p:cNvPr id="13" name="図 12"/>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1" r="2273" b="23686"/>
          <a:stretch/>
        </p:blipFill>
        <p:spPr>
          <a:xfrm>
            <a:off x="5609816" y="5940151"/>
            <a:ext cx="954931" cy="1450561"/>
          </a:xfrm>
          <a:prstGeom prst="rect">
            <a:avLst/>
          </a:prstGeom>
        </p:spPr>
      </p:pic>
      <p:pic>
        <p:nvPicPr>
          <p:cNvPr id="14" name="図 13"/>
          <p:cNvPicPr>
            <a:picLocks noChangeAspect="1"/>
          </p:cNvPicPr>
          <p:nvPr/>
        </p:nvPicPr>
        <p:blipFill rotWithShape="1">
          <a:blip r:embed="rId9" cstate="print">
            <a:extLst>
              <a:ext uri="{28A0092B-C50C-407E-A947-70E740481C1C}">
                <a14:useLocalDpi xmlns:a14="http://schemas.microsoft.com/office/drawing/2010/main" val="0"/>
              </a:ext>
            </a:extLst>
          </a:blip>
          <a:srcRect t="4384" r="25614" b="19633"/>
          <a:stretch/>
        </p:blipFill>
        <p:spPr>
          <a:xfrm>
            <a:off x="620688" y="5932832"/>
            <a:ext cx="1908222" cy="1461890"/>
          </a:xfrm>
          <a:prstGeom prst="rect">
            <a:avLst/>
          </a:prstGeom>
        </p:spPr>
      </p:pic>
      <p:pic>
        <p:nvPicPr>
          <p:cNvPr id="15" name="図 14"/>
          <p:cNvPicPr>
            <a:picLocks noChangeAspect="1"/>
          </p:cNvPicPr>
          <p:nvPr/>
        </p:nvPicPr>
        <p:blipFill rotWithShape="1">
          <a:blip r:embed="rId10" cstate="print">
            <a:extLst>
              <a:ext uri="{28A0092B-C50C-407E-A947-70E740481C1C}">
                <a14:useLocalDpi xmlns:a14="http://schemas.microsoft.com/office/drawing/2010/main" val="0"/>
              </a:ext>
            </a:extLst>
          </a:blip>
          <a:srcRect l="833" t="9009" r="10551" b="1732"/>
          <a:stretch/>
        </p:blipFill>
        <p:spPr>
          <a:xfrm>
            <a:off x="3658288" y="5935639"/>
            <a:ext cx="1926157" cy="1455074"/>
          </a:xfrm>
          <a:prstGeom prst="rect">
            <a:avLst/>
          </a:prstGeom>
        </p:spPr>
      </p:pic>
      <p:sp>
        <p:nvSpPr>
          <p:cNvPr id="18" name="正方形/長方形 17"/>
          <p:cNvSpPr/>
          <p:nvPr/>
        </p:nvSpPr>
        <p:spPr>
          <a:xfrm>
            <a:off x="165282" y="4575663"/>
            <a:ext cx="6453336" cy="1384995"/>
          </a:xfrm>
          <a:prstGeom prst="rect">
            <a:avLst/>
          </a:prstGeom>
        </p:spPr>
        <p:txBody>
          <a:bodyPr wrap="square">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　　胆沢</a:t>
            </a:r>
            <a:r>
              <a:rPr lang="ja-JP" altLang="en-US" sz="1400" dirty="0" smtClean="0">
                <a:latin typeface="UD デジタル 教科書体 NK-R" panose="02020400000000000000" pitchFamily="18" charset="-128"/>
                <a:ea typeface="UD デジタル 教科書体 NK-R" panose="02020400000000000000" pitchFamily="18" charset="-128"/>
              </a:rPr>
              <a:t>の佐藤彰紀さん（施設ピーマン</a:t>
            </a:r>
            <a:r>
              <a:rPr lang="en-US" altLang="ja-JP" sz="1400" dirty="0" smtClean="0">
                <a:latin typeface="UD デジタル 教科書体 NK-R" panose="02020400000000000000" pitchFamily="18" charset="-128"/>
                <a:ea typeface="UD デジタル 教科書体 NK-R" panose="02020400000000000000" pitchFamily="18" charset="-128"/>
              </a:rPr>
              <a:t>26.4a</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は、積極的に先進的な技術</a:t>
            </a:r>
            <a:r>
              <a:rPr lang="ja-JP" altLang="en-US" sz="1400" dirty="0" smtClean="0">
                <a:latin typeface="UD デジタル 教科書体 NK-R" panose="02020400000000000000" pitchFamily="18" charset="-128"/>
                <a:ea typeface="UD デジタル 教科書体 NK-R" panose="02020400000000000000" pitchFamily="18" charset="-128"/>
              </a:rPr>
              <a:t>を取り入れ、生産性向上への意欲が高いことや、高い単収をあげ若手グループのけん引役の一人となっていることが高く評価されました。</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　また、江刺の若生和江さんは、平成</a:t>
            </a:r>
            <a:r>
              <a:rPr lang="en-US" altLang="ja-JP" sz="1400" dirty="0" smtClean="0">
                <a:latin typeface="UD デジタル 教科書体 NK-R" panose="02020400000000000000" pitchFamily="18" charset="-128"/>
                <a:ea typeface="UD デジタル 教科書体 NK-R" panose="02020400000000000000" pitchFamily="18" charset="-128"/>
              </a:rPr>
              <a:t>19</a:t>
            </a:r>
            <a:r>
              <a:rPr lang="ja-JP" altLang="en-US" sz="1400" dirty="0" smtClean="0">
                <a:latin typeface="UD デジタル 教科書体 NK-R" panose="02020400000000000000" pitchFamily="18" charset="-128"/>
                <a:ea typeface="UD デジタル 教科書体 NK-R" panose="02020400000000000000" pitchFamily="18" charset="-128"/>
              </a:rPr>
              <a:t>年に「やまん</a:t>
            </a:r>
            <a:r>
              <a:rPr lang="ja-JP" altLang="en-US" sz="1400" dirty="0" err="1" smtClean="0">
                <a:latin typeface="UD デジタル 教科書体 NK-R" panose="02020400000000000000" pitchFamily="18" charset="-128"/>
                <a:ea typeface="UD デジタル 教科書体 NK-R" panose="02020400000000000000" pitchFamily="18" charset="-128"/>
              </a:rPr>
              <a:t>ば</a:t>
            </a:r>
            <a:r>
              <a:rPr lang="ja-JP" altLang="en-US" sz="1400" dirty="0" smtClean="0">
                <a:latin typeface="UD デジタル 教科書体 NK-R" panose="02020400000000000000" pitchFamily="18" charset="-128"/>
                <a:ea typeface="UD デジタル 教科書体 NK-R" panose="02020400000000000000" pitchFamily="18" charset="-128"/>
              </a:rPr>
              <a:t>汁」で岩手県食の匠に認定され、旬の料理を提供するやまんば工房を運営するとともに胆江地方食の匠研究会の会長を務め、食の楽しさ、大切さを伝える活動を続けていることが高く評価されました。</a:t>
            </a:r>
            <a:r>
              <a:rPr lang="ja-JP" altLang="en-US" sz="14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9" name="正方形/長方形 18"/>
          <p:cNvSpPr/>
          <p:nvPr/>
        </p:nvSpPr>
        <p:spPr>
          <a:xfrm>
            <a:off x="143179" y="8367837"/>
            <a:ext cx="6459295" cy="692497"/>
          </a:xfrm>
          <a:prstGeom prst="rect">
            <a:avLst/>
          </a:prstGeom>
        </p:spPr>
        <p:txBody>
          <a:bodyPr wrap="square">
            <a:spAutoFit/>
          </a:bodyPr>
          <a:lstStyle/>
          <a:p>
            <a:r>
              <a:rPr lang="ja-JP" altLang="en-US" sz="1400" dirty="0" smtClean="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胆江地方の農業者の今後一層の活躍が期待されます。</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indent="3505200" algn="just">
              <a:spcAft>
                <a:spcPts val="0"/>
              </a:spcAft>
            </a:pPr>
            <a:endParaRPr lang="ja-JP" altLang="ja-JP" sz="11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2775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0628" y="179512"/>
            <a:ext cx="6696744" cy="8856984"/>
          </a:xfrm>
          <a:prstGeom prst="rect">
            <a:avLst/>
          </a:prstGeom>
          <a:noFill/>
          <a:ln w="50800" cmpd="tri"/>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600" dirty="0" smtClean="0">
                <a:solidFill>
                  <a:schemeClr val="tx1"/>
                </a:solidFill>
                <a:latin typeface="UD デジタル 教科書体 NP-R" panose="02020400000000000000" pitchFamily="18" charset="-128"/>
                <a:ea typeface="UD デジタル 教科書体 NP-R" panose="02020400000000000000" pitchFamily="18" charset="-128"/>
              </a:rPr>
              <a:t>　　</a:t>
            </a:r>
            <a:endParaRPr lang="en-US" altLang="ja-JP" sz="6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b="1" dirty="0" smtClean="0">
                <a:solidFill>
                  <a:schemeClr val="tx1"/>
                </a:solidFill>
                <a:latin typeface="UD デジタル 教科書体 NP-R" panose="02020400000000000000" pitchFamily="18" charset="-128"/>
                <a:ea typeface="UD デジタル 教科書体 NP-R" panose="02020400000000000000" pitchFamily="18" charset="-128"/>
              </a:rPr>
              <a:t>２～</a:t>
            </a:r>
            <a:r>
              <a:rPr lang="ja-JP" altLang="en-US" b="1" dirty="0">
                <a:solidFill>
                  <a:schemeClr val="tx1"/>
                </a:solidFill>
                <a:latin typeface="UD デジタル 教科書体 NP-R" panose="02020400000000000000" pitchFamily="18" charset="-128"/>
                <a:ea typeface="UD デジタル 教科書体 NP-R" panose="02020400000000000000" pitchFamily="18" charset="-128"/>
              </a:rPr>
              <a:t>３</a:t>
            </a:r>
            <a:r>
              <a:rPr lang="ja-JP" altLang="ja-JP" b="1" dirty="0" smtClean="0">
                <a:solidFill>
                  <a:schemeClr val="tx1"/>
                </a:solidFill>
                <a:latin typeface="UD デジタル 教科書体 NP-R" panose="02020400000000000000" pitchFamily="18" charset="-128"/>
                <a:ea typeface="UD デジタル 教科書体 NP-R" panose="02020400000000000000" pitchFamily="18" charset="-128"/>
              </a:rPr>
              <a:t>月の作物ワンポイントアドバイス</a:t>
            </a:r>
            <a:endParaRPr lang="ja-JP" altLang="ja-JP" dirty="0" smtClean="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　品目</a:t>
            </a:r>
            <a:r>
              <a:rPr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ごとの</a:t>
            </a:r>
            <a:r>
              <a:rPr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栽培管理</a:t>
            </a:r>
            <a:r>
              <a:rPr lang="ja-JP" altLang="en-US" sz="1200" dirty="0" smtClean="0">
                <a:solidFill>
                  <a:schemeClr val="tx1"/>
                </a:solidFill>
                <a:latin typeface="UD デジタル 教科書体 NP-R" panose="02020400000000000000" pitchFamily="18" charset="-128"/>
                <a:ea typeface="UD デジタル 教科書体 NP-R" panose="02020400000000000000" pitchFamily="18" charset="-128"/>
              </a:rPr>
              <a:t>の</a:t>
            </a:r>
            <a:r>
              <a:rPr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注意点です。参考にしてください。</a:t>
            </a:r>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水</a:t>
            </a:r>
            <a:r>
              <a:rPr lang="en-US"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lang="ja-JP"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稲</a:t>
            </a:r>
            <a:r>
              <a:rPr lang="en-US" altLang="ja-JP" sz="1600" b="1" dirty="0" smtClean="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600" b="1" dirty="0" smtClean="0">
                <a:solidFill>
                  <a:prstClr val="black"/>
                </a:solidFill>
                <a:latin typeface="UD デジタル 教科書体 N-R" panose="02020400000000000000" pitchFamily="17" charset="-128"/>
                <a:ea typeface="UD デジタル 教科書体 N-R" panose="02020400000000000000" pitchFamily="17" charset="-128"/>
              </a:rPr>
              <a:t>Ｒ７</a:t>
            </a:r>
            <a:r>
              <a:rPr lang="ja-JP" altLang="en-US" sz="1600" b="1" dirty="0">
                <a:solidFill>
                  <a:prstClr val="black"/>
                </a:solidFill>
                <a:latin typeface="UD デジタル 教科書体 N-R" panose="02020400000000000000" pitchFamily="17" charset="-128"/>
                <a:ea typeface="UD デジタル 教科書体 N-R" panose="02020400000000000000" pitchFamily="17" charset="-128"/>
              </a:rPr>
              <a:t>年産の春作業の注意点</a:t>
            </a:r>
            <a:r>
              <a:rPr lang="en-US" altLang="ja-JP" sz="1600" b="1" dirty="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b="1" dirty="0">
                <a:solidFill>
                  <a:prstClr val="black"/>
                </a:solidFill>
                <a:latin typeface="UD デジタル 教科書体 N-R" panose="02020400000000000000" pitchFamily="17" charset="-128"/>
                <a:ea typeface="UD デジタル 教科書体 N-R" panose="02020400000000000000" pitchFamily="17" charset="-128"/>
              </a:rPr>
              <a:t>　</a:t>
            </a:r>
            <a:endParaRPr lang="en-US" altLang="ja-JP" sz="1200" b="1" dirty="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★Ｒ６年は、育苗期間の高温により、</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苗が徒長した</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ため、移植</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を早めた</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方もいましたが、極</a:t>
            </a:r>
            <a:endParaRPr lang="en-US" altLang="ja-JP" sz="1200" dirty="0" smtClean="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端</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な早</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植えは、障害不稔や登熟初期の高温による品質低下の危険性を</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高めます</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適期</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に</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移</a:t>
            </a:r>
            <a:endParaRPr lang="en-US" altLang="ja-JP" sz="1200" dirty="0" smtClean="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植</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できる</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よう、播種計画を立てましょう。</a:t>
            </a:r>
            <a:endParaRPr lang="en-US" altLang="ja-JP" sz="1200" dirty="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★収穫後に「ひこばえ」が</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多発したことから、入水後</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のガス湧き予防のため</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こまめ</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に水の　</a:t>
            </a:r>
            <a:endParaRPr lang="en-US" altLang="ja-JP" sz="1200" dirty="0" smtClean="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　入替え</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を行いましょう。</a:t>
            </a:r>
            <a:endParaRPr lang="en-US" altLang="ja-JP" sz="1200" dirty="0">
              <a:solidFill>
                <a:prstClr val="black"/>
              </a:solidFill>
              <a:latin typeface="UD デジタル 教科書体 N-R" panose="02020400000000000000" pitchFamily="17" charset="-128"/>
              <a:ea typeface="UD デジタル 教科書体 N-R" panose="02020400000000000000" pitchFamily="17" charset="-128"/>
            </a:endParaRPr>
          </a:p>
          <a:p>
            <a:pPr lvl="0"/>
            <a:endParaRPr lang="en-US" altLang="ja-JP" sz="500" dirty="0">
              <a:solidFill>
                <a:prstClr val="black"/>
              </a:solidFill>
              <a:latin typeface="BIZ UDゴシック" panose="020B0400000000000000" pitchFamily="49" charset="-128"/>
              <a:ea typeface="BIZ UDゴシック" panose="020B0400000000000000" pitchFamily="49" charset="-128"/>
            </a:endParaRPr>
          </a:p>
          <a:p>
            <a:pPr lvl="0"/>
            <a:r>
              <a:rPr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大</a:t>
            </a:r>
            <a:r>
              <a:rPr lang="en-US"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lang="ja-JP"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豆</a:t>
            </a:r>
            <a:r>
              <a:rPr lang="en-US" altLang="ja-JP" sz="1600" b="1" dirty="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600" b="1" dirty="0">
                <a:solidFill>
                  <a:prstClr val="black"/>
                </a:solidFill>
                <a:latin typeface="UD デジタル 教科書体 N-R" panose="02020400000000000000" pitchFamily="17" charset="-128"/>
                <a:ea typeface="UD デジタル 教科書体 N-R" panose="02020400000000000000" pitchFamily="17" charset="-128"/>
              </a:rPr>
              <a:t>夏季高温に対応出来る圃場準備を</a:t>
            </a:r>
            <a:r>
              <a:rPr lang="en-US" altLang="ja-JP" sz="1600" b="1" dirty="0">
                <a:solidFill>
                  <a:prstClr val="black"/>
                </a:solidFill>
                <a:latin typeface="UD デジタル 教科書体 N-R" panose="02020400000000000000" pitchFamily="17" charset="-128"/>
                <a:ea typeface="UD デジタル 教科書体 N-R" panose="02020400000000000000" pitchFamily="17" charset="-128"/>
              </a:rPr>
              <a:t>〕</a:t>
            </a:r>
            <a:endParaRPr lang="en-US" altLang="ja-JP" sz="1600" b="1" dirty="0">
              <a:solidFill>
                <a:srgbClr val="1F497D"/>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Ｒ</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５年</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に多発した「莢ずれ」の発生機構は解明されていませんが、遅播きの場合に障害</a:t>
            </a:r>
            <a:endParaRPr lang="en-US" altLang="ja-JP" sz="1200" dirty="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粒が少なく</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なるとの知見</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があります。早播きは控え、適期内での遅播きを検討しましょう。</a:t>
            </a: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★干ばつ時にうね間かんがいを</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行うため</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水が回りやすくなるよう</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に、畝立て</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播種や</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明</a:t>
            </a:r>
            <a:endParaRPr lang="en-US" altLang="ja-JP" sz="1200" dirty="0" smtClean="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　きょ</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dirty="0" err="1">
                <a:solidFill>
                  <a:prstClr val="black"/>
                </a:solidFill>
                <a:latin typeface="UD デジタル 教科書体 N-R" panose="02020400000000000000" pitchFamily="17" charset="-128"/>
                <a:ea typeface="UD デジタル 教科書体 N-R" panose="02020400000000000000" pitchFamily="17" charset="-128"/>
              </a:rPr>
              <a:t>暗きょの</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施工</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を行いましょう</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a:t>
            </a:r>
            <a:endParaRPr lang="en-US" altLang="ja-JP" sz="1200" dirty="0">
              <a:solidFill>
                <a:prstClr val="black"/>
              </a:solidFill>
              <a:latin typeface="UD デジタル 教科書体 N-R" panose="02020400000000000000" pitchFamily="17" charset="-128"/>
              <a:ea typeface="UD デジタル 教科書体 N-R" panose="02020400000000000000" pitchFamily="17" charset="-128"/>
            </a:endParaRPr>
          </a:p>
          <a:p>
            <a:endParaRPr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12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野</a:t>
            </a:r>
            <a:r>
              <a:rPr lang="en-US"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lang="ja-JP" altLang="ja-JP" sz="12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菜</a:t>
            </a:r>
            <a:r>
              <a:rPr lang="en-US" altLang="ja-JP" sz="1600" b="1" dirty="0" smtClean="0">
                <a:solidFill>
                  <a:schemeClr val="tx1"/>
                </a:solidFill>
                <a:latin typeface="UD デジタル 教科書体 NP-R" panose="02020400000000000000" pitchFamily="18" charset="-128"/>
                <a:ea typeface="UD デジタル 教科書体 NP-R" panose="02020400000000000000" pitchFamily="18" charset="-128"/>
              </a:rPr>
              <a:t>〔R6</a:t>
            </a:r>
            <a:r>
              <a:rPr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年産の振り返りと</a:t>
            </a:r>
            <a:r>
              <a:rPr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R7</a:t>
            </a:r>
            <a:r>
              <a:rPr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年産に向けた土づくり</a:t>
            </a:r>
            <a:r>
              <a:rPr lang="en-US" altLang="ja-JP" sz="1600" b="1" dirty="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sz="1600" b="1" dirty="0">
              <a:solidFill>
                <a:schemeClr val="tx2"/>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販売実績や決算書等をもとに</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、売上の増減</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や売上目標との差を確認し、その</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要因</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分析と</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次</a:t>
            </a:r>
            <a:endParaRPr lang="en-US" altLang="ja-JP" sz="1200" dirty="0" smtClean="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　期作に</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向けた</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取組を</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検討しましょう。また、各勘定科目の全体経費に</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占める割合</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や</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前年度　</a:t>
            </a:r>
            <a:endParaRPr lang="en-US" altLang="ja-JP" sz="1200" dirty="0" smtClean="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　からの</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増減等を確認し、</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経費削減を</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検討しましょう。</a:t>
            </a: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★土壌診断に基づき、適正な施肥管理、</a:t>
            </a:r>
            <a:r>
              <a:rPr lang="en-US" altLang="ja-JP" sz="1200" dirty="0">
                <a:solidFill>
                  <a:prstClr val="black"/>
                </a:solidFill>
                <a:latin typeface="UD デジタル 教科書体 N-R" panose="02020400000000000000" pitchFamily="17" charset="-128"/>
                <a:ea typeface="UD デジタル 教科書体 N-R" panose="02020400000000000000" pitchFamily="17" charset="-128"/>
              </a:rPr>
              <a:t>pH</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の矯正を行いましょう。また、完熟した堆肥を施</a:t>
            </a:r>
            <a:endParaRPr lang="en-US" altLang="ja-JP" sz="1200" dirty="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200" dirty="0" err="1">
                <a:solidFill>
                  <a:prstClr val="black"/>
                </a:solidFill>
                <a:latin typeface="UD デジタル 教科書体 N-R" panose="02020400000000000000" pitchFamily="17" charset="-128"/>
                <a:ea typeface="UD デジタル 教科書体 N-R" panose="02020400000000000000" pitchFamily="17" charset="-128"/>
              </a:rPr>
              <a:t>用し</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、栽培に適した土壌改良に努めましょう。さらに、</a:t>
            </a:r>
            <a:r>
              <a:rPr lang="ja-JP" altLang="en-US" sz="1200" dirty="0" err="1">
                <a:solidFill>
                  <a:prstClr val="black"/>
                </a:solidFill>
                <a:latin typeface="UD デジタル 教科書体 N-R" panose="02020400000000000000" pitchFamily="17" charset="-128"/>
                <a:ea typeface="UD デジタル 教科書体 N-R" panose="02020400000000000000" pitchFamily="17" charset="-128"/>
              </a:rPr>
              <a:t>ほ</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場の状態に応じて、深耕、排水</a:t>
            </a:r>
            <a:endParaRPr lang="en-US" altLang="ja-JP" sz="1200" dirty="0">
              <a:solidFill>
                <a:prstClr val="black"/>
              </a:solidFill>
              <a:latin typeface="UD デジタル 教科書体 N-R" panose="02020400000000000000" pitchFamily="17" charset="-128"/>
              <a:ea typeface="UD デジタル 教科書体 N-R" panose="02020400000000000000" pitchFamily="17" charset="-128"/>
            </a:endParaRPr>
          </a:p>
          <a:p>
            <a:pPr lvl="0"/>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　　対策、高畝等を検討・実施するなど、安定</a:t>
            </a:r>
            <a:r>
              <a:rPr lang="ja-JP" altLang="en-US" sz="1200" dirty="0" smtClean="0">
                <a:solidFill>
                  <a:prstClr val="black"/>
                </a:solidFill>
                <a:latin typeface="UD デジタル 教科書体 N-R" panose="02020400000000000000" pitchFamily="17" charset="-128"/>
                <a:ea typeface="UD デジタル 教科書体 N-R" panose="02020400000000000000" pitchFamily="17" charset="-128"/>
              </a:rPr>
              <a:t>生産を目指しましょう</a:t>
            </a:r>
            <a:r>
              <a:rPr lang="ja-JP" altLang="en-US" sz="1200" dirty="0">
                <a:solidFill>
                  <a:prstClr val="black"/>
                </a:solidFill>
                <a:latin typeface="UD デジタル 教科書体 N-R" panose="02020400000000000000" pitchFamily="17" charset="-128"/>
                <a:ea typeface="UD デジタル 教科書体 N-R" panose="02020400000000000000" pitchFamily="17" charset="-128"/>
              </a:rPr>
              <a:t>。</a:t>
            </a:r>
          </a:p>
          <a:p>
            <a:endParaRPr lang="ja-JP" altLang="en-US" sz="500" dirty="0">
              <a:solidFill>
                <a:schemeClr val="tx1"/>
              </a:solidFill>
              <a:latin typeface="UD デジタル 教科書体 NK-R" panose="02020400000000000000" pitchFamily="18" charset="-128"/>
              <a:ea typeface="UD デジタル 教科書体 NK-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ja-JP" sz="1200" b="1" dirty="0">
                <a:solidFill>
                  <a:srgbClr val="1F497D"/>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果</a:t>
            </a:r>
            <a:r>
              <a:rPr lang="en-US" altLang="ja-JP" sz="1200" b="1" dirty="0">
                <a:solidFill>
                  <a:srgbClr val="1F497D"/>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lang="ja-JP" altLang="ja-JP" sz="1200" b="1" dirty="0">
                <a:solidFill>
                  <a:srgbClr val="1F497D"/>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樹</a:t>
            </a:r>
            <a:r>
              <a:rPr lang="en-US" altLang="ja-JP" sz="1600" b="1"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りんごの冬期せん定のポイント</a:t>
            </a:r>
            <a:r>
              <a:rPr lang="en-US" altLang="ja-JP" sz="1600" b="1" dirty="0" smtClean="0">
                <a:solidFill>
                  <a:prstClr val="black"/>
                </a:solidFill>
                <a:latin typeface="UD デジタル 教科書体 NP-R" panose="02020400000000000000" pitchFamily="18" charset="-128"/>
                <a:ea typeface="UD デジタル 教科書体 NP-R" panose="02020400000000000000" pitchFamily="18" charset="-128"/>
              </a:rPr>
              <a:t>〕</a:t>
            </a:r>
            <a:endParaRPr lang="en-US" altLang="ja-JP" sz="1600" b="1" dirty="0">
              <a:solidFill>
                <a:prstClr val="black"/>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lvl="0"/>
            <a:r>
              <a:rPr lang="ja-JP" altLang="en-US" sz="1200" b="1" dirty="0">
                <a:solidFill>
                  <a:prstClr val="black"/>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R</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６年は、褐斑病・炭疽病・ハダニ類等の病害虫が多発しました。わい性樹のせん定は</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　</a:t>
            </a:r>
            <a:endPar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b="1"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b="1" dirty="0" smtClean="0">
                <a:solidFill>
                  <a:prstClr val="black"/>
                </a:solidFill>
                <a:latin typeface="UD デジタル 教科書体 NP-R" panose="02020400000000000000" pitchFamily="18" charset="-128"/>
                <a:ea typeface="UD デジタル 教科書体 NP-R" panose="02020400000000000000" pitchFamily="18" charset="-128"/>
              </a:rPr>
              <a:t>　脚立</a:t>
            </a:r>
            <a:r>
              <a:rPr lang="ja-JP" altLang="en-US" sz="1200" b="1" dirty="0">
                <a:solidFill>
                  <a:prstClr val="black"/>
                </a:solidFill>
                <a:latin typeface="UD デジタル 教科書体 NP-R" panose="02020400000000000000" pitchFamily="18" charset="-128"/>
                <a:ea typeface="UD デジタル 教科書体 NP-R" panose="02020400000000000000" pitchFamily="18" charset="-128"/>
              </a:rPr>
              <a:t>が入りやすく、栽培</a:t>
            </a:r>
            <a:r>
              <a:rPr lang="ja-JP" altLang="en-US" sz="1200" b="1" dirty="0" smtClean="0">
                <a:solidFill>
                  <a:prstClr val="black"/>
                </a:solidFill>
                <a:latin typeface="UD デジタル 教科書体 NP-R" panose="02020400000000000000" pitchFamily="18" charset="-128"/>
                <a:ea typeface="UD デジタル 教科書体 NP-R" panose="02020400000000000000" pitchFamily="18" charset="-128"/>
              </a:rPr>
              <a:t>管理しやすく</a:t>
            </a:r>
            <a:r>
              <a:rPr lang="ja-JP" altLang="en-US" sz="1200" b="1" dirty="0" smtClean="0">
                <a:solidFill>
                  <a:prstClr val="black"/>
                </a:solidFill>
                <a:latin typeface="UD デジタル 教科書体 NP-R" panose="02020400000000000000" pitchFamily="18" charset="-128"/>
                <a:ea typeface="UD デジタル 教科書体 NP-R" panose="02020400000000000000" pitchFamily="18" charset="-128"/>
              </a:rPr>
              <a:t>することに加え</a:t>
            </a:r>
            <a:r>
              <a:rPr lang="ja-JP" altLang="en-US" sz="1200" b="1" dirty="0">
                <a:solidFill>
                  <a:prstClr val="black"/>
                </a:solidFill>
                <a:latin typeface="UD デジタル 教科書体 NP-R" panose="02020400000000000000" pitchFamily="18" charset="-128"/>
                <a:ea typeface="UD デジタル 教科書体 NP-R" panose="02020400000000000000" pitchFamily="18" charset="-128"/>
              </a:rPr>
              <a:t>、樹冠全体に日光や防除薬剤が</a:t>
            </a:r>
            <a:r>
              <a:rPr lang="ja-JP" altLang="en-US" sz="1200" b="1" dirty="0" smtClean="0">
                <a:solidFill>
                  <a:prstClr val="black"/>
                </a:solidFill>
                <a:latin typeface="UD デジタル 教科書体 NP-R" panose="02020400000000000000" pitchFamily="18" charset="-128"/>
                <a:ea typeface="UD デジタル 教科書体 NP-R" panose="02020400000000000000" pitchFamily="18" charset="-128"/>
              </a:rPr>
              <a:t>十</a:t>
            </a:r>
            <a:endParaRPr lang="en-US" altLang="ja-JP" sz="1200" b="1"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b="1"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b="1" dirty="0" smtClean="0">
                <a:solidFill>
                  <a:prstClr val="black"/>
                </a:solidFill>
                <a:latin typeface="UD デジタル 教科書体 NP-R" panose="02020400000000000000" pitchFamily="18" charset="-128"/>
                <a:ea typeface="UD デジタル 教科書体 NP-R" panose="02020400000000000000" pitchFamily="18" charset="-128"/>
              </a:rPr>
              <a:t>　分到達する</a:t>
            </a:r>
            <a:r>
              <a:rPr lang="ja-JP" altLang="en-US" sz="1200" b="1" dirty="0">
                <a:solidFill>
                  <a:prstClr val="black"/>
                </a:solidFill>
                <a:latin typeface="UD デジタル 教科書体 NP-R" panose="02020400000000000000" pitchFamily="18" charset="-128"/>
                <a:ea typeface="UD デジタル 教科書体 NP-R" panose="02020400000000000000" pitchFamily="18" charset="-128"/>
              </a:rPr>
              <a:t>こと（</a:t>
            </a:r>
            <a:r>
              <a:rPr lang="ja-JP" altLang="en-US" sz="1200" b="1" u="sng" dirty="0">
                <a:solidFill>
                  <a:prstClr val="black"/>
                </a:solidFill>
                <a:latin typeface="UD デジタル 教科書体 NP-R" panose="02020400000000000000" pitchFamily="18" charset="-128"/>
                <a:ea typeface="UD デジタル 教科書体 NP-R" panose="02020400000000000000" pitchFamily="18" charset="-128"/>
              </a:rPr>
              <a:t>幹まで！！</a:t>
            </a:r>
            <a:r>
              <a:rPr lang="ja-JP" altLang="en-US" sz="1200" b="1"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を目的に行いましょう</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endPar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成木の剪定は間引きが主体となりますが、間引く側枝や成り枝が大きい場合には、その</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基</a:t>
            </a:r>
            <a:endPar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　部側</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の枝から順次せん除し、数年かけて間引きましょう。成り枝は、更新枝を育てておき</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endPar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　側枝</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に対して大きくなりすぎる前に間引きましょう。</a:t>
            </a:r>
            <a:endParaRPr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marL="84138" lvl="0"/>
            <a:endParaRPr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ja-JP" sz="1200" b="1" dirty="0">
                <a:solidFill>
                  <a:srgbClr val="1F497D"/>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花</a:t>
            </a:r>
            <a:r>
              <a:rPr lang="en-US" altLang="ja-JP" sz="1200" b="1" dirty="0">
                <a:solidFill>
                  <a:srgbClr val="1F497D"/>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lang="ja-JP" altLang="ja-JP" sz="1200" b="1" dirty="0">
                <a:solidFill>
                  <a:srgbClr val="1F497D"/>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き</a:t>
            </a:r>
            <a:r>
              <a:rPr lang="en-US" altLang="ja-JP" sz="1600" b="1" dirty="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1600" b="1" dirty="0" smtClean="0">
                <a:solidFill>
                  <a:prstClr val="black"/>
                </a:solidFill>
                <a:latin typeface="UD デジタル 教科書体 NP-R" panose="02020400000000000000" pitchFamily="18" charset="-128"/>
                <a:ea typeface="UD デジタル 教科書体 NP-R" panose="02020400000000000000" pitchFamily="18" charset="-128"/>
              </a:rPr>
              <a:t>R7</a:t>
            </a:r>
            <a:r>
              <a:rPr lang="ja-JP" altLang="en-US" sz="1600" b="1" dirty="0" smtClean="0">
                <a:solidFill>
                  <a:prstClr val="black"/>
                </a:solidFill>
                <a:latin typeface="UD デジタル 教科書体 NP-R" panose="02020400000000000000" pitchFamily="18" charset="-128"/>
                <a:ea typeface="UD デジタル 教科書体 NP-R" panose="02020400000000000000" pitchFamily="18" charset="-128"/>
              </a:rPr>
              <a:t>年産に</a:t>
            </a:r>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向けたりんどうの管理</a:t>
            </a:r>
            <a:r>
              <a:rPr lang="en-US" altLang="ja-JP" sz="1600" b="1" dirty="0">
                <a:solidFill>
                  <a:prstClr val="black"/>
                </a:solidFill>
                <a:latin typeface="UD デジタル 教科書体 NP-R" panose="02020400000000000000" pitchFamily="18" charset="-128"/>
                <a:ea typeface="UD デジタル 教科書体 NP-R" panose="02020400000000000000" pitchFamily="18" charset="-128"/>
              </a:rPr>
              <a:t>〕</a:t>
            </a: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昨年１月</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は、高温</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により消雪、その後の低温に</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よる凍害</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や、根張りの少ない株の株落ちが多く</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見られ</a:t>
            </a:r>
            <a:endParaRPr lang="en-US" altLang="ja-JP" sz="1200" dirty="0" smtClean="0">
              <a:solidFill>
                <a:prstClr val="black"/>
              </a:solidFill>
              <a:latin typeface="UD デジタル 教科書体 NK-R" panose="02020400000000000000" pitchFamily="18" charset="-128"/>
              <a:ea typeface="UD デジタル 教科書体 NK-R" panose="02020400000000000000" pitchFamily="18" charset="-128"/>
            </a:endParaRPr>
          </a:p>
          <a:p>
            <a:pPr lvl="0"/>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　　　ました</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。今年も雪が少ない傾向</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です</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株</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保護などを実施し、株落ちを防ぎましょう</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a:t>
            </a:r>
            <a:endParaRPr lang="en-US" altLang="ja-JP" sz="1200" dirty="0" smtClean="0">
              <a:solidFill>
                <a:prstClr val="black"/>
              </a:solidFill>
              <a:latin typeface="UD デジタル 教科書体 NK-R" panose="02020400000000000000" pitchFamily="18" charset="-128"/>
              <a:ea typeface="UD デジタル 教科書体 NK-R" panose="02020400000000000000" pitchFamily="18" charset="-128"/>
            </a:endParaRPr>
          </a:p>
          <a:p>
            <a:pPr lvl="0"/>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　★また</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、昨年</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はオオタバコガ</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やリンドウホソハマキの発生が多かったため、残渣の片付けを徹底し、</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早　</a:t>
            </a:r>
            <a:endParaRPr lang="en-US" altLang="ja-JP" sz="1200" dirty="0" smtClean="0">
              <a:solidFill>
                <a:prstClr val="black"/>
              </a:solidFill>
              <a:latin typeface="UD デジタル 教科書体 NK-R" panose="02020400000000000000" pitchFamily="18" charset="-128"/>
              <a:ea typeface="UD デジタル 教科書体 NK-R" panose="02020400000000000000" pitchFamily="18" charset="-128"/>
            </a:endParaRPr>
          </a:p>
          <a:p>
            <a:pPr lvl="0"/>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　　　期</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防除に</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努めましょう</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黒斑病も例年</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より</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多かったので、</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降雨前の予防</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散布を徹底してください。　　</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pPr lvl="0"/>
            <a:endParaRPr lang="en-US" altLang="ja-JP" sz="500" dirty="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b="1" dirty="0">
                <a:solidFill>
                  <a:srgbClr val="1F497D"/>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畜 産</a:t>
            </a:r>
            <a:r>
              <a:rPr lang="en-US" altLang="ja-JP" sz="1600" b="1" dirty="0">
                <a:solidFill>
                  <a:prstClr val="black"/>
                </a:solidFill>
                <a:latin typeface="UD デジタル 教科書体 NP-R" panose="02020400000000000000" pitchFamily="18" charset="-128"/>
                <a:ea typeface="UD デジタル 教科書体 NP-R" panose="02020400000000000000" pitchFamily="18" charset="-128"/>
              </a:rPr>
              <a:t>〔R</a:t>
            </a:r>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６年経営実績の振り返りと</a:t>
            </a:r>
            <a:r>
              <a:rPr lang="en-US" altLang="ja-JP" sz="1600" b="1" dirty="0">
                <a:solidFill>
                  <a:prstClr val="black"/>
                </a:solidFill>
                <a:latin typeface="UD デジタル 教科書体 NP-R" panose="02020400000000000000" pitchFamily="18" charset="-128"/>
                <a:ea typeface="UD デジタル 教科書体 NP-R" panose="02020400000000000000" pitchFamily="18" charset="-128"/>
              </a:rPr>
              <a:t>R</a:t>
            </a:r>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７年の計画作成</a:t>
            </a:r>
            <a:r>
              <a:rPr lang="en-US" altLang="ja-JP" sz="1600" b="1" dirty="0">
                <a:solidFill>
                  <a:prstClr val="black"/>
                </a:solidFill>
                <a:latin typeface="UD デジタル 教科書体 NP-R" panose="02020400000000000000" pitchFamily="18" charset="-128"/>
                <a:ea typeface="UD デジタル 教科書体 NP-R" panose="02020400000000000000" pitchFamily="18" charset="-128"/>
              </a:rPr>
              <a:t>〕</a:t>
            </a:r>
            <a:endParaRPr lang="en-US" altLang="ja-JP" sz="1600" dirty="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1200" dirty="0">
                <a:solidFill>
                  <a:prstClr val="black"/>
                </a:solidFill>
                <a:latin typeface="UD デジタル 教科書体 NP-R" panose="02020400000000000000" pitchFamily="18" charset="-128"/>
                <a:ea typeface="UD デジタル 教科書体 NP-R" panose="02020400000000000000" pitchFamily="18" charset="-128"/>
              </a:rPr>
              <a:t>R</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６年の決算書が完成したら、それを</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用いて経営実績を検討しましょう</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a:t>
            </a:r>
            <a:endParaRPr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売上高から、乳量、販売頭数、単価等の実績を算出し、</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前年実績や計画、地域平均や県平</a:t>
            </a:r>
            <a:endPar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　均と</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比較</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してどうだったのかを</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振り返ってみましょう。</a:t>
            </a:r>
            <a:endParaRPr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費用の中</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で特</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に占める割合が大きい「飼料費」は</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、粗</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飼料や配合</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飼料等の</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購入</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費用へ細分</a:t>
            </a:r>
            <a:endPar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err="1" smtClean="0">
                <a:solidFill>
                  <a:prstClr val="black"/>
                </a:solidFill>
                <a:latin typeface="UD デジタル 教科書体 NP-R" panose="02020400000000000000" pitchFamily="18" charset="-128"/>
                <a:ea typeface="UD デジタル 教科書体 NP-R" panose="02020400000000000000" pitchFamily="18" charset="-128"/>
              </a:rPr>
              <a:t>化</a:t>
            </a:r>
            <a:r>
              <a:rPr lang="ja-JP" altLang="en-US" sz="1200" dirty="0" err="1">
                <a:solidFill>
                  <a:prstClr val="black"/>
                </a:solidFill>
                <a:latin typeface="UD デジタル 教科書体 NP-R" panose="02020400000000000000" pitchFamily="18" charset="-128"/>
                <a:ea typeface="UD デジタル 教科書体 NP-R" panose="02020400000000000000" pitchFamily="18" charset="-128"/>
              </a:rPr>
              <a:t>する</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ことで、より</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具体的に費用の動向を</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把握することができます。</a:t>
            </a:r>
            <a:endParaRPr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今年も先の読みにくい情勢ですが</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rPr>
              <a:t>R</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６年の経営実績の振り返りをもとに、Ｒ７年の経営計</a:t>
            </a:r>
            <a:endPar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　画を作成</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し</a:t>
            </a:r>
            <a:r>
              <a:rPr lang="ja-JP" altLang="en-US" sz="1200" dirty="0" smtClean="0">
                <a:solidFill>
                  <a:prstClr val="black"/>
                </a:solidFill>
                <a:latin typeface="UD デジタル 教科書体 NP-R" panose="02020400000000000000" pitchFamily="18" charset="-128"/>
                <a:ea typeface="UD デジタル 教科書体 NP-R" panose="02020400000000000000" pitchFamily="18" charset="-128"/>
              </a:rPr>
              <a:t>、経営</a:t>
            </a:r>
            <a:r>
              <a:rPr lang="ja-JP" altLang="en-US" sz="1200" dirty="0">
                <a:solidFill>
                  <a:prstClr val="black"/>
                </a:solidFill>
                <a:latin typeface="UD デジタル 教科書体 NP-R" panose="02020400000000000000" pitchFamily="18" charset="-128"/>
                <a:ea typeface="UD デジタル 教科書体 NP-R" panose="02020400000000000000" pitchFamily="18" charset="-128"/>
              </a:rPr>
              <a:t>管理の指標としましょう。</a:t>
            </a:r>
            <a:endParaRPr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a:p>
            <a:pPr lvl="0"/>
            <a:endParaRPr lang="en-US" altLang="ja-JP" sz="12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endParaRPr lang="en-US" altLang="ja-JP" sz="1200" dirty="0">
              <a:solidFill>
                <a:prstClr val="black"/>
              </a:solidFill>
              <a:latin typeface="UD デジタル 教科書体 NP-R" panose="02020400000000000000" pitchFamily="18" charset="-128"/>
              <a:ea typeface="UD デジタル 教科書体 NP-R" panose="02020400000000000000" pitchFamily="18" charset="-128"/>
            </a:endParaRPr>
          </a:p>
        </p:txBody>
      </p:sp>
      <p:cxnSp>
        <p:nvCxnSpPr>
          <p:cNvPr id="23" name="直線コネクタ 22"/>
          <p:cNvCxnSpPr/>
          <p:nvPr/>
        </p:nvCxnSpPr>
        <p:spPr>
          <a:xfrm>
            <a:off x="1340768" y="611560"/>
            <a:ext cx="4176000" cy="0"/>
          </a:xfrm>
          <a:prstGeom prst="line">
            <a:avLst/>
          </a:prstGeom>
          <a:ln cmpd="thickThi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prstDash val="sysDot"/>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77741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14897" y="142323"/>
            <a:ext cx="6669380" cy="5313556"/>
          </a:xfrm>
          <a:prstGeom prst="rect">
            <a:avLst/>
          </a:prstGeom>
          <a:noFill/>
          <a:ln w="50800" cap="flat" cmpd="tri"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9705" marR="0" lvl="0" indent="0" algn="just" defTabSz="914400" rtl="0" eaLnBrk="1" fontAlgn="auto" latinLnBrk="0" hangingPunct="1">
              <a:lnSpc>
                <a:spcPts val="18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p:cNvSpPr/>
          <p:nvPr/>
        </p:nvSpPr>
        <p:spPr>
          <a:xfrm>
            <a:off x="176440" y="192971"/>
            <a:ext cx="651075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00" cap="none" spc="0" normalizeH="0" baseline="0" noProof="0" dirty="0" smtClean="0">
                <a:ln>
                  <a:noFill/>
                </a:ln>
                <a:solidFill>
                  <a:srgbClr val="1F497D"/>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胆江地方農業青年奨励賞受賞者の紹介</a:t>
            </a:r>
            <a:endParaRPr kumimoji="1" lang="ja-JP" altLang="en-US" sz="1800" b="0" i="0" u="sng" strike="noStrike" kern="1200" cap="none" spc="0" normalizeH="0" baseline="0" noProof="0" dirty="0">
              <a:ln>
                <a:noFill/>
              </a:ln>
              <a:solidFill>
                <a:srgbClr val="1F497D"/>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3" name="正方形/長方形 32"/>
          <p:cNvSpPr/>
          <p:nvPr/>
        </p:nvSpPr>
        <p:spPr>
          <a:xfrm>
            <a:off x="94310" y="5531972"/>
            <a:ext cx="6669380" cy="3506282"/>
          </a:xfrm>
          <a:prstGeom prst="rect">
            <a:avLst/>
          </a:prstGeom>
          <a:noFill/>
          <a:ln w="50800" cap="flat" cmpd="tri"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9705" marR="0" lvl="0" indent="0" algn="just" defTabSz="914400" rtl="0" eaLnBrk="1" fontAlgn="auto" latinLnBrk="0" hangingPunct="1">
              <a:lnSpc>
                <a:spcPts val="18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4" name="正方形/長方形 33"/>
          <p:cNvSpPr/>
          <p:nvPr/>
        </p:nvSpPr>
        <p:spPr>
          <a:xfrm>
            <a:off x="261708" y="5601437"/>
            <a:ext cx="651075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smtClean="0">
                <a:ln>
                  <a:noFill/>
                </a:ln>
                <a:solidFill>
                  <a:srgbClr val="1F497D"/>
                </a:solidFill>
                <a:effectLst/>
                <a:uLnTx/>
                <a:uFillTx/>
                <a:latin typeface="UD デジタル 教科書体 NK-B" panose="02020700000000000000" pitchFamily="18" charset="-128"/>
                <a:ea typeface="UD デジタル 教科書体 NK-B" panose="02020700000000000000" pitchFamily="18" charset="-128"/>
                <a:cs typeface="+mn-cs"/>
              </a:rPr>
              <a:t>令和６年度農業農村指導士及び青年農業士の認定</a:t>
            </a:r>
            <a:endParaRPr kumimoji="1" lang="ja-JP" altLang="en-US" sz="1800" b="0" i="0" u="sng" strike="noStrike" kern="1200" cap="none" spc="0" normalizeH="0" baseline="0" noProof="0" dirty="0">
              <a:ln>
                <a:noFill/>
              </a:ln>
              <a:solidFill>
                <a:srgbClr val="1F497D"/>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5" name="正方形/長方形 34"/>
          <p:cNvSpPr/>
          <p:nvPr/>
        </p:nvSpPr>
        <p:spPr>
          <a:xfrm>
            <a:off x="219369" y="538943"/>
            <a:ext cx="6576569" cy="5170646"/>
          </a:xfrm>
          <a:prstGeom prst="rect">
            <a:avLst/>
          </a:prstGeom>
        </p:spPr>
        <p:txBody>
          <a:bodyPr wrap="square">
            <a:spAutoFit/>
          </a:bodyPr>
          <a:lstStyle/>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　１月</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1</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６日に奥州市江刺えさし藤原の郷</a:t>
            </a:r>
            <a:r>
              <a:rPr lang="ja-JP" altLang="en-US" sz="1200" kern="0" dirty="0">
                <a:solidFill>
                  <a:prstClr val="black"/>
                </a:solidFill>
                <a:latin typeface="UD デジタル 教科書体 NK-R" panose="02020400000000000000" pitchFamily="18" charset="-128"/>
                <a:ea typeface="UD デジタル 教科書体 NK-R" panose="02020400000000000000" pitchFamily="18" charset="-128"/>
                <a:cs typeface="CIDFont+F1"/>
              </a:rPr>
              <a:t>で</a:t>
            </a:r>
            <a:r>
              <a:rPr lang="ja-JP" altLang="en-US" sz="1200" kern="0" dirty="0" smtClean="0">
                <a:solidFill>
                  <a:prstClr val="black"/>
                </a:solidFill>
                <a:latin typeface="UD デジタル 教科書体 NK-R" panose="02020400000000000000" pitchFamily="18" charset="-128"/>
                <a:ea typeface="UD デジタル 教科書体 NK-R" panose="02020400000000000000" pitchFamily="18" charset="-128"/>
                <a:cs typeface="CIDFont+F1"/>
              </a:rPr>
              <a:t>、</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胆江地方農林業振興協議会（会長　</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髙橋寛寿金ケ崎町長）主催の農業青年奨励賞表彰式が開催されました。地域の</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けん引役となる取組等が認められ受賞された</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3</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名を紹介します。</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佐々木　宏樹（ささき　ひろき）さん</a:t>
            </a:r>
            <a:r>
              <a:rPr kumimoji="1" lang="ja-JP" altLang="en-US" sz="1400" b="0" i="0" u="sng"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 </a:t>
            </a:r>
            <a:r>
              <a:rPr kumimoji="1" lang="ja-JP" altLang="en-US" sz="14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r>
              <a:rPr kumimoji="1" lang="ja-JP" altLang="en-US" sz="14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奥州市</a:t>
            </a:r>
            <a:r>
              <a:rPr kumimoji="1" lang="ja-JP" altLang="en-US" sz="14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胆沢</a:t>
            </a:r>
            <a:r>
              <a:rPr kumimoji="1" lang="ja-JP" altLang="en-US" sz="14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写真前列右から２番目</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CIDFont+F1"/>
              </a:rPr>
              <a:t>　　</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自分の裁量で仕事ができ、努力次第で大きな収入アップを目指せる農業に魅力を感じ、平成</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26</a:t>
            </a: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年に就農しました。ハウスピーマン</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30a</a:t>
            </a:r>
            <a:r>
              <a:rPr kumimoji="1" lang="ja-JP" altLang="en-US" sz="1200" b="0" i="0" u="none" strike="noStrike" kern="0" cap="none" spc="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露地ピーマン</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1ha</a:t>
            </a:r>
            <a:r>
              <a:rPr kumimoji="1" lang="ja-JP" altLang="en-US" sz="1200" b="0" i="0" u="none" strike="noStrike" kern="0" cap="none" spc="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にんじん３ｈａを栽培し、ピーマンは管内　</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トップレベルの生産をしています。</a:t>
            </a: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ＪＧＡＰ認証を取得し、ペレット堆肥や生分解性マルチの活用など、</a:t>
            </a:r>
            <a:endPar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経営改善に向け積極的に技術の検討を行っています。</a:t>
            </a:r>
            <a:r>
              <a:rPr kumimoji="1" lang="ja-JP" altLang="en-US" sz="12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また、労働環境の整備に力を入れています。</a:t>
            </a:r>
            <a:endParaRPr kumimoji="1" lang="en-US" altLang="ja-JP" sz="11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CIDFont+F1"/>
              </a:rPr>
              <a:t> </a:t>
            </a:r>
            <a:endParaRPr kumimoji="1" lang="en-US" altLang="ja-JP" sz="12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CIDFont+F1"/>
              </a:rPr>
              <a:t>　</a:t>
            </a:r>
            <a:r>
              <a:rPr kumimoji="1" lang="ja-JP" altLang="en-US" sz="1200" b="1" i="0"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CIDFont+F1"/>
              </a:rPr>
              <a:t>　</a:t>
            </a:r>
            <a:r>
              <a:rPr kumimoji="1" lang="ja-JP" altLang="en-US" sz="1400" b="1" i="0" u="sng"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小原　堅太（おばら　けんた）さん</a:t>
            </a:r>
            <a:r>
              <a:rPr kumimoji="1" lang="ja-JP" altLang="en-US" sz="14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（金ケ崎町西根）</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　</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写真前列</a:t>
            </a:r>
            <a:r>
              <a:rPr kumimoji="1" lang="ja-JP" altLang="en-US" sz="12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左</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endParaRPr kumimoji="1" lang="ja-JP" altLang="ja-JP" sz="12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CIDFont+F1"/>
              </a:rPr>
              <a:t>　</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平成２９年に就農し、現在はねぎ</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176a</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を栽培しています。音楽活動をしながら居酒屋の店長として</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働いた経験を活かし、スタッフの経験等に応じた作業工程の見直しを柔軟に行うと</a:t>
            </a:r>
            <a:r>
              <a:rPr kumimoji="1" lang="ja-JP" altLang="en-US" sz="12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とも</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に、やりがい</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を持って働ける環境づくりや休憩場所の充実を図っています。</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　　ねぎに関係したイベントを開催したり、中学生の職場</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体験の受け入れや農大生の研修対応を積極的に</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行うなど、農業の魅力を発信しています。</a:t>
            </a:r>
            <a:endPar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高橋　尚</a:t>
            </a:r>
            <a:r>
              <a:rPr kumimoji="1" lang="ja-JP" altLang="en-US" sz="1400" b="1" i="0" u="sng"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（たかはし　なお）さん</a:t>
            </a:r>
            <a:r>
              <a:rPr kumimoji="1" lang="ja-JP" altLang="en-US" sz="14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（奥州市江刺）</a:t>
            </a:r>
            <a:endParaRPr kumimoji="1" lang="en-US" altLang="ja-JP" sz="14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r>
              <a:rPr kumimoji="1" lang="ja-JP" altLang="en-US"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写真前列右</a:t>
            </a:r>
            <a:r>
              <a:rPr kumimoji="1" lang="en-US" altLang="ja-JP" sz="1200" b="0" i="0" u="none" strike="noStrike" kern="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CIDFont+F1"/>
              </a:rPr>
              <a:t>〕</a:t>
            </a:r>
            <a:endParaRPr kumimoji="1" lang="en-US" altLang="ja-JP" sz="1200" b="1"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農業を志し、いったん就職して資金をため、平成</a:t>
            </a:r>
            <a:r>
              <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31</a:t>
            </a: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a:t>
            </a:r>
            <a:endPar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に就農</a:t>
            </a: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しました。現在ハウスきゅうり１７．５ａ、水稲</a:t>
            </a:r>
            <a:r>
              <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3ha</a:t>
            </a:r>
            <a:r>
              <a:rPr kumimoji="1" lang="ja-JP" altLang="en-US" sz="1200" b="0" i="0" u="none" strike="noStrike" kern="100" cap="none" spc="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ほうれんそう１５ａを栽培しています。きゅうりに最適な環</a:t>
            </a:r>
            <a:endPar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境づくりを心掛け、管内でも上位の単収をあげています。</a:t>
            </a:r>
            <a:endPar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人、もの、自然に「好かれる経営者」を目指し、魅力的な</a:t>
            </a:r>
            <a:endPar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農業を目指しています。</a:t>
            </a:r>
            <a:endParaRPr kumimoji="1" lang="en-US" altLang="ja-JP" sz="1200" b="0" i="0" u="none" strike="noStrike" kern="1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2050" name="Picture 2" descr="https://1.bp.blogspot.com/-zuYdrHZ0fP4/Ur1HSiEZPFI/AAAAAAAAcds/BAynKt2OTjs/s800/bonsai_mat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593" y="437246"/>
            <a:ext cx="587909" cy="62123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t="1607" b="9290"/>
          <a:stretch/>
        </p:blipFill>
        <p:spPr>
          <a:xfrm>
            <a:off x="3986120" y="3486248"/>
            <a:ext cx="2729517" cy="1896304"/>
          </a:xfrm>
          <a:prstGeom prst="rect">
            <a:avLst/>
          </a:prstGeom>
        </p:spPr>
      </p:pic>
      <p:pic>
        <p:nvPicPr>
          <p:cNvPr id="36" name="図 35"/>
          <p:cNvPicPr>
            <a:picLocks noChangeAspect="1"/>
          </p:cNvPicPr>
          <p:nvPr/>
        </p:nvPicPr>
        <p:blipFill rotWithShape="1">
          <a:blip r:embed="rId5" cstate="print">
            <a:extLst>
              <a:ext uri="{28A0092B-C50C-407E-A947-70E740481C1C}">
                <a14:useLocalDpi xmlns:a14="http://schemas.microsoft.com/office/drawing/2010/main" val="0"/>
              </a:ext>
            </a:extLst>
          </a:blip>
          <a:srcRect b="9915"/>
          <a:stretch/>
        </p:blipFill>
        <p:spPr>
          <a:xfrm>
            <a:off x="236737" y="5960348"/>
            <a:ext cx="1111100" cy="1440450"/>
          </a:xfrm>
          <a:prstGeom prst="rect">
            <a:avLst/>
          </a:prstGeom>
        </p:spPr>
      </p:pic>
      <p:sp>
        <p:nvSpPr>
          <p:cNvPr id="38" name="テキスト ボックス 4"/>
          <p:cNvSpPr txBox="1"/>
          <p:nvPr/>
        </p:nvSpPr>
        <p:spPr>
          <a:xfrm>
            <a:off x="141410" y="7379856"/>
            <a:ext cx="1487390" cy="67698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smtClean="0">
                <a:latin typeface="UD デジタル 教科書体 NK-R" panose="02020400000000000000" pitchFamily="18" charset="-128"/>
                <a:ea typeface="UD デジタル 教科書体 NK-R" panose="02020400000000000000" pitchFamily="18" charset="-128"/>
              </a:rPr>
              <a:t>農業</a:t>
            </a:r>
            <a:r>
              <a:rPr lang="ja-JP" altLang="en-US" sz="1200" dirty="0">
                <a:latin typeface="UD デジタル 教科書体 NK-R" panose="02020400000000000000" pitchFamily="18" charset="-128"/>
                <a:ea typeface="UD デジタル 教科書体 NK-R" panose="02020400000000000000" pitchFamily="18" charset="-128"/>
              </a:rPr>
              <a:t>農村</a:t>
            </a:r>
            <a:r>
              <a:rPr lang="ja-JP" altLang="en-US" sz="1200" dirty="0" smtClean="0">
                <a:latin typeface="UD デジタル 教科書体 NK-R" panose="02020400000000000000" pitchFamily="18" charset="-128"/>
                <a:ea typeface="UD デジタル 教科書体 NK-R" panose="02020400000000000000" pitchFamily="18" charset="-128"/>
              </a:rPr>
              <a:t>農業士</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smtClean="0">
                <a:latin typeface="UD デジタル 教科書体 NK-R" panose="02020400000000000000" pitchFamily="18" charset="-128"/>
                <a:ea typeface="UD デジタル 教科書体 NK-R" panose="02020400000000000000" pitchFamily="18" charset="-128"/>
              </a:rPr>
              <a:t>いとう　　ひろとし　　　　　</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499" b="1" dirty="0" smtClean="0">
                <a:latin typeface="UD デジタル 教科書体 NK-R" panose="02020400000000000000" pitchFamily="18" charset="-128"/>
                <a:ea typeface="UD デジタル 教科書体 NK-R" panose="02020400000000000000" pitchFamily="18" charset="-128"/>
              </a:rPr>
              <a:t>伊藤　浩紀</a:t>
            </a:r>
            <a:r>
              <a:rPr lang="ja-JP" altLang="en-US" sz="1499" dirty="0" smtClean="0">
                <a:latin typeface="UD デジタル 教科書体 NK-R" panose="02020400000000000000" pitchFamily="18" charset="-128"/>
                <a:ea typeface="UD デジタル 教科書体 NK-R" panose="02020400000000000000" pitchFamily="18" charset="-128"/>
              </a:rPr>
              <a:t>さん</a:t>
            </a:r>
            <a:endParaRPr lang="ja-JP" altLang="en-US" sz="1499" dirty="0">
              <a:latin typeface="UD デジタル 教科書体 NK-R" panose="02020400000000000000" pitchFamily="18" charset="-128"/>
              <a:ea typeface="UD デジタル 教科書体 NK-R" panose="02020400000000000000" pitchFamily="18" charset="-128"/>
            </a:endParaRPr>
          </a:p>
        </p:txBody>
      </p:sp>
      <p:sp>
        <p:nvSpPr>
          <p:cNvPr id="39" name="テキスト ボックス 38"/>
          <p:cNvSpPr txBox="1"/>
          <p:nvPr/>
        </p:nvSpPr>
        <p:spPr>
          <a:xfrm>
            <a:off x="1347837" y="6144408"/>
            <a:ext cx="5363864" cy="830997"/>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　伊藤さんは、奥州市江刺で水稲栽培や作業</a:t>
            </a:r>
            <a:r>
              <a:rPr lang="ja-JP" altLang="en-US" sz="1200" dirty="0" smtClean="0">
                <a:latin typeface="UD デジタル 教科書体 NP-R" panose="02020400000000000000" pitchFamily="18" charset="-128"/>
                <a:ea typeface="UD デジタル 教科書体 NP-R" panose="02020400000000000000" pitchFamily="18" charset="-128"/>
              </a:rPr>
              <a:t>受託を行う法人の代表として、労働生産性を重視した設備投資を行い、今年から就農した御子息と共に若者が働きやすいモデル的な経営に取り組んでいます。</a:t>
            </a:r>
            <a:r>
              <a:rPr lang="ja-JP" altLang="en-US" sz="1200" dirty="0">
                <a:latin typeface="UD デジタル 教科書体 NP-R" panose="02020400000000000000" pitchFamily="18" charset="-128"/>
                <a:ea typeface="UD デジタル 教科書体 NP-R" panose="02020400000000000000" pitchFamily="18" charset="-128"/>
              </a:rPr>
              <a:t>　</a:t>
            </a:r>
            <a:endParaRPr lang="en-US" altLang="ja-JP" sz="1200" dirty="0" smtClean="0">
              <a:latin typeface="UD デジタル 教科書体 NP-R" panose="02020400000000000000" pitchFamily="18" charset="-128"/>
              <a:ea typeface="UD デジタル 教科書体 NP-R" panose="02020400000000000000" pitchFamily="18" charset="-128"/>
            </a:endParaRPr>
          </a:p>
          <a:p>
            <a:r>
              <a:rPr lang="ja-JP" altLang="en-US" sz="1200" dirty="0" smtClean="0">
                <a:latin typeface="UD デジタル 教科書体 NP-R" panose="02020400000000000000" pitchFamily="18" charset="-128"/>
                <a:ea typeface="UD デジタル 教科書体 NP-R" panose="02020400000000000000" pitchFamily="18" charset="-128"/>
              </a:rPr>
              <a:t>　</a:t>
            </a:r>
            <a:endParaRPr kumimoji="1" lang="en-US" altLang="ja-JP" sz="1200" dirty="0" smtClean="0">
              <a:latin typeface="UD デジタル 教科書体 NP-R" panose="02020400000000000000" pitchFamily="18" charset="-128"/>
              <a:ea typeface="UD デジタル 教科書体 NP-R" panose="02020400000000000000" pitchFamily="18" charset="-128"/>
            </a:endParaRPr>
          </a:p>
        </p:txBody>
      </p:sp>
      <p:sp>
        <p:nvSpPr>
          <p:cNvPr id="40" name="テキスト ボックス 39"/>
          <p:cNvSpPr txBox="1"/>
          <p:nvPr/>
        </p:nvSpPr>
        <p:spPr>
          <a:xfrm>
            <a:off x="1384504" y="6713202"/>
            <a:ext cx="4149718" cy="1015663"/>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　</a:t>
            </a:r>
            <a:r>
              <a:rPr lang="ja-JP" altLang="en-US" sz="1200" dirty="0" smtClean="0">
                <a:latin typeface="UD デジタル 教科書体 NP-R" panose="02020400000000000000" pitchFamily="18" charset="-128"/>
                <a:ea typeface="UD デジタル 教科書体 NP-R" panose="02020400000000000000" pitchFamily="18" charset="-128"/>
              </a:rPr>
              <a:t>また、地域活動の中心的な人物として農村地域の活性化に取り組むほか、田植え体験や小中学生対象の講演において、「農業はスマートで、若者が定着しやすい職業」であることを情熱を持って</a:t>
            </a:r>
            <a:r>
              <a:rPr lang="en-US" altLang="ja-JP" sz="1200" dirty="0" smtClean="0">
                <a:latin typeface="UD デジタル 教科書体 NP-R" panose="02020400000000000000" pitchFamily="18" charset="-128"/>
                <a:ea typeface="UD デジタル 教科書体 NP-R" panose="02020400000000000000" pitchFamily="18" charset="-128"/>
              </a:rPr>
              <a:t>PR</a:t>
            </a:r>
            <a:r>
              <a:rPr lang="ja-JP" altLang="en-US" sz="1200" dirty="0" smtClean="0">
                <a:latin typeface="UD デジタル 教科書体 NP-R" panose="02020400000000000000" pitchFamily="18" charset="-128"/>
                <a:ea typeface="UD デジタル 教科書体 NP-R" panose="02020400000000000000" pitchFamily="18" charset="-128"/>
              </a:rPr>
              <a:t>しています。</a:t>
            </a:r>
            <a:r>
              <a:rPr kumimoji="1" lang="ja-JP" altLang="en-US" sz="1200" dirty="0" smtClean="0">
                <a:latin typeface="UD デジタル 教科書体 NP-R" panose="02020400000000000000" pitchFamily="18" charset="-128"/>
                <a:ea typeface="UD デジタル 教科書体 NP-R" panose="02020400000000000000" pitchFamily="18" charset="-128"/>
              </a:rPr>
              <a:t>　</a:t>
            </a:r>
            <a:endParaRPr kumimoji="1" lang="en-US" altLang="ja-JP" sz="1200" dirty="0" smtClean="0">
              <a:latin typeface="UD デジタル 教科書体 NP-R" panose="02020400000000000000" pitchFamily="18" charset="-128"/>
              <a:ea typeface="UD デジタル 教科書体 NP-R" panose="02020400000000000000" pitchFamily="18" charset="-128"/>
            </a:endParaRPr>
          </a:p>
          <a:p>
            <a:endParaRPr kumimoji="1" lang="en-US" altLang="ja-JP" sz="1200" dirty="0" smtClean="0">
              <a:latin typeface="UD デジタル 教科書体 NP-R" panose="02020400000000000000" pitchFamily="18" charset="-128"/>
              <a:ea typeface="UD デジタル 教科書体 NP-R" panose="02020400000000000000" pitchFamily="18" charset="-128"/>
            </a:endParaRPr>
          </a:p>
        </p:txBody>
      </p:sp>
      <p:pic>
        <p:nvPicPr>
          <p:cNvPr id="41" name="Picture 2" descr="IMG_3259 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83" t="5146" r="11255" b="14097"/>
          <a:stretch/>
        </p:blipFill>
        <p:spPr bwMode="auto">
          <a:xfrm>
            <a:off x="5542993" y="6843923"/>
            <a:ext cx="1144200" cy="144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4"/>
          <p:cNvSpPr txBox="1"/>
          <p:nvPr/>
        </p:nvSpPr>
        <p:spPr>
          <a:xfrm>
            <a:off x="5417537" y="8317633"/>
            <a:ext cx="1388363" cy="67698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UD デジタル 教科書体 NK-R" panose="02020400000000000000" pitchFamily="18" charset="-128"/>
                <a:ea typeface="UD デジタル 教科書体 NK-R" panose="02020400000000000000" pitchFamily="18" charset="-128"/>
              </a:rPr>
              <a:t>青年</a:t>
            </a:r>
            <a:r>
              <a:rPr lang="ja-JP" altLang="en-US" sz="1200" dirty="0" smtClean="0">
                <a:latin typeface="UD デジタル 教科書体 NK-R" panose="02020400000000000000" pitchFamily="18" charset="-128"/>
                <a:ea typeface="UD デジタル 教科書体 NK-R" panose="02020400000000000000" pitchFamily="18" charset="-128"/>
              </a:rPr>
              <a:t>農業士</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100" dirty="0" smtClean="0">
                <a:latin typeface="UD デジタル 教科書体 NK-R" panose="02020400000000000000" pitchFamily="18" charset="-128"/>
                <a:ea typeface="UD デジタル 教科書体 NK-R" panose="02020400000000000000" pitchFamily="18" charset="-128"/>
              </a:rPr>
              <a:t>　あんばい　りょう　</a:t>
            </a:r>
            <a:endParaRPr lang="en-US" altLang="ja-JP" sz="1100" dirty="0">
              <a:latin typeface="UD デジタル 教科書体 NK-R" panose="02020400000000000000" pitchFamily="18" charset="-128"/>
              <a:ea typeface="UD デジタル 教科書体 NK-R" panose="02020400000000000000" pitchFamily="18" charset="-128"/>
            </a:endParaRPr>
          </a:p>
          <a:p>
            <a:pPr algn="ctr"/>
            <a:r>
              <a:rPr lang="ja-JP" altLang="en-US" sz="1499" b="1" dirty="0" smtClean="0">
                <a:latin typeface="UD デジタル 教科書体 NK-R" panose="02020400000000000000" pitchFamily="18" charset="-128"/>
                <a:ea typeface="UD デジタル 教科書体 NK-R" panose="02020400000000000000" pitchFamily="18" charset="-128"/>
              </a:rPr>
              <a:t>安</a:t>
            </a:r>
            <a:r>
              <a:rPr lang="ja-JP" altLang="en-US" sz="1100" b="1" dirty="0" smtClean="0">
                <a:latin typeface="UD デジタル 教科書体 NK-R" panose="02020400000000000000" pitchFamily="18" charset="-128"/>
                <a:ea typeface="UD デジタル 教科書体 NK-R" panose="02020400000000000000" pitchFamily="18" charset="-128"/>
              </a:rPr>
              <a:t>　</a:t>
            </a:r>
            <a:r>
              <a:rPr lang="ja-JP" altLang="en-US" sz="1499" b="1" dirty="0" smtClean="0">
                <a:latin typeface="UD デジタル 教科書体 NK-R" panose="02020400000000000000" pitchFamily="18" charset="-128"/>
                <a:ea typeface="UD デジタル 教科書体 NK-R" panose="02020400000000000000" pitchFamily="18" charset="-128"/>
              </a:rPr>
              <a:t>倍</a:t>
            </a:r>
            <a:r>
              <a:rPr lang="ja-JP" altLang="en-US" sz="1200" b="1" dirty="0" smtClean="0">
                <a:latin typeface="UD デジタル 教科書体 NK-R" panose="02020400000000000000" pitchFamily="18" charset="-128"/>
                <a:ea typeface="UD デジタル 教科書体 NK-R" panose="02020400000000000000" pitchFamily="18" charset="-128"/>
              </a:rPr>
              <a:t>　　</a:t>
            </a:r>
            <a:r>
              <a:rPr lang="ja-JP" altLang="en-US" sz="1499" b="1" dirty="0" smtClean="0">
                <a:latin typeface="UD デジタル 教科書体 NK-R" panose="02020400000000000000" pitchFamily="18" charset="-128"/>
                <a:ea typeface="UD デジタル 教科書体 NK-R" panose="02020400000000000000" pitchFamily="18" charset="-128"/>
              </a:rPr>
              <a:t>諒</a:t>
            </a:r>
            <a:r>
              <a:rPr lang="ja-JP" altLang="en-US" sz="1499" dirty="0" smtClean="0">
                <a:latin typeface="UD デジタル 教科書体 NK-R" panose="02020400000000000000" pitchFamily="18" charset="-128"/>
                <a:ea typeface="UD デジタル 教科書体 NK-R" panose="02020400000000000000" pitchFamily="18" charset="-128"/>
              </a:rPr>
              <a:t>さん</a:t>
            </a:r>
            <a:endParaRPr lang="ja-JP" altLang="en-US" sz="1499" dirty="0">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p:cNvSpPr txBox="1"/>
          <p:nvPr/>
        </p:nvSpPr>
        <p:spPr>
          <a:xfrm>
            <a:off x="1318889" y="7789667"/>
            <a:ext cx="4199596" cy="646331"/>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安倍</a:t>
            </a:r>
            <a:r>
              <a:rPr kumimoji="1" lang="ja-JP" altLang="en-US" sz="1200" dirty="0" smtClean="0">
                <a:latin typeface="UD デジタル 教科書体 NP-R" panose="02020400000000000000" pitchFamily="18" charset="-128"/>
                <a:ea typeface="UD デジタル 教科書体 NP-R" panose="02020400000000000000" pitchFamily="18" charset="-128"/>
              </a:rPr>
              <a:t>さんは、奥州市胆沢で大規模畜産法人の代表として、前代表の父親と協力しながら、大規模多頭飼育と良質な自給飼料の確保</a:t>
            </a:r>
            <a:r>
              <a:rPr lang="ja-JP" altLang="en-US" sz="1200" dirty="0" smtClean="0">
                <a:latin typeface="UD デジタル 教科書体 NP-R" panose="02020400000000000000" pitchFamily="18" charset="-128"/>
                <a:ea typeface="UD デジタル 教科書体 NP-R" panose="02020400000000000000" pitchFamily="18" charset="-128"/>
              </a:rPr>
              <a:t>に取り組んでいます。</a:t>
            </a:r>
            <a:endParaRPr kumimoji="1" lang="en-US" altLang="ja-JP" sz="1200" dirty="0" smtClean="0">
              <a:latin typeface="UD デジタル 教科書体 NP-R" panose="02020400000000000000" pitchFamily="18" charset="-128"/>
              <a:ea typeface="UD デジタル 教科書体 NP-R" panose="02020400000000000000" pitchFamily="18" charset="-128"/>
            </a:endParaRPr>
          </a:p>
        </p:txBody>
      </p:sp>
      <p:sp>
        <p:nvSpPr>
          <p:cNvPr id="50" name="テキスト ボックス 49"/>
          <p:cNvSpPr txBox="1"/>
          <p:nvPr/>
        </p:nvSpPr>
        <p:spPr>
          <a:xfrm>
            <a:off x="85539" y="8332958"/>
            <a:ext cx="5498561" cy="646331"/>
          </a:xfrm>
          <a:prstGeom prst="rect">
            <a:avLst/>
          </a:prstGeom>
          <a:noFill/>
        </p:spPr>
        <p:txBody>
          <a:bodyPr wrap="square" rtlCol="0">
            <a:spAutoFit/>
          </a:bodyPr>
          <a:lstStyle/>
          <a:p>
            <a:r>
              <a:rPr kumimoji="1" lang="ja-JP" altLang="en-US" sz="1200" dirty="0" smtClean="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畜舎の新設</a:t>
            </a:r>
            <a:r>
              <a:rPr lang="ja-JP" altLang="en-US" sz="1200" dirty="0" smtClean="0">
                <a:latin typeface="UD デジタル 教科書体 NP-R" panose="02020400000000000000" pitchFamily="18" charset="-128"/>
                <a:ea typeface="UD デジタル 教科書体 NP-R" panose="02020400000000000000" pitchFamily="18" charset="-128"/>
              </a:rPr>
              <a:t>に当たっては</a:t>
            </a:r>
            <a:r>
              <a:rPr lang="ja-JP" altLang="en-US" sz="1200" dirty="0">
                <a:latin typeface="UD デジタル 教科書体 NP-R" panose="02020400000000000000" pitchFamily="18" charset="-128"/>
                <a:ea typeface="UD デジタル 教科書体 NP-R" panose="02020400000000000000" pitchFamily="18" charset="-128"/>
              </a:rPr>
              <a:t>、先進地視察や研修を積極的に行い、</a:t>
            </a:r>
            <a:r>
              <a:rPr lang="en-US" altLang="ja-JP" sz="1200" dirty="0">
                <a:latin typeface="UD デジタル 教科書体 NP-R" panose="02020400000000000000" pitchFamily="18" charset="-128"/>
                <a:ea typeface="UD デジタル 教科書体 NP-R" panose="02020400000000000000" pitchFamily="18" charset="-128"/>
              </a:rPr>
              <a:t>ICT</a:t>
            </a:r>
            <a:r>
              <a:rPr lang="ja-JP" altLang="en-US" sz="1200" dirty="0">
                <a:latin typeface="UD デジタル 教科書体 NP-R" panose="02020400000000000000" pitchFamily="18" charset="-128"/>
                <a:ea typeface="UD デジタル 教科書体 NP-R" panose="02020400000000000000" pitchFamily="18" charset="-128"/>
              </a:rPr>
              <a:t>を活用</a:t>
            </a:r>
            <a:r>
              <a:rPr lang="ja-JP" altLang="en-US" sz="1200" dirty="0" smtClean="0">
                <a:latin typeface="UD デジタル 教科書体 NP-R" panose="02020400000000000000" pitchFamily="18" charset="-128"/>
                <a:ea typeface="UD デジタル 教科書体 NP-R" panose="02020400000000000000" pitchFamily="18" charset="-128"/>
              </a:rPr>
              <a:t>した</a:t>
            </a:r>
            <a:r>
              <a:rPr lang="ja-JP" altLang="en-US" sz="1200" dirty="0">
                <a:latin typeface="UD デジタル 教科書体 NP-R" panose="02020400000000000000" pitchFamily="18" charset="-128"/>
                <a:ea typeface="UD デジタル 教科書体 NP-R" panose="02020400000000000000" pitchFamily="18" charset="-128"/>
              </a:rPr>
              <a:t>自動給餌機や発酵床等の導入により省力化</a:t>
            </a:r>
            <a:r>
              <a:rPr lang="ja-JP" altLang="en-US" sz="1200" dirty="0" smtClean="0">
                <a:latin typeface="UD デジタル 教科書体 NP-R" panose="02020400000000000000" pitchFamily="18" charset="-128"/>
                <a:ea typeface="UD デジタル 教科書体 NP-R" panose="02020400000000000000" pitchFamily="18" charset="-128"/>
              </a:rPr>
              <a:t>を図っています。また、農大生の研修受入れや雇用を行う等、若手農業者の育成に尽力しています。</a:t>
            </a:r>
            <a:endParaRPr lang="en-US" altLang="ja-JP" sz="12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0799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72323" y="6084167"/>
            <a:ext cx="6696744" cy="2952327"/>
          </a:xfrm>
          <a:prstGeom prst="rect">
            <a:avLst/>
          </a:prstGeom>
          <a:noFill/>
          <a:ln w="50800" cmpd="tri"/>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endParaRPr kumimoji="1" lang="en-US" altLang="ja-JP" sz="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lvl="0" algn="ctr"/>
            <a:r>
              <a:rPr lang="ja-JP" altLang="en-US" b="1" u="sng" dirty="0" smtClean="0">
                <a:solidFill>
                  <a:schemeClr val="tx2"/>
                </a:solidFill>
                <a:latin typeface="UD デジタル 教科書体 NP-R" panose="02020400000000000000" pitchFamily="18" charset="-128"/>
                <a:ea typeface="UD デジタル 教科書体 NP-R" panose="02020400000000000000" pitchFamily="18" charset="-128"/>
              </a:rPr>
              <a:t>所長</a:t>
            </a:r>
            <a:r>
              <a:rPr lang="ja-JP" altLang="en-US" b="1" u="sng" dirty="0">
                <a:solidFill>
                  <a:schemeClr val="tx2"/>
                </a:solidFill>
                <a:latin typeface="UD デジタル 教科書体 NP-R" panose="02020400000000000000" pitchFamily="18" charset="-128"/>
                <a:ea typeface="UD デジタル 教科書体 NP-R" panose="02020400000000000000" pitchFamily="18" charset="-128"/>
              </a:rPr>
              <a:t>の</a:t>
            </a:r>
            <a:r>
              <a:rPr lang="ja-JP" altLang="en-US" b="1" u="sng" dirty="0" smtClean="0">
                <a:solidFill>
                  <a:schemeClr val="tx2"/>
                </a:solidFill>
                <a:latin typeface="UD デジタル 教科書体 NP-R" panose="02020400000000000000" pitchFamily="18" charset="-128"/>
                <a:ea typeface="UD デジタル 教科書体 NP-R" panose="02020400000000000000" pitchFamily="18" charset="-128"/>
              </a:rPr>
              <a:t>つぶやき</a:t>
            </a:r>
            <a:endParaRPr kumimoji="1" lang="en-US" altLang="ja-JP" sz="1800" b="1" i="0" u="sng" strike="noStrike" kern="1200" cap="none" spc="0" normalizeH="0" baseline="0" noProof="0" dirty="0" smtClean="0">
              <a:ln>
                <a:noFill/>
              </a:ln>
              <a:solidFill>
                <a:srgbClr val="1F497D"/>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9" name="テキスト ボックス 28"/>
          <p:cNvSpPr txBox="1"/>
          <p:nvPr/>
        </p:nvSpPr>
        <p:spPr>
          <a:xfrm>
            <a:off x="205296" y="3484022"/>
            <a:ext cx="64307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srgbClr val="1F497D"/>
                </a:solidFill>
                <a:effectLst/>
                <a:uLnTx/>
                <a:uFillTx/>
                <a:latin typeface="UD デジタル 教科書体 NP-R" panose="02020400000000000000" pitchFamily="18" charset="-128"/>
                <a:ea typeface="UD デジタル 教科書体 NP-R" panose="02020400000000000000" pitchFamily="18" charset="-128"/>
                <a:cs typeface="+mn-cs"/>
              </a:rPr>
              <a:t>大雪が降る前</a:t>
            </a:r>
            <a:r>
              <a:rPr kumimoji="1" lang="ja-JP" altLang="en-US" sz="1800" b="1" i="0" u="sng" strike="noStrike" kern="1200" cap="none" spc="0" normalizeH="0" baseline="0" noProof="0" dirty="0">
                <a:ln>
                  <a:noFill/>
                </a:ln>
                <a:solidFill>
                  <a:srgbClr val="1F497D"/>
                </a:solidFill>
                <a:effectLst/>
                <a:uLnTx/>
                <a:uFillTx/>
                <a:latin typeface="UD デジタル 教科書体 NP-R" panose="02020400000000000000" pitchFamily="18" charset="-128"/>
                <a:ea typeface="UD デジタル 教科書体 NP-R" panose="02020400000000000000" pitchFamily="18" charset="-128"/>
                <a:cs typeface="+mn-cs"/>
              </a:rPr>
              <a:t>から</a:t>
            </a:r>
            <a:r>
              <a:rPr kumimoji="1" lang="ja-JP" altLang="en-US" sz="1800" b="1" i="0" u="sng" strike="noStrike" kern="1200" cap="none" spc="0" normalizeH="0" baseline="0" noProof="0" dirty="0" smtClean="0">
                <a:ln>
                  <a:noFill/>
                </a:ln>
                <a:solidFill>
                  <a:srgbClr val="1F497D"/>
                </a:solidFill>
                <a:effectLst/>
                <a:uLnTx/>
                <a:uFillTx/>
                <a:latin typeface="UD デジタル 教科書体 NP-R" panose="02020400000000000000" pitchFamily="18" charset="-128"/>
                <a:ea typeface="UD デジタル 教科書体 NP-R" panose="02020400000000000000" pitchFamily="18" charset="-128"/>
                <a:cs typeface="+mn-cs"/>
              </a:rPr>
              <a:t>の準備でビニールハウスの備えを！</a:t>
            </a:r>
            <a:endParaRPr kumimoji="1" lang="ja-JP" altLang="en-US" sz="1800" b="1" i="0" u="sng" strike="noStrike" kern="1200" cap="none" spc="0" normalizeH="0" baseline="0" noProof="0" dirty="0">
              <a:ln>
                <a:noFill/>
              </a:ln>
              <a:solidFill>
                <a:srgbClr val="1F497D"/>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8" name="正方形/長方形 37"/>
          <p:cNvSpPr/>
          <p:nvPr/>
        </p:nvSpPr>
        <p:spPr>
          <a:xfrm>
            <a:off x="75069" y="3386484"/>
            <a:ext cx="6696744" cy="2625865"/>
          </a:xfrm>
          <a:prstGeom prst="rect">
            <a:avLst/>
          </a:prstGeom>
          <a:noFill/>
          <a:ln w="50800" cmpd="tri"/>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endParaRPr kumimoji="1" lang="en-US" altLang="ja-JP" sz="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272" y="6161770"/>
            <a:ext cx="670559" cy="894078"/>
          </a:xfrm>
          <a:prstGeom prst="rect">
            <a:avLst/>
          </a:prstGeom>
        </p:spPr>
      </p:pic>
      <p:sp>
        <p:nvSpPr>
          <p:cNvPr id="12" name="正方形/長方形 11"/>
          <p:cNvSpPr/>
          <p:nvPr/>
        </p:nvSpPr>
        <p:spPr>
          <a:xfrm>
            <a:off x="72720" y="179511"/>
            <a:ext cx="6696744" cy="3129589"/>
          </a:xfrm>
          <a:prstGeom prst="rect">
            <a:avLst/>
          </a:prstGeom>
          <a:noFill/>
          <a:ln w="50800" cmpd="tri"/>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endParaRPr kumimoji="1" lang="en-US" altLang="ja-JP" sz="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2" name="テキスト ボックス 21"/>
          <p:cNvSpPr txBox="1"/>
          <p:nvPr/>
        </p:nvSpPr>
        <p:spPr>
          <a:xfrm>
            <a:off x="141320" y="3809525"/>
            <a:ext cx="6650897" cy="1733808"/>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60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令和２年の冬は、大雪によるハウス倒壊等の被害が発生し、施設園芸や水稲育苗等に大きな影響がありました。</a:t>
            </a:r>
            <a:r>
              <a:rPr lang="ja-JP" altLang="en-US" sz="1400" dirty="0">
                <a:solidFill>
                  <a:prstClr val="black"/>
                </a:solidFill>
                <a:latin typeface="UD デジタル 教科書体 NP-R" panose="02020400000000000000" pitchFamily="18" charset="-128"/>
                <a:ea typeface="UD デジタル 教科書体 NP-R" panose="02020400000000000000" pitchFamily="18" charset="-128"/>
              </a:rPr>
              <a:t>事前</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対策の徹底で大雪に備えましょう。</a:t>
            </a:r>
            <a:endPar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lvl="0">
              <a:lnSpc>
                <a:spcPts val="1400"/>
              </a:lnSpc>
              <a:spcAft>
                <a:spcPts val="600"/>
              </a:spcAft>
              <a:defRPr/>
            </a:pP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ハウス周りの除雪の障害となるものを</a:t>
            </a:r>
            <a:r>
              <a:rPr lang="ja-JP" altLang="en-US" sz="1400" dirty="0">
                <a:solidFill>
                  <a:prstClr val="black"/>
                </a:solidFill>
                <a:latin typeface="UD デジタル 教科書体 NP-R" panose="02020400000000000000" pitchFamily="18" charset="-128"/>
                <a:ea typeface="UD デジタル 教科書体 NP-R" panose="02020400000000000000" pitchFamily="18" charset="-128"/>
              </a:rPr>
              <a:t>よけ</a:t>
            </a:r>
            <a:r>
              <a:rPr kumimoji="1" lang="ja-JP" altLang="en-US" sz="1400" b="0" i="0" u="none" strike="noStrike" kern="1200" cap="none" spc="0" normalizeH="0" baseline="0" noProof="0" dirty="0" err="1"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ハウスには中柱</a:t>
            </a:r>
            <a:r>
              <a:rPr kumimoji="1"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を</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設置します。</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ま　</a:t>
            </a:r>
            <a:endPar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lvl="0">
              <a:lnSpc>
                <a:spcPts val="1400"/>
              </a:lnSpc>
              <a:spcAft>
                <a:spcPts val="600"/>
              </a:spcAft>
              <a:defRPr/>
            </a:pPr>
            <a:r>
              <a:rPr lang="ja-JP" altLang="en-US" sz="1400" dirty="0">
                <a:solidFill>
                  <a:prstClr val="black"/>
                </a:solidFill>
                <a:latin typeface="UD デジタル 教科書体 NP-R" panose="02020400000000000000" pitchFamily="18" charset="-128"/>
                <a:ea typeface="UD デジタル 教科書体 NP-R" panose="02020400000000000000" pitchFamily="18" charset="-128"/>
              </a:rPr>
              <a:t>　</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た</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、暖房機の動作確認と燃料補給をしておきましょう。</a:t>
            </a:r>
            <a:endPar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lvl="0">
              <a:lnSpc>
                <a:spcPts val="1400"/>
              </a:lnSpc>
              <a:spcAft>
                <a:spcPts val="600"/>
              </a:spcAft>
              <a:defRPr/>
            </a:pP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400" dirty="0">
                <a:solidFill>
                  <a:prstClr val="black"/>
                </a:solidFill>
                <a:latin typeface="UD デジタル 教科書体 NP-R" panose="02020400000000000000" pitchFamily="18" charset="-128"/>
                <a:ea typeface="UD デジタル 教科書体 NP-R" panose="02020400000000000000" pitchFamily="18" charset="-128"/>
              </a:rPr>
              <a:t>暖房は、屋根に積雪する前から始め、屋根から雪が滑り落ちやすくします。</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家</a:t>
            </a:r>
            <a:endParaRPr lang="en-US" altLang="ja-JP" sz="14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1400"/>
              </a:lnSpc>
              <a:spcAft>
                <a:spcPts val="600"/>
              </a:spcAft>
              <a:defRPr/>
            </a:pPr>
            <a:r>
              <a:rPr lang="ja-JP" altLang="en-US" sz="14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庭用</a:t>
            </a:r>
            <a:r>
              <a:rPr lang="ja-JP" altLang="en-US" sz="1400" dirty="0">
                <a:solidFill>
                  <a:prstClr val="black"/>
                </a:solidFill>
                <a:latin typeface="UD デジタル 教科書体 NP-R" panose="02020400000000000000" pitchFamily="18" charset="-128"/>
                <a:ea typeface="UD デジタル 教科書体 NP-R" panose="02020400000000000000" pitchFamily="18" charset="-128"/>
              </a:rPr>
              <a:t>のストーブ等を持ち込む際は、火災や一酸化炭素中毒に</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十分注意し</a:t>
            </a:r>
            <a:r>
              <a:rPr lang="ja-JP" altLang="en-US" sz="1400" dirty="0" err="1" smtClean="0">
                <a:solidFill>
                  <a:prstClr val="black"/>
                </a:solidFill>
                <a:latin typeface="UD デジタル 教科書体 NP-R" panose="02020400000000000000" pitchFamily="18" charset="-128"/>
                <a:ea typeface="UD デジタル 教科書体 NP-R" panose="02020400000000000000" pitchFamily="18" charset="-128"/>
              </a:rPr>
              <a:t>ましょ</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　</a:t>
            </a:r>
            <a:endParaRPr lang="en-US" altLang="ja-JP" sz="14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1400"/>
              </a:lnSpc>
              <a:spcAft>
                <a:spcPts val="600"/>
              </a:spcAft>
              <a:defRPr/>
            </a:pPr>
            <a:r>
              <a:rPr lang="ja-JP" altLang="en-US" sz="14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う</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a:t>
            </a:r>
            <a:endPar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283" y="5213899"/>
            <a:ext cx="776690" cy="660186"/>
          </a:xfrm>
          <a:prstGeom prst="rect">
            <a:avLst/>
          </a:prstGeom>
        </p:spPr>
      </p:pic>
      <p:sp>
        <p:nvSpPr>
          <p:cNvPr id="24" name="正方形/長方形 23"/>
          <p:cNvSpPr/>
          <p:nvPr/>
        </p:nvSpPr>
        <p:spPr>
          <a:xfrm>
            <a:off x="72720" y="243277"/>
            <a:ext cx="6696347" cy="369332"/>
          </a:xfrm>
          <a:prstGeom prst="rect">
            <a:avLst/>
          </a:prstGeom>
        </p:spPr>
        <p:txBody>
          <a:bodyPr wrap="square">
            <a:spAutoFit/>
          </a:bodyPr>
          <a:lstStyle/>
          <a:p>
            <a:pPr algn="ctr"/>
            <a:r>
              <a:rPr lang="ja-JP" altLang="en-US" u="sng" dirty="0" smtClean="0">
                <a:solidFill>
                  <a:schemeClr val="tx2"/>
                </a:solidFill>
                <a:latin typeface="UD デジタル 教科書体 NK-B" panose="02020700000000000000" pitchFamily="18" charset="-128"/>
                <a:ea typeface="UD デジタル 教科書体 NK-B" panose="02020700000000000000" pitchFamily="18" charset="-128"/>
              </a:rPr>
              <a:t>農事功績者表彰で岩渕さん夫妻が受章</a:t>
            </a:r>
            <a:endParaRPr lang="ja-JP" altLang="en-US" u="sng"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256880" y="621181"/>
            <a:ext cx="3964208" cy="2616101"/>
          </a:xfrm>
          <a:prstGeom prst="rect">
            <a:avLst/>
          </a:prstGeom>
          <a:noFill/>
        </p:spPr>
        <p:txBody>
          <a:bodyPr wrap="square" rtlCol="0">
            <a:spAutoFit/>
          </a:bodyPr>
          <a:lstStyle/>
          <a:p>
            <a:pPr>
              <a:spcAft>
                <a:spcPts val="600"/>
              </a:spcAft>
            </a:pPr>
            <a:r>
              <a:rPr lang="ja-JP" altLang="en-US" sz="1400" dirty="0" smtClean="0">
                <a:latin typeface="UD デジタル 教科書体 NP-R" panose="02020400000000000000" pitchFamily="18" charset="-128"/>
                <a:ea typeface="UD デジタル 教科書体 NP-R" panose="02020400000000000000" pitchFamily="18" charset="-128"/>
              </a:rPr>
              <a:t>　岩渕壽子（いわぶち　ひさこ）さん</a:t>
            </a:r>
            <a:r>
              <a:rPr lang="ja-JP" altLang="en-US" sz="1400" dirty="0">
                <a:latin typeface="UD デジタル 教科書体 NP-R" panose="02020400000000000000" pitchFamily="18" charset="-128"/>
                <a:ea typeface="UD デジタル 教科書体 NP-R" panose="02020400000000000000" pitchFamily="18" charset="-128"/>
              </a:rPr>
              <a:t>・勝</a:t>
            </a:r>
            <a:r>
              <a:rPr lang="ja-JP" altLang="en-US" sz="1400" dirty="0" smtClean="0">
                <a:latin typeface="UD デジタル 教科書体 NP-R" panose="02020400000000000000" pitchFamily="18" charset="-128"/>
                <a:ea typeface="UD デジタル 教科書体 NP-R" panose="02020400000000000000" pitchFamily="18" charset="-128"/>
              </a:rPr>
              <a:t>治（かつじ）さん御夫妻（奥州市江刺愛宕）が、大日本農会の農事功績者表彰で緑白綬有功章を受章しました。</a:t>
            </a:r>
            <a:endParaRPr lang="en-US" altLang="ja-JP" sz="1400" dirty="0" smtClean="0">
              <a:latin typeface="UD デジタル 教科書体 NP-R" panose="02020400000000000000" pitchFamily="18" charset="-128"/>
              <a:ea typeface="UD デジタル 教科書体 NP-R" panose="02020400000000000000" pitchFamily="18" charset="-128"/>
            </a:endParaRPr>
          </a:p>
          <a:p>
            <a:pPr>
              <a:spcAft>
                <a:spcPts val="600"/>
              </a:spcAft>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dirty="0" smtClean="0">
                <a:latin typeface="UD デジタル 教科書体 NP-R" panose="02020400000000000000" pitchFamily="18" charset="-128"/>
                <a:ea typeface="UD デジタル 教科書体 NP-R" panose="02020400000000000000" pitchFamily="18" charset="-128"/>
              </a:rPr>
              <a:t>主にりんごを経営する岩渕さん御夫妻は、「生産するだけの農業ではなく、楽しい農業にしたい」、「経営に携わる</a:t>
            </a:r>
            <a:r>
              <a:rPr lang="en-US" altLang="ja-JP" sz="1400" dirty="0" smtClean="0">
                <a:latin typeface="UD デジタル 教科書体 NP-R" panose="02020400000000000000" pitchFamily="18" charset="-128"/>
                <a:ea typeface="UD デジタル 教科書体 NP-R" panose="02020400000000000000" pitchFamily="18" charset="-128"/>
              </a:rPr>
              <a:t>2</a:t>
            </a:r>
            <a:r>
              <a:rPr lang="ja-JP" altLang="en-US" sz="1400" dirty="0" smtClean="0">
                <a:latin typeface="UD デジタル 教科書体 NP-R" panose="02020400000000000000" pitchFamily="18" charset="-128"/>
                <a:ea typeface="UD デジタル 教科書体 NP-R" panose="02020400000000000000" pitchFamily="18" charset="-128"/>
              </a:rPr>
              <a:t>人の息子たちと一緒に企画し、楽しい農業で地域を盛り上げたい」と受章の喜びを語ります。</a:t>
            </a:r>
            <a:endParaRPr lang="en-US" altLang="ja-JP" sz="1400" dirty="0" smtClean="0">
              <a:latin typeface="UD デジタル 教科書体 NP-R" panose="02020400000000000000" pitchFamily="18" charset="-128"/>
              <a:ea typeface="UD デジタル 教科書体 NP-R" panose="02020400000000000000" pitchFamily="18" charset="-128"/>
            </a:endParaRPr>
          </a:p>
          <a:p>
            <a:pPr>
              <a:spcAft>
                <a:spcPts val="600"/>
              </a:spcAft>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dirty="0" smtClean="0">
                <a:latin typeface="UD デジタル 教科書体 NP-R" panose="02020400000000000000" pitchFamily="18" charset="-128"/>
                <a:ea typeface="UD デジタル 教科書体 NP-R" panose="02020400000000000000" pitchFamily="18" charset="-128"/>
              </a:rPr>
              <a:t>同章は、農事改良等の功績顕著者に贈られるもので、今年度は県内から２組が選ばれました。</a:t>
            </a:r>
            <a:endParaRPr kumimoji="1" lang="en-US" altLang="ja-JP" sz="1400" dirty="0" smtClean="0">
              <a:latin typeface="UD デジタル 教科書体 NP-R" panose="02020400000000000000" pitchFamily="18" charset="-128"/>
              <a:ea typeface="UD デジタル 教科書体 NP-R" panose="02020400000000000000" pitchFamily="18" charset="-128"/>
            </a:endParaRPr>
          </a:p>
        </p:txBody>
      </p:sp>
      <p:pic>
        <p:nvPicPr>
          <p:cNvPr id="26" name="図 25"/>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4221088" y="612609"/>
            <a:ext cx="2436273" cy="2386298"/>
          </a:xfrm>
          <a:prstGeom prst="rect">
            <a:avLst/>
          </a:prstGeom>
        </p:spPr>
      </p:pic>
      <p:sp>
        <p:nvSpPr>
          <p:cNvPr id="27" name="テキスト ボックス 26"/>
          <p:cNvSpPr txBox="1"/>
          <p:nvPr/>
        </p:nvSpPr>
        <p:spPr>
          <a:xfrm>
            <a:off x="223803" y="6549347"/>
            <a:ext cx="6544128" cy="2893100"/>
          </a:xfrm>
          <a:prstGeom prst="rect">
            <a:avLst/>
          </a:prstGeom>
          <a:noFill/>
        </p:spPr>
        <p:txBody>
          <a:bodyPr wrap="square" rtlCol="0">
            <a:spAutoFit/>
          </a:bodyPr>
          <a:lstStyle/>
          <a:p>
            <a:r>
              <a:rPr lang="ja-JP" altLang="en-US" sz="1400" dirty="0" smtClean="0">
                <a:latin typeface="UD デジタル 教科書体 NK-R" panose="02020400000000000000" pitchFamily="18" charset="-128"/>
                <a:ea typeface="UD デジタル 教科書体 NK-R" panose="02020400000000000000" pitchFamily="18" charset="-128"/>
              </a:rPr>
              <a:t>　新年あけましておめでとうございます。　気象庁が昨年</a:t>
            </a:r>
            <a:r>
              <a:rPr lang="en-US" altLang="ja-JP" sz="1400" dirty="0" smtClean="0">
                <a:latin typeface="UD デジタル 教科書体 NK-R" panose="02020400000000000000" pitchFamily="18" charset="-128"/>
                <a:ea typeface="UD デジタル 教科書体 NK-R" panose="02020400000000000000" pitchFamily="18" charset="-128"/>
              </a:rPr>
              <a:t>12</a:t>
            </a:r>
            <a:r>
              <a:rPr lang="ja-JP" altLang="en-US" sz="1400" dirty="0" smtClean="0">
                <a:latin typeface="UD デジタル 教科書体 NK-R" panose="02020400000000000000" pitchFamily="18" charset="-128"/>
                <a:ea typeface="UD デジタル 教科書体 NK-R" panose="02020400000000000000" pitchFamily="18" charset="-128"/>
              </a:rPr>
              <a:t>月</a:t>
            </a:r>
            <a:r>
              <a:rPr lang="en-US" altLang="ja-JP" sz="1400" dirty="0" smtClean="0">
                <a:latin typeface="UD デジタル 教科書体 NK-R" panose="02020400000000000000" pitchFamily="18" charset="-128"/>
                <a:ea typeface="UD デジタル 教科書体 NK-R" panose="02020400000000000000" pitchFamily="18" charset="-128"/>
              </a:rPr>
              <a:t>25</a:t>
            </a:r>
            <a:r>
              <a:rPr lang="ja-JP" altLang="en-US" sz="1400" dirty="0" smtClean="0">
                <a:latin typeface="UD デジタル 教科書体 NK-R" panose="02020400000000000000" pitchFamily="18" charset="-128"/>
                <a:ea typeface="UD デジタル 教科書体 NK-R" panose="02020400000000000000" pitchFamily="18" charset="-128"/>
              </a:rPr>
              <a:t>日に発表</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smtClean="0">
                <a:latin typeface="UD デジタル 教科書体 NK-R" panose="02020400000000000000" pitchFamily="18" charset="-128"/>
                <a:ea typeface="UD デジタル 教科書体 NK-R" panose="02020400000000000000" pitchFamily="18" charset="-128"/>
              </a:rPr>
              <a:t>した「</a:t>
            </a:r>
            <a:r>
              <a:rPr lang="en-US" altLang="ja-JP" sz="1400" dirty="0" smtClean="0">
                <a:latin typeface="UD デジタル 教科書体 NK-R" panose="02020400000000000000" pitchFamily="18" charset="-128"/>
                <a:ea typeface="UD デジタル 教科書体 NK-R" panose="02020400000000000000" pitchFamily="18" charset="-128"/>
              </a:rPr>
              <a:t>2024</a:t>
            </a:r>
            <a:r>
              <a:rPr lang="ja-JP" altLang="en-US" sz="1400" dirty="0" smtClean="0">
                <a:latin typeface="UD デジタル 教科書体 NK-R" panose="02020400000000000000" pitchFamily="18" charset="-128"/>
                <a:ea typeface="UD デジタル 教科書体 NK-R" panose="02020400000000000000" pitchFamily="18" charset="-128"/>
              </a:rPr>
              <a:t>年（令和６年）の天候のまとめ（速報）」」によると、１～</a:t>
            </a:r>
            <a:r>
              <a:rPr lang="en-US" altLang="ja-JP" sz="1400" dirty="0" smtClean="0">
                <a:latin typeface="UD デジタル 教科書体 NK-R" panose="02020400000000000000" pitchFamily="18" charset="-128"/>
                <a:ea typeface="UD デジタル 教科書体 NK-R" panose="02020400000000000000" pitchFamily="18" charset="-128"/>
              </a:rPr>
              <a:t>11</a:t>
            </a:r>
            <a:r>
              <a:rPr lang="ja-JP" altLang="en-US" sz="1400" dirty="0" smtClean="0">
                <a:latin typeface="UD デジタル 教科書体 NK-R" panose="02020400000000000000" pitchFamily="18" charset="-128"/>
                <a:ea typeface="UD デジタル 教科書体 NK-R" panose="02020400000000000000" pitchFamily="18" charset="-128"/>
              </a:rPr>
              <a:t>月</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err="1" smtClean="0">
                <a:latin typeface="UD デジタル 教科書体 NK-R" panose="02020400000000000000" pitchFamily="18" charset="-128"/>
                <a:ea typeface="UD デジタル 教科書体 NK-R" panose="02020400000000000000" pitchFamily="18" charset="-128"/>
              </a:rPr>
              <a:t>までの</a:t>
            </a:r>
            <a:r>
              <a:rPr lang="ja-JP" altLang="en-US" sz="1400" dirty="0" smtClean="0">
                <a:latin typeface="UD デジタル 教科書体 NK-R" panose="02020400000000000000" pitchFamily="18" charset="-128"/>
                <a:ea typeface="UD デジタル 教科書体 NK-R" panose="02020400000000000000" pitchFamily="18" charset="-128"/>
              </a:rPr>
              <a:t>日本の平均</a:t>
            </a:r>
            <a:r>
              <a:rPr lang="ja-JP" altLang="en-US" sz="1400" dirty="0" smtClean="0">
                <a:latin typeface="UD デジタル 教科書体 NK-R" panose="02020400000000000000" pitchFamily="18" charset="-128"/>
                <a:ea typeface="UD デジタル 教科書体 NK-R" panose="02020400000000000000" pitchFamily="18" charset="-128"/>
              </a:rPr>
              <a:t>気温は、平年</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en-US" altLang="ja-JP" sz="1400" dirty="0" smtClean="0">
                <a:latin typeface="UD デジタル 教科書体 NK-R" panose="02020400000000000000" pitchFamily="18" charset="-128"/>
                <a:ea typeface="UD デジタル 教科書体 NK-R" panose="02020400000000000000" pitchFamily="18" charset="-128"/>
              </a:rPr>
              <a:t>1991</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en-US" altLang="ja-JP" sz="1400" dirty="0" smtClean="0">
                <a:latin typeface="UD デジタル 教科書体 NK-R" panose="02020400000000000000" pitchFamily="18" charset="-128"/>
                <a:ea typeface="UD デジタル 教科書体 NK-R" panose="02020400000000000000" pitchFamily="18" charset="-128"/>
              </a:rPr>
              <a:t>2020</a:t>
            </a:r>
            <a:r>
              <a:rPr lang="ja-JP" altLang="en-US" sz="1400" dirty="0" smtClean="0">
                <a:latin typeface="UD デジタル 教科書体 NK-R" panose="02020400000000000000" pitchFamily="18" charset="-128"/>
                <a:ea typeface="UD デジタル 教科書体 NK-R" panose="02020400000000000000" pitchFamily="18" charset="-128"/>
              </a:rPr>
              <a:t>年の平均）を</a:t>
            </a:r>
            <a:r>
              <a:rPr lang="en-US" altLang="ja-JP" sz="1400" dirty="0" smtClean="0">
                <a:latin typeface="UD デジタル 教科書体 NK-R" panose="02020400000000000000" pitchFamily="18" charset="-128"/>
                <a:ea typeface="UD デジタル 教科書体 NK-R" panose="02020400000000000000" pitchFamily="18" charset="-128"/>
              </a:rPr>
              <a:t>1.64</a:t>
            </a:r>
            <a:r>
              <a:rPr lang="ja-JP" altLang="en-US" sz="1400" dirty="0" smtClean="0">
                <a:latin typeface="UD デジタル 教科書体 NK-R" panose="02020400000000000000" pitchFamily="18" charset="-128"/>
                <a:ea typeface="UD デジタル 教科書体 NK-R" panose="02020400000000000000" pitchFamily="18" charset="-128"/>
              </a:rPr>
              <a:t>度上回</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smtClean="0">
                <a:latin typeface="UD デジタル 教科書体 NK-R" panose="02020400000000000000" pitchFamily="18" charset="-128"/>
                <a:ea typeface="UD デジタル 教科書体 NK-R" panose="02020400000000000000" pitchFamily="18" charset="-128"/>
              </a:rPr>
              <a:t>り、２年連続で過去最高になることが確実になりました。また、</a:t>
            </a:r>
            <a:r>
              <a:rPr lang="en-US" altLang="ja-JP" sz="1400" dirty="0" smtClean="0">
                <a:latin typeface="UD デジタル 教科書体 NK-R" panose="02020400000000000000" pitchFamily="18" charset="-128"/>
                <a:ea typeface="UD デジタル 教科書体 NK-R" panose="02020400000000000000" pitchFamily="18" charset="-128"/>
              </a:rPr>
              <a:t>1898</a:t>
            </a:r>
            <a:r>
              <a:rPr lang="ja-JP" altLang="en-US" sz="1400" dirty="0" smtClean="0">
                <a:latin typeface="UD デジタル 教科書体 NK-R" panose="02020400000000000000" pitchFamily="18" charset="-128"/>
                <a:ea typeface="UD デジタル 教科書体 NK-R" panose="02020400000000000000" pitchFamily="18" charset="-128"/>
              </a:rPr>
              <a:t>年の統計開始以降、昨年までの平均気温の上位５年を</a:t>
            </a:r>
            <a:r>
              <a:rPr lang="en-US" altLang="ja-JP" sz="1400" dirty="0" smtClean="0">
                <a:latin typeface="UD デジタル 教科書体 NK-R" panose="02020400000000000000" pitchFamily="18" charset="-128"/>
                <a:ea typeface="UD デジタル 教科書体 NK-R" panose="02020400000000000000" pitchFamily="18" charset="-128"/>
              </a:rPr>
              <a:t>2019</a:t>
            </a:r>
            <a:r>
              <a:rPr lang="ja-JP" altLang="en-US" sz="1400" dirty="0" smtClean="0">
                <a:latin typeface="UD デジタル 教科書体 NK-R" panose="02020400000000000000" pitchFamily="18" charset="-128"/>
                <a:ea typeface="UD デジタル 教科書体 NK-R" panose="02020400000000000000" pitchFamily="18" charset="-128"/>
              </a:rPr>
              <a:t>年～</a:t>
            </a:r>
            <a:r>
              <a:rPr lang="en-US" altLang="ja-JP" sz="1400" dirty="0" smtClean="0">
                <a:latin typeface="UD デジタル 教科書体 NK-R" panose="02020400000000000000" pitchFamily="18" charset="-128"/>
                <a:ea typeface="UD デジタル 教科書体 NK-R" panose="02020400000000000000" pitchFamily="18" charset="-128"/>
              </a:rPr>
              <a:t>23</a:t>
            </a:r>
            <a:r>
              <a:rPr lang="ja-JP" altLang="en-US" sz="1400" dirty="0" smtClean="0">
                <a:latin typeface="UD デジタル 教科書体 NK-R" panose="02020400000000000000" pitchFamily="18" charset="-128"/>
                <a:ea typeface="UD デジタル 教科書体 NK-R" panose="02020400000000000000" pitchFamily="18" charset="-128"/>
              </a:rPr>
              <a:t>年が占めており、暑さへの備え</a:t>
            </a:r>
            <a:r>
              <a:rPr lang="ja-JP" altLang="en-US" sz="1400" dirty="0">
                <a:latin typeface="UD デジタル 教科書体 NK-R" panose="02020400000000000000" pitchFamily="18" charset="-128"/>
                <a:ea typeface="UD デジタル 教科書体 NK-R" panose="02020400000000000000" pitchFamily="18" charset="-128"/>
              </a:rPr>
              <a:t>は欠かせないものになってきております</a:t>
            </a:r>
            <a:r>
              <a:rPr lang="ja-JP" altLang="en-US" sz="1400" dirty="0" smtClean="0">
                <a:latin typeface="UD デジタル 教科書体 NK-R" panose="02020400000000000000" pitchFamily="18" charset="-128"/>
                <a:ea typeface="UD デジタル 教科書体 NK-R" panose="02020400000000000000" pitchFamily="18" charset="-128"/>
              </a:rPr>
              <a:t>。早めのご準備をよろしくお願いします。</a:t>
            </a:r>
            <a:r>
              <a:rPr lang="ja-JP" altLang="en-US" sz="1400" dirty="0">
                <a:latin typeface="UD デジタル 教科書体 NK-R" panose="02020400000000000000" pitchFamily="18" charset="-128"/>
                <a:ea typeface="UD デジタル 教科書体 NK-R" panose="02020400000000000000" pitchFamily="18" charset="-128"/>
              </a:rPr>
              <a:t>　　</a:t>
            </a:r>
          </a:p>
          <a:p>
            <a:r>
              <a:rPr lang="ja-JP" altLang="en-US" sz="1400" dirty="0" smtClean="0">
                <a:latin typeface="UD デジタル 教科書体 NK-R" panose="02020400000000000000" pitchFamily="18" charset="-128"/>
                <a:ea typeface="UD デジタル 教科書体 NK-R" panose="02020400000000000000" pitchFamily="18" charset="-128"/>
              </a:rPr>
              <a:t>　令和６年の本県の水稲の作況指数は</a:t>
            </a:r>
            <a:r>
              <a:rPr lang="en-US" altLang="ja-JP" sz="1400" dirty="0" smtClean="0">
                <a:latin typeface="UD デジタル 教科書体 NK-R" panose="02020400000000000000" pitchFamily="18" charset="-128"/>
                <a:ea typeface="UD デジタル 教科書体 NK-R" panose="02020400000000000000" pitchFamily="18" charset="-128"/>
              </a:rPr>
              <a:t>106</a:t>
            </a:r>
            <a:r>
              <a:rPr lang="ja-JP" altLang="en-US" sz="1400" dirty="0" smtClean="0">
                <a:latin typeface="UD デジタル 教科書体 NK-R" panose="02020400000000000000" pitchFamily="18" charset="-128"/>
                <a:ea typeface="UD デジタル 教科書体 NK-R" panose="02020400000000000000" pitchFamily="18" charset="-128"/>
              </a:rPr>
              <a:t>の「良」で、概算金も引き上げられ、一息つけた年だったのではないかと思います。国の予算も骨格が見え、食料・農業・農村基本計画も年度内に見直される</a:t>
            </a:r>
            <a:r>
              <a:rPr lang="ja-JP" altLang="en-US" sz="1400" dirty="0">
                <a:latin typeface="UD デジタル 教科書体 NK-R" panose="02020400000000000000" pitchFamily="18" charset="-128"/>
                <a:ea typeface="UD デジタル 教科書体 NK-R" panose="02020400000000000000" pitchFamily="18" charset="-128"/>
              </a:rPr>
              <a:t>こと</a:t>
            </a:r>
            <a:r>
              <a:rPr lang="ja-JP" altLang="en-US" sz="1400" dirty="0" smtClean="0">
                <a:latin typeface="UD デジタル 教科書体 NK-R" panose="02020400000000000000" pitchFamily="18" charset="-128"/>
                <a:ea typeface="UD デジタル 教科書体 NK-R" panose="02020400000000000000" pitchFamily="18" charset="-128"/>
              </a:rPr>
              <a:t>になりますが、農業者の皆様が希望を持てるような内容になることを期待するばかりです。普及</a:t>
            </a:r>
            <a:r>
              <a:rPr lang="ja-JP" altLang="en-US" sz="1400" dirty="0">
                <a:latin typeface="UD デジタル 教科書体 NK-R" panose="02020400000000000000" pitchFamily="18" charset="-128"/>
                <a:ea typeface="UD デジタル 教科書体 NK-R" panose="02020400000000000000" pitchFamily="18" charset="-128"/>
              </a:rPr>
              <a:t>センターとしても</a:t>
            </a:r>
            <a:r>
              <a:rPr lang="ja-JP" altLang="en-US" sz="1400" dirty="0" smtClean="0">
                <a:latin typeface="UD デジタル 教科書体 NK-R" panose="02020400000000000000" pitchFamily="18" charset="-128"/>
                <a:ea typeface="UD デジタル 教科書体 NK-R" panose="02020400000000000000" pitchFamily="18" charset="-128"/>
              </a:rPr>
              <a:t>、技術対策等に鋭意取り組んでまいりますので、今年</a:t>
            </a:r>
            <a:r>
              <a:rPr lang="ja-JP" altLang="en-US" sz="1400" dirty="0">
                <a:latin typeface="UD デジタル 教科書体 NK-R" panose="02020400000000000000" pitchFamily="18" charset="-128"/>
                <a:ea typeface="UD デジタル 教科書体 NK-R" panose="02020400000000000000" pitchFamily="18" charset="-128"/>
              </a:rPr>
              <a:t>もどうぞよろしくお願いいたします</a:t>
            </a:r>
            <a:r>
              <a:rPr lang="ja-JP" altLang="en-US" sz="1400" dirty="0" smtClean="0">
                <a:latin typeface="UD デジタル 教科書体 NK-R" panose="02020400000000000000" pitchFamily="18" charset="-128"/>
                <a:ea typeface="UD デジタル 教科書体 NK-R" panose="02020400000000000000" pitchFamily="18"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endParaRPr>
          </a:p>
          <a:p>
            <a:endParaRPr lang="ja-JP" altLang="en-US" sz="1400" dirty="0">
              <a:latin typeface="UD デジタル 教科書体 NK-R" panose="02020400000000000000" pitchFamily="18" charset="-128"/>
              <a:ea typeface="UD デジタル 教科書体 NK-R" panose="02020400000000000000" pitchFamily="18" charset="-128"/>
            </a:endParaRPr>
          </a:p>
          <a:p>
            <a:pPr>
              <a:spcAft>
                <a:spcPts val="600"/>
              </a:spcAft>
            </a:pPr>
            <a:endParaRPr kumimoji="1" lang="en-US" altLang="ja-JP" sz="1400" dirty="0" smtClean="0">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p:cNvSpPr txBox="1"/>
          <p:nvPr/>
        </p:nvSpPr>
        <p:spPr>
          <a:xfrm>
            <a:off x="141320" y="5516576"/>
            <a:ext cx="6650897" cy="451406"/>
          </a:xfrm>
          <a:prstGeom prst="rect">
            <a:avLst/>
          </a:prstGeom>
          <a:noFill/>
        </p:spPr>
        <p:txBody>
          <a:bodyPr wrap="square" rtlCol="0">
            <a:spAutoFit/>
          </a:bodyPr>
          <a:lstStyle/>
          <a:p>
            <a:pPr lvl="0">
              <a:lnSpc>
                <a:spcPts val="1100"/>
              </a:lnSpc>
              <a:spcAft>
                <a:spcPts val="600"/>
              </a:spcAft>
              <a:defRPr/>
            </a:pP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・ハウス周りの除雪作業は、必ずヘルメット等を着用し</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、複</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数人</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で</a:t>
            </a:r>
            <a:endParaRPr lang="en-US" altLang="ja-JP" sz="14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1100"/>
              </a:lnSpc>
              <a:spcAft>
                <a:spcPts val="600"/>
              </a:spcAft>
              <a:defRPr/>
            </a:pPr>
            <a:r>
              <a:rPr lang="ja-JP" altLang="en-US" sz="14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行う</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など、常に安全を確認し合いながら</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行いましょう</a:t>
            </a:r>
            <a:r>
              <a:rPr lang="ja-JP" altLang="en-US" sz="1400" dirty="0" smtClean="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a:t>
            </a:r>
            <a:endPar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285053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6274</TotalTime>
  <Words>2398</Words>
  <Application>Microsoft Office PowerPoint</Application>
  <PresentationFormat>画面に合わせる (4:3)</PresentationFormat>
  <Paragraphs>136</Paragraphs>
  <Slides>4</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vt:i4>
      </vt:variant>
    </vt:vector>
  </HeadingPairs>
  <TitlesOfParts>
    <vt:vector size="19" baseType="lpstr">
      <vt:lpstr>BIZ UDゴシック</vt:lpstr>
      <vt:lpstr>CIDFont+F1</vt:lpstr>
      <vt:lpstr>HGP創英ﾌﾟﾚｾﾞﾝｽEB</vt:lpstr>
      <vt:lpstr>ＭＳ Ｐゴシック</vt:lpstr>
      <vt:lpstr>UD デジタル 教科書体 NK-B</vt:lpstr>
      <vt:lpstr>UD デジタル 教科書体 NK-R</vt:lpstr>
      <vt:lpstr>UD デジタル 教科書体 NP-B</vt:lpstr>
      <vt:lpstr>UD デジタル 教科書体 NP-R</vt:lpstr>
      <vt:lpstr>UD デジタル 教科書体 N-R</vt:lpstr>
      <vt:lpstr>游ゴシック</vt:lpstr>
      <vt:lpstr>游明朝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SS17021239</dc:creator>
  <cp:lastModifiedBy>018051</cp:lastModifiedBy>
  <cp:revision>577</cp:revision>
  <cp:lastPrinted>2025-02-05T05:44:52Z</cp:lastPrinted>
  <dcterms:created xsi:type="dcterms:W3CDTF">2020-04-01T04:24:19Z</dcterms:created>
  <dcterms:modified xsi:type="dcterms:W3CDTF">2025-02-05T05:48:42Z</dcterms:modified>
</cp:coreProperties>
</file>