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
  </p:notesMasterIdLst>
  <p:handoutMasterIdLst>
    <p:handoutMasterId r:id="rId6"/>
  </p:handoutMasterIdLst>
  <p:sldIdLst>
    <p:sldId id="256" r:id="rId3"/>
    <p:sldId id="257" r:id="rId4"/>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CC8"/>
    <a:srgbClr val="4F81BD"/>
    <a:srgbClr val="D143C0"/>
    <a:srgbClr val="2C29B9"/>
    <a:srgbClr val="0F2D69"/>
    <a:srgbClr val="8381E3"/>
    <a:srgbClr val="E6E4FB"/>
    <a:srgbClr val="7D82E5"/>
    <a:srgbClr val="00206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370" autoAdjust="0"/>
  </p:normalViewPr>
  <p:slideViewPr>
    <p:cSldViewPr>
      <p:cViewPr>
        <p:scale>
          <a:sx n="125" d="100"/>
          <a:sy n="125" d="100"/>
        </p:scale>
        <p:origin x="1666" y="-371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0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2CE68F55-C5CC-42B7-A278-70E401F3C986}" type="datetimeFigureOut">
              <a:rPr kumimoji="1" lang="ja-JP" altLang="en-US" smtClean="0"/>
              <a:t>2025/5/12</a:t>
            </a:fld>
            <a:endParaRPr kumimoji="1" lang="ja-JP" altLang="en-US"/>
          </a:p>
        </p:txBody>
      </p:sp>
      <p:sp>
        <p:nvSpPr>
          <p:cNvPr id="4" name="フッター プレースホルダー 3"/>
          <p:cNvSpPr>
            <a:spLocks noGrp="1"/>
          </p:cNvSpPr>
          <p:nvPr>
            <p:ph type="ftr" sz="quarter" idx="2"/>
          </p:nvPr>
        </p:nvSpPr>
        <p:spPr>
          <a:xfrm>
            <a:off x="1"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8B1ADEE1-AADD-4B03-A8E8-F37AF1EA78C1}" type="slidenum">
              <a:rPr kumimoji="1" lang="ja-JP" altLang="en-US" smtClean="0"/>
              <a:t>‹#›</a:t>
            </a:fld>
            <a:endParaRPr kumimoji="1" lang="ja-JP" altLang="en-US"/>
          </a:p>
        </p:txBody>
      </p:sp>
    </p:spTree>
    <p:extLst>
      <p:ext uri="{BB962C8B-B14F-4D97-AF65-F5344CB8AC3E}">
        <p14:creationId xmlns:p14="http://schemas.microsoft.com/office/powerpoint/2010/main" val="25681487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6"/>
            <a:ext cx="2945659" cy="496332"/>
          </a:xfrm>
          <a:prstGeom prst="rect">
            <a:avLst/>
          </a:prstGeom>
        </p:spPr>
        <p:txBody>
          <a:bodyPr vert="horz" lIns="91234" tIns="45617" rIns="91234" bIns="456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6"/>
            <a:ext cx="2945659" cy="496332"/>
          </a:xfrm>
          <a:prstGeom prst="rect">
            <a:avLst/>
          </a:prstGeom>
        </p:spPr>
        <p:txBody>
          <a:bodyPr vert="horz" lIns="91234" tIns="45617" rIns="91234" bIns="45617" rtlCol="0"/>
          <a:lstStyle>
            <a:lvl1pPr algn="r">
              <a:defRPr sz="1200"/>
            </a:lvl1pPr>
          </a:lstStyle>
          <a:p>
            <a:fld id="{CB55CD34-C5AB-4DA8-A2A0-BC7EEE9B3C75}" type="datetimeFigureOut">
              <a:rPr kumimoji="1" lang="ja-JP" altLang="en-US" smtClean="0"/>
              <a:t>2025/5/12</a:t>
            </a:fld>
            <a:endParaRPr kumimoji="1" lang="ja-JP" altLang="en-US" dirty="0"/>
          </a:p>
        </p:txBody>
      </p:sp>
      <p:sp>
        <p:nvSpPr>
          <p:cNvPr id="4" name="スライド イメージ プレースホルダー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234" tIns="45617" rIns="91234" bIns="45617" rtlCol="0" anchor="ctr"/>
          <a:lstStyle/>
          <a:p>
            <a:endParaRPr lang="ja-JP" altLang="en-US" dirty="0"/>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234" tIns="45617" rIns="91234" bIns="456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92"/>
            <a:ext cx="2945659" cy="496332"/>
          </a:xfrm>
          <a:prstGeom prst="rect">
            <a:avLst/>
          </a:prstGeom>
        </p:spPr>
        <p:txBody>
          <a:bodyPr vert="horz" lIns="91234" tIns="45617" rIns="91234" bIns="456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92"/>
            <a:ext cx="2945659" cy="496332"/>
          </a:xfrm>
          <a:prstGeom prst="rect">
            <a:avLst/>
          </a:prstGeom>
        </p:spPr>
        <p:txBody>
          <a:bodyPr vert="horz" lIns="91234" tIns="45617" rIns="91234" bIns="45617" rtlCol="0" anchor="b"/>
          <a:lstStyle>
            <a:lvl1pPr algn="r">
              <a:defRPr sz="1200"/>
            </a:lvl1pPr>
          </a:lstStyle>
          <a:p>
            <a:fld id="{AC6997F8-95B3-4DBC-AA23-E7697531AB15}" type="slidenum">
              <a:rPr kumimoji="1" lang="ja-JP" altLang="en-US" smtClean="0"/>
              <a:t>‹#›</a:t>
            </a:fld>
            <a:endParaRPr kumimoji="1" lang="ja-JP" altLang="en-US" dirty="0"/>
          </a:p>
        </p:txBody>
      </p:sp>
    </p:spTree>
    <p:extLst>
      <p:ext uri="{BB962C8B-B14F-4D97-AF65-F5344CB8AC3E}">
        <p14:creationId xmlns:p14="http://schemas.microsoft.com/office/powerpoint/2010/main" val="13241100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1375" y="744538"/>
            <a:ext cx="2574925" cy="37211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7412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57117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354952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364585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708"/>
            <a:ext cx="5829300" cy="2123942"/>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213812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411109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4949"/>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338" y="4198012"/>
            <a:ext cx="5829300" cy="21669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38737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0"/>
            <a:ext cx="3009900" cy="6536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505200" y="2311400"/>
            <a:ext cx="3009900" cy="6536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400892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6812"/>
            <a:ext cx="3030538" cy="9252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2060"/>
            <a:ext cx="3030538" cy="5706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4564" y="2216812"/>
            <a:ext cx="3030537" cy="9252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4564" y="3142060"/>
            <a:ext cx="3030537" cy="5706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18197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400914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1381234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833"/>
            <a:ext cx="2255838"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3833"/>
            <a:ext cx="3833812" cy="8454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350"/>
            <a:ext cx="2255838" cy="67759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323880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3017582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862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613" y="885693"/>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344613" y="7752821"/>
            <a:ext cx="4114800" cy="1162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2646248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274867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7273"/>
            <a:ext cx="1543050" cy="845105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7273"/>
            <a:ext cx="4476750" cy="845105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174A8A-198F-443F-9188-BA24E6982CF7}"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8039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3621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16111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96740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04022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111150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157900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65FF23-5D58-4026-A474-FDF9409C6FF9}" type="datetimeFigureOut">
              <a:rPr kumimoji="1" lang="ja-JP" altLang="en-US" smtClean="0"/>
              <a:t>2025/5/12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9387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DA65FF23-5D58-4026-A474-FDF9409C6FF9}"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CA79556-86D4-4D37-9D08-AAD44C1BFE3F}" type="slidenum">
              <a:rPr kumimoji="1" lang="ja-JP" altLang="en-US" smtClean="0"/>
              <a:t>‹#›</a:t>
            </a:fld>
            <a:endParaRPr kumimoji="1" lang="ja-JP" altLang="en-US" dirty="0"/>
          </a:p>
        </p:txBody>
      </p:sp>
    </p:spTree>
    <p:extLst>
      <p:ext uri="{BB962C8B-B14F-4D97-AF65-F5344CB8AC3E}">
        <p14:creationId xmlns:p14="http://schemas.microsoft.com/office/powerpoint/2010/main" val="25415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7272"/>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0"/>
            <a:ext cx="6172200" cy="65369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969"/>
            <a:ext cx="1600200" cy="526256"/>
          </a:xfrm>
          <a:prstGeom prst="rect">
            <a:avLst/>
          </a:prstGeom>
        </p:spPr>
        <p:txBody>
          <a:bodyPr vert="horz" lIns="91440" tIns="45720" rIns="91440" bIns="45720" rtlCol="0" anchor="ctr"/>
          <a:lstStyle>
            <a:lvl1pPr algn="l">
              <a:defRPr sz="1200">
                <a:solidFill>
                  <a:schemeClr val="tx1">
                    <a:tint val="75000"/>
                  </a:schemeClr>
                </a:solidFill>
              </a:defRPr>
            </a:lvl1pPr>
          </a:lstStyle>
          <a:p>
            <a:fld id="{DE174A8A-198F-443F-9188-BA24E6982CF7}" type="datetimeFigureOut">
              <a:rPr kumimoji="1" lang="ja-JP" altLang="en-US" smtClean="0"/>
              <a:t>2025/5/12</a:t>
            </a:fld>
            <a:endParaRPr kumimoji="1" lang="ja-JP" altLang="en-US" dirty="0"/>
          </a:p>
        </p:txBody>
      </p:sp>
      <p:sp>
        <p:nvSpPr>
          <p:cNvPr id="5" name="フッター プレースホルダー 4"/>
          <p:cNvSpPr>
            <a:spLocks noGrp="1"/>
          </p:cNvSpPr>
          <p:nvPr>
            <p:ph type="ftr" sz="quarter" idx="3"/>
          </p:nvPr>
        </p:nvSpPr>
        <p:spPr>
          <a:xfrm>
            <a:off x="2343150" y="9181969"/>
            <a:ext cx="2171700" cy="5262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9181969"/>
            <a:ext cx="1600200" cy="526256"/>
          </a:xfrm>
          <a:prstGeom prst="rect">
            <a:avLst/>
          </a:prstGeom>
        </p:spPr>
        <p:txBody>
          <a:bodyPr vert="horz" lIns="91440" tIns="45720" rIns="91440" bIns="45720" rtlCol="0" anchor="ctr"/>
          <a:lstStyle>
            <a:lvl1pPr algn="r">
              <a:defRPr sz="1200">
                <a:solidFill>
                  <a:schemeClr val="tx1">
                    <a:tint val="75000"/>
                  </a:schemeClr>
                </a:solidFill>
              </a:defRPr>
            </a:lvl1pPr>
          </a:lstStyle>
          <a:p>
            <a:fld id="{E897830F-62A4-4075-A268-C5A8A8E487F8}" type="slidenum">
              <a:rPr kumimoji="1" lang="ja-JP" altLang="en-US" smtClean="0"/>
              <a:t>‹#›</a:t>
            </a:fld>
            <a:endParaRPr kumimoji="1" lang="ja-JP" altLang="en-US" dirty="0"/>
          </a:p>
        </p:txBody>
      </p:sp>
    </p:spTree>
    <p:extLst>
      <p:ext uri="{BB962C8B-B14F-4D97-AF65-F5344CB8AC3E}">
        <p14:creationId xmlns:p14="http://schemas.microsoft.com/office/powerpoint/2010/main" val="764727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 y="0"/>
            <a:ext cx="6857998" cy="1582436"/>
          </a:xfrm>
          <a:prstGeom prst="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ffectLst/>
            </a:endParaRPr>
          </a:p>
        </p:txBody>
      </p:sp>
      <p:sp>
        <p:nvSpPr>
          <p:cNvPr id="15" name="テキスト ボックス 14"/>
          <p:cNvSpPr txBox="1"/>
          <p:nvPr/>
        </p:nvSpPr>
        <p:spPr>
          <a:xfrm>
            <a:off x="113199" y="98303"/>
            <a:ext cx="6885383" cy="707886"/>
          </a:xfrm>
          <a:prstGeom prst="rect">
            <a:avLst/>
          </a:prstGeom>
          <a:noFill/>
        </p:spPr>
        <p:txBody>
          <a:bodyPr wrap="square" rtlCol="0">
            <a:spAutoFit/>
          </a:bodyPr>
          <a:lstStyle/>
          <a:p>
            <a:r>
              <a:rPr lang="ja-JP" altLang="en-US"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rPr>
              <a:t>けんせつ小町部会</a:t>
            </a:r>
            <a:endParaRPr lang="en-US" altLang="ja-JP"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468722" y="1713341"/>
            <a:ext cx="2768241" cy="1077218"/>
          </a:xfrm>
          <a:prstGeom prst="rect">
            <a:avLst/>
          </a:prstGeom>
          <a:noFill/>
        </p:spPr>
        <p:txBody>
          <a:bodyPr wrap="square" rtlCol="0">
            <a:spAutoFit/>
          </a:bodyPr>
          <a:lstStyle/>
          <a:p>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６</a:t>
            </a:r>
            <a:r>
              <a:rPr lang="en-US" altLang="ja-JP"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６</a:t>
            </a:r>
            <a:r>
              <a:rPr lang="en-US" altLang="ja-JP"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金</a:t>
            </a:r>
            <a:r>
              <a:rPr lang="en-US" altLang="ja-JP"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ja-JP" altLang="en-US" sz="32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   </a:t>
            </a:r>
            <a:endParaRPr lang="en-US" altLang="ja-JP" sz="3200" b="1" dirty="0">
              <a:solidFill>
                <a:schemeClr val="tx2">
                  <a:lumMod val="75000"/>
                </a:schemeClr>
              </a:solidFill>
              <a:latin typeface="HGS創英角ｺﾞｼｯｸUB" panose="020B0900000000000000" pitchFamily="50" charset="-128"/>
              <a:ea typeface="HGS創英角ｺﾞｼｯｸUB" panose="020B0900000000000000" pitchFamily="50" charset="-128"/>
            </a:endParaRPr>
          </a:p>
          <a:p>
            <a:r>
              <a:rPr lang="en-US" altLang="ja-JP" sz="3200" b="1" dirty="0">
                <a:solidFill>
                  <a:schemeClr val="tx2">
                    <a:lumMod val="75000"/>
                  </a:schemeClr>
                </a:solidFill>
                <a:latin typeface="HGS創英角ｺﾞｼｯｸUB" panose="020B0900000000000000" pitchFamily="50" charset="-128"/>
                <a:ea typeface="HGS創英角ｺﾞｼｯｸUB" panose="020B0900000000000000" pitchFamily="50" charset="-128"/>
              </a:rPr>
              <a:t> </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9</a:t>
            </a:r>
            <a:r>
              <a:rPr lang="ja-JP" altLang="en-US"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10</a:t>
            </a:r>
            <a:r>
              <a:rPr lang="ja-JP" altLang="en-US"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17</a:t>
            </a:r>
            <a:r>
              <a:rPr lang="ja-JP" altLang="en-US"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a:t>
            </a:r>
            <a:r>
              <a:rPr lang="en-US" altLang="ja-JP" sz="2400" b="1" dirty="0" smtClean="0">
                <a:solidFill>
                  <a:schemeClr val="tx2">
                    <a:lumMod val="75000"/>
                  </a:schemeClr>
                </a:solidFill>
                <a:latin typeface="HGS創英角ｺﾞｼｯｸUB" panose="020B0900000000000000" pitchFamily="50" charset="-128"/>
                <a:ea typeface="HGS創英角ｺﾞｼｯｸUB" panose="020B0900000000000000" pitchFamily="50" charset="-128"/>
              </a:rPr>
              <a:t>30</a:t>
            </a:r>
            <a:endParaRPr kumimoji="1" lang="ja-JP" altLang="en-US" sz="2000" b="1" dirty="0">
              <a:solidFill>
                <a:schemeClr val="tx2">
                  <a:lumMod val="75000"/>
                </a:schemeClr>
              </a:solidFill>
              <a:latin typeface="HGS創英角ｺﾞｼｯｸUB" panose="020B0900000000000000" pitchFamily="50" charset="-128"/>
              <a:ea typeface="HGS創英角ｺﾞｼｯｸUB" panose="020B0900000000000000" pitchFamily="50" charset="-128"/>
            </a:endParaRPr>
          </a:p>
        </p:txBody>
      </p:sp>
      <p:sp>
        <p:nvSpPr>
          <p:cNvPr id="16" name="テキスト ボックス 15"/>
          <p:cNvSpPr txBox="1"/>
          <p:nvPr/>
        </p:nvSpPr>
        <p:spPr>
          <a:xfrm>
            <a:off x="468722" y="2921464"/>
            <a:ext cx="3306591" cy="707886"/>
          </a:xfrm>
          <a:prstGeom prst="rect">
            <a:avLst/>
          </a:prstGeom>
          <a:noFill/>
        </p:spPr>
        <p:txBody>
          <a:bodyPr wrap="square" rtlCol="0">
            <a:spAutoFit/>
          </a:bodyPr>
          <a:lstStyle/>
          <a:p>
            <a:r>
              <a:rPr lang="ja-JP" altLang="en-US" sz="2000" b="1" dirty="0" smtClean="0">
                <a:solidFill>
                  <a:srgbClr val="002060"/>
                </a:solidFill>
                <a:latin typeface="メイリオ" panose="020B0604030504040204" pitchFamily="50" charset="-128"/>
                <a:ea typeface="メイリオ" panose="020B0604030504040204" pitchFamily="50" charset="-128"/>
              </a:rPr>
              <a:t> 成瀬ダム工事現場</a:t>
            </a:r>
            <a:endParaRPr lang="en-US" altLang="ja-JP" sz="2000" b="1" dirty="0" smtClean="0">
              <a:solidFill>
                <a:srgbClr val="002060"/>
              </a:solidFill>
              <a:latin typeface="メイリオ" panose="020B0604030504040204" pitchFamily="50" charset="-128"/>
              <a:ea typeface="メイリオ" panose="020B0604030504040204" pitchFamily="50" charset="-128"/>
            </a:endParaRPr>
          </a:p>
          <a:p>
            <a:r>
              <a:rPr lang="ja-JP" altLang="en-US" sz="2000" b="1" dirty="0" smtClean="0">
                <a:solidFill>
                  <a:srgbClr val="002060"/>
                </a:solidFill>
                <a:latin typeface="メイリオ" panose="020B0604030504040204" pitchFamily="50" charset="-128"/>
                <a:ea typeface="メイリオ" panose="020B0604030504040204" pitchFamily="50" charset="-128"/>
              </a:rPr>
              <a:t>（秋田県雄勝郡東成瀬村）</a:t>
            </a:r>
            <a:endParaRPr lang="en-US" altLang="ja-JP" sz="2000" b="1" dirty="0" smtClean="0">
              <a:solidFill>
                <a:srgbClr val="00206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6946" y="1788446"/>
            <a:ext cx="400110" cy="964019"/>
          </a:xfrm>
          <a:prstGeom prst="rect">
            <a:avLst/>
          </a:prstGeom>
          <a:solidFill>
            <a:srgbClr val="D27CC8"/>
          </a:solidFill>
        </p:spPr>
        <p:txBody>
          <a:bodyPr vert="eaVert" wrap="square" rtlCol="0">
            <a:spAutoFit/>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開催日時</a:t>
            </a:r>
          </a:p>
        </p:txBody>
      </p:sp>
      <p:sp>
        <p:nvSpPr>
          <p:cNvPr id="45" name="テキスト ボックス 44"/>
          <p:cNvSpPr txBox="1"/>
          <p:nvPr/>
        </p:nvSpPr>
        <p:spPr>
          <a:xfrm>
            <a:off x="552578" y="3867433"/>
            <a:ext cx="3528392" cy="461665"/>
          </a:xfrm>
          <a:prstGeom prst="rect">
            <a:avLst/>
          </a:prstGeom>
          <a:noFill/>
        </p:spPr>
        <p:txBody>
          <a:bodyPr wrap="square" rtlCol="0">
            <a:spAutoFit/>
          </a:bodyPr>
          <a:lstStyle/>
          <a:p>
            <a:r>
              <a:rPr lang="en-US" altLang="ja-JP" sz="2400" b="1" dirty="0" smtClean="0">
                <a:solidFill>
                  <a:srgbClr val="002060"/>
                </a:solidFill>
                <a:latin typeface="メイリオ" panose="020B0604030504040204" pitchFamily="50" charset="-128"/>
                <a:ea typeface="メイリオ" panose="020B0604030504040204" pitchFamily="50" charset="-128"/>
              </a:rPr>
              <a:t>20</a:t>
            </a:r>
            <a:r>
              <a:rPr lang="ja-JP" altLang="en-US" sz="2400" b="1" dirty="0" smtClean="0">
                <a:solidFill>
                  <a:srgbClr val="002060"/>
                </a:solidFill>
                <a:latin typeface="メイリオ" panose="020B0604030504040204" pitchFamily="50" charset="-128"/>
                <a:ea typeface="メイリオ" panose="020B0604030504040204" pitchFamily="50" charset="-128"/>
              </a:rPr>
              <a:t>名程度</a:t>
            </a:r>
            <a:r>
              <a:rPr kumimoji="1" lang="ja-JP" altLang="en-US" sz="2000" dirty="0" smtClean="0">
                <a:solidFill>
                  <a:schemeClr val="tx2"/>
                </a:solidFill>
                <a:latin typeface="メイリオ" panose="020B0604030504040204" pitchFamily="50" charset="-128"/>
                <a:ea typeface="メイリオ" panose="020B0604030504040204" pitchFamily="50" charset="-128"/>
              </a:rPr>
              <a:t>（</a:t>
            </a:r>
            <a:r>
              <a:rPr kumimoji="1" lang="ja-JP" altLang="en-US" sz="2000" dirty="0">
                <a:solidFill>
                  <a:schemeClr val="tx2"/>
                </a:solidFill>
                <a:latin typeface="メイリオ" panose="020B0604030504040204" pitchFamily="50" charset="-128"/>
                <a:ea typeface="メイリオ" panose="020B0604030504040204" pitchFamily="50" charset="-128"/>
              </a:rPr>
              <a:t>申込先着順</a:t>
            </a:r>
            <a:r>
              <a:rPr kumimoji="1" lang="ja-JP" altLang="en-US" sz="2000" dirty="0" smtClean="0">
                <a:solidFill>
                  <a:schemeClr val="tx2"/>
                </a:solidFill>
                <a:latin typeface="メイリオ" panose="020B0604030504040204" pitchFamily="50" charset="-128"/>
                <a:ea typeface="メイリオ" panose="020B0604030504040204" pitchFamily="50" charset="-128"/>
              </a:rPr>
              <a:t>）</a:t>
            </a:r>
            <a:r>
              <a:rPr lang="ja-JP" altLang="en-US" sz="2400" b="1" dirty="0" smtClean="0">
                <a:solidFill>
                  <a:srgbClr val="0F2D69"/>
                </a:solidFill>
                <a:latin typeface="メイリオ" panose="020B0604030504040204" pitchFamily="50" charset="-128"/>
                <a:ea typeface="メイリオ" panose="020B0604030504040204" pitchFamily="50" charset="-128"/>
              </a:rPr>
              <a:t>　</a:t>
            </a:r>
            <a:endParaRPr kumimoji="1" lang="en-US" altLang="ja-JP" sz="2400" b="1" dirty="0">
              <a:solidFill>
                <a:srgbClr val="0F2D69"/>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68612" y="4501810"/>
            <a:ext cx="6744763" cy="1664409"/>
            <a:chOff x="208671" y="4813623"/>
            <a:chExt cx="6506994" cy="1379182"/>
          </a:xfrm>
        </p:grpSpPr>
        <p:sp>
          <p:nvSpPr>
            <p:cNvPr id="24" name="角丸四角形 23"/>
            <p:cNvSpPr/>
            <p:nvPr/>
          </p:nvSpPr>
          <p:spPr>
            <a:xfrm>
              <a:off x="208671" y="4813623"/>
              <a:ext cx="6497996" cy="125274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307553" y="4853880"/>
              <a:ext cx="6408112" cy="1338925"/>
            </a:xfrm>
            <a:prstGeom prst="rect">
              <a:avLst/>
            </a:prstGeom>
            <a:noFill/>
          </p:spPr>
          <p:txBody>
            <a:bodyPr wrap="square" rtlCol="0">
              <a:spAutoFit/>
            </a:bodyPr>
            <a:lstStyle/>
            <a:p>
              <a:pPr>
                <a:lnSpc>
                  <a:spcPct val="150000"/>
                </a:lnSpc>
              </a:pPr>
              <a:r>
                <a:rPr lang="ja-JP" altLang="en-US" sz="1050" dirty="0">
                  <a:solidFill>
                    <a:schemeClr val="bg2">
                      <a:lumMod val="10000"/>
                    </a:schemeClr>
                  </a:solidFill>
                  <a:latin typeface="メイリオ" panose="020B0604030504040204" pitchFamily="50" charset="-128"/>
                  <a:ea typeface="メイリオ" panose="020B0604030504040204" pitchFamily="50" charset="-128"/>
                </a:rPr>
                <a:t>　</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けんせつ小町部会</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では</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性別に関わらず、誰もが働きやすい建設業界</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を目指して取組を行っています。この度、工事現場における生産性向上や労働環境の改善などに取り組んでいる</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先進事例</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を学ぶことを目的に</a:t>
              </a:r>
              <a:r>
                <a:rPr lang="ja-JP" altLang="en-US" sz="1100" b="1" dirty="0" smtClean="0">
                  <a:solidFill>
                    <a:schemeClr val="bg2">
                      <a:lumMod val="10000"/>
                    </a:schemeClr>
                  </a:solidFill>
                  <a:latin typeface="メイリオ" panose="020B0604030504040204" pitchFamily="50" charset="-128"/>
                  <a:ea typeface="メイリオ" panose="020B0604030504040204" pitchFamily="50" charset="-128"/>
                </a:rPr>
                <a:t>「成瀬ダム工事現場」の見学会を開催</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します。</a:t>
              </a:r>
              <a:endParaRPr lang="en-US" altLang="ja-JP" sz="1100" dirty="0" smtClean="0">
                <a:solidFill>
                  <a:schemeClr val="bg2">
                    <a:lumMod val="10000"/>
                  </a:schemeClr>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chemeClr val="bg2">
                      <a:lumMod val="10000"/>
                    </a:schemeClr>
                  </a:solidFill>
                  <a:latin typeface="メイリオ" panose="020B0604030504040204" pitchFamily="50" charset="-128"/>
                  <a:ea typeface="メイリオ" panose="020B0604030504040204" pitchFamily="50" charset="-128"/>
                </a:rPr>
                <a:t>　</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工事関係者より直接、現場における取組等を聞くことができる貴重な機会となりますので、ぜひご参加ください（</a:t>
              </a:r>
              <a:r>
                <a:rPr lang="ja-JP" altLang="en-US" sz="1100" u="sng" dirty="0" smtClean="0">
                  <a:solidFill>
                    <a:schemeClr val="bg2">
                      <a:lumMod val="10000"/>
                    </a:schemeClr>
                  </a:solidFill>
                  <a:latin typeface="メイリオ" panose="020B0604030504040204" pitchFamily="50" charset="-128"/>
                  <a:ea typeface="メイリオ" panose="020B0604030504040204" pitchFamily="50" charset="-128"/>
                </a:rPr>
                <a:t>１社から複数名でのご参加も可能です！</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ぜひお誘いあわせの上、ご参加ください）</a:t>
              </a:r>
              <a:endParaRPr lang="en-US" altLang="ja-JP" sz="1100" dirty="0" smtClean="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56" name="テキスト ボックス 55"/>
          <p:cNvSpPr txBox="1"/>
          <p:nvPr/>
        </p:nvSpPr>
        <p:spPr>
          <a:xfrm>
            <a:off x="68612" y="2804328"/>
            <a:ext cx="400110" cy="855721"/>
          </a:xfrm>
          <a:prstGeom prst="rect">
            <a:avLst/>
          </a:prstGeom>
          <a:solidFill>
            <a:srgbClr val="D27CC8"/>
          </a:solidFill>
        </p:spPr>
        <p:txBody>
          <a:bodyPr vert="eaVert" wrap="square" rtlCol="0">
            <a:spAutoFit/>
          </a:bodyPr>
          <a:lstStyle/>
          <a:p>
            <a:r>
              <a:rPr lang="ja-JP" altLang="en-US" sz="1400" spc="600" dirty="0" smtClean="0">
                <a:solidFill>
                  <a:schemeClr val="bg1"/>
                </a:solidFill>
                <a:latin typeface="メイリオ" panose="020B0604030504040204" pitchFamily="50" charset="-128"/>
                <a:ea typeface="メイリオ" panose="020B0604030504040204" pitchFamily="50" charset="-128"/>
              </a:rPr>
              <a:t>見学先</a:t>
            </a:r>
            <a:endParaRPr kumimoji="1" lang="ja-JP" altLang="en-US" sz="1400" spc="600" dirty="0">
              <a:solidFill>
                <a:schemeClr val="bg1"/>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73011" y="3782696"/>
            <a:ext cx="400110" cy="647531"/>
          </a:xfrm>
          <a:prstGeom prst="rect">
            <a:avLst/>
          </a:prstGeom>
          <a:solidFill>
            <a:srgbClr val="D27CC8"/>
          </a:solidFill>
        </p:spPr>
        <p:txBody>
          <a:bodyPr vert="eaVert" wrap="square" rtlCol="0">
            <a:spAutoFit/>
          </a:bodyPr>
          <a:lstStyle/>
          <a:p>
            <a:r>
              <a:rPr lang="ja-JP" altLang="en-US" sz="1400" dirty="0" smtClean="0">
                <a:solidFill>
                  <a:schemeClr val="bg1"/>
                </a:solidFill>
                <a:latin typeface="メイリオ" panose="020B0604030504040204" pitchFamily="50" charset="-128"/>
                <a:ea typeface="メイリオ" panose="020B0604030504040204" pitchFamily="50" charset="-128"/>
              </a:rPr>
              <a:t>定　員</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98771" y="6066367"/>
            <a:ext cx="6649328" cy="3170099"/>
          </a:xfrm>
          <a:prstGeom prst="rect">
            <a:avLst/>
          </a:prstGeom>
          <a:solidFill>
            <a:srgbClr val="E6E4FB"/>
          </a:solidFill>
          <a:ln w="12700">
            <a:solidFill>
              <a:schemeClr val="accent4">
                <a:lumMod val="50000"/>
              </a:schemeClr>
            </a:solidFill>
            <a:prstDash val="sysDot"/>
          </a:ln>
        </p:spPr>
        <p:txBody>
          <a:bodyPr wrap="square" rtlCol="0">
            <a:spAutoFit/>
          </a:bodyPr>
          <a:lstStyle/>
          <a:p>
            <a:r>
              <a:rPr lang="ja-JP" altLang="en-US" sz="1600" b="1" dirty="0" smtClean="0">
                <a:solidFill>
                  <a:srgbClr val="0F2D69"/>
                </a:solidFill>
                <a:latin typeface="メイリオ" panose="020B0604030504040204" pitchFamily="50" charset="-128"/>
                <a:ea typeface="メイリオ" panose="020B0604030504040204" pitchFamily="50" charset="-128"/>
              </a:rPr>
              <a:t>◆</a:t>
            </a:r>
            <a:r>
              <a:rPr lang="ja-JP" altLang="en-US" sz="1400" b="1" dirty="0" smtClean="0">
                <a:solidFill>
                  <a:srgbClr val="0F2D69"/>
                </a:solidFill>
                <a:latin typeface="メイリオ" panose="020B0604030504040204" pitchFamily="50" charset="-128"/>
                <a:ea typeface="メイリオ" panose="020B0604030504040204" pitchFamily="50" charset="-128"/>
              </a:rPr>
              <a:t>当日スケジュール（</a:t>
            </a:r>
            <a:r>
              <a:rPr lang="ja-JP" altLang="en-US" sz="1400" b="1" dirty="0">
                <a:solidFill>
                  <a:srgbClr val="0F2D69"/>
                </a:solidFill>
                <a:latin typeface="メイリオ" panose="020B0604030504040204" pitchFamily="50" charset="-128"/>
                <a:ea typeface="メイリオ" panose="020B0604030504040204" pitchFamily="50" charset="-128"/>
              </a:rPr>
              <a:t>予定）</a:t>
            </a:r>
            <a:r>
              <a:rPr lang="ja-JP" altLang="en-US" sz="1600" b="1" dirty="0" smtClean="0">
                <a:solidFill>
                  <a:srgbClr val="0F2D69"/>
                </a:solidFill>
                <a:latin typeface="メイリオ" panose="020B0604030504040204" pitchFamily="50" charset="-128"/>
                <a:ea typeface="メイリオ" panose="020B0604030504040204" pitchFamily="50" charset="-128"/>
              </a:rPr>
              <a:t>◆</a:t>
            </a:r>
            <a:endParaRPr lang="en-US" altLang="ja-JP" sz="1600" b="1" dirty="0" smtClean="0">
              <a:solidFill>
                <a:srgbClr val="0F2D69"/>
              </a:solidFill>
              <a:latin typeface="メイリオ" panose="020B0604030504040204" pitchFamily="50" charset="-128"/>
              <a:ea typeface="メイリオ" panose="020B0604030504040204" pitchFamily="50" charset="-128"/>
            </a:endParaRPr>
          </a:p>
          <a:p>
            <a:endParaRPr lang="en-US" altLang="ja-JP" sz="1600" b="1" dirty="0">
              <a:solidFill>
                <a:srgbClr val="0F2D69"/>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7446" y="9275058"/>
            <a:ext cx="6861763" cy="630942"/>
          </a:xfrm>
          <a:prstGeom prst="rect">
            <a:avLst/>
          </a:prstGeom>
          <a:solidFill>
            <a:schemeClr val="bg1">
              <a:lumMod val="50000"/>
            </a:schemeClr>
          </a:solidFill>
        </p:spPr>
        <p:txBody>
          <a:bodyPr wrap="square" rtlCol="0">
            <a:spAutoFit/>
          </a:bodyPr>
          <a:lstStyle/>
          <a:p>
            <a:r>
              <a:rPr lang="en-US" altLang="ja-JP" sz="1200" dirty="0" smtClean="0">
                <a:solidFill>
                  <a:schemeClr val="bg1"/>
                </a:solidFill>
                <a:latin typeface="メイリオ" panose="020B0604030504040204" pitchFamily="50" charset="-128"/>
                <a:ea typeface="メイリオ" panose="020B0604030504040204" pitchFamily="50" charset="-128"/>
              </a:rPr>
              <a:t>【</a:t>
            </a:r>
            <a:r>
              <a:rPr lang="ja-JP" altLang="en-US" sz="1200" dirty="0" smtClean="0">
                <a:solidFill>
                  <a:schemeClr val="bg1"/>
                </a:solidFill>
                <a:latin typeface="メイリオ" panose="020B0604030504040204" pitchFamily="50" charset="-128"/>
                <a:ea typeface="メイリオ" panose="020B0604030504040204" pitchFamily="50" charset="-128"/>
              </a:rPr>
              <a:t>お問い合わせ</a:t>
            </a:r>
            <a:r>
              <a:rPr lang="en-US" altLang="ja-JP" sz="1200" dirty="0" smtClean="0">
                <a:solidFill>
                  <a:schemeClr val="bg1"/>
                </a:solidFill>
                <a:latin typeface="メイリオ" panose="020B0604030504040204" pitchFamily="50" charset="-128"/>
                <a:ea typeface="メイリオ" panose="020B0604030504040204" pitchFamily="50" charset="-128"/>
              </a:rPr>
              <a:t>】</a:t>
            </a:r>
          </a:p>
          <a:p>
            <a:r>
              <a:rPr kumimoji="1" lang="ja-JP" altLang="en-US" sz="1200" dirty="0">
                <a:solidFill>
                  <a:schemeClr val="bg1"/>
                </a:solidFill>
                <a:latin typeface="メイリオ" panose="020B0604030504040204" pitchFamily="50" charset="-128"/>
                <a:ea typeface="メイリオ" panose="020B0604030504040204" pitchFamily="50" charset="-128"/>
              </a:rPr>
              <a:t>　</a:t>
            </a:r>
            <a:r>
              <a:rPr kumimoji="1" lang="ja-JP" altLang="en-US" sz="1200" dirty="0" smtClean="0">
                <a:solidFill>
                  <a:schemeClr val="bg1"/>
                </a:solidFill>
                <a:latin typeface="メイリオ" panose="020B0604030504040204" pitchFamily="50" charset="-128"/>
                <a:ea typeface="メイリオ" panose="020B0604030504040204" pitchFamily="50" charset="-128"/>
              </a:rPr>
              <a:t>　岩手県県土整備部建設技術振興課</a:t>
            </a:r>
            <a:r>
              <a:rPr kumimoji="1" lang="ja-JP" altLang="en-US" sz="1100" dirty="0" smtClean="0">
                <a:solidFill>
                  <a:schemeClr val="bg1"/>
                </a:solidFill>
                <a:latin typeface="メイリオ" panose="020B0604030504040204" pitchFamily="50" charset="-128"/>
                <a:ea typeface="メイリオ" panose="020B0604030504040204" pitchFamily="50" charset="-128"/>
              </a:rPr>
              <a:t>（いわて女性の活躍促進連携会議けんせつ小町部会事務局）　</a:t>
            </a:r>
            <a:endParaRPr kumimoji="1" lang="en-US" altLang="ja-JP" sz="1100" dirty="0" smtClean="0">
              <a:solidFill>
                <a:schemeClr val="bg1"/>
              </a:solidFill>
              <a:latin typeface="メイリオ" panose="020B0604030504040204" pitchFamily="50" charset="-128"/>
              <a:ea typeface="メイリオ" panose="020B0604030504040204" pitchFamily="50" charset="-128"/>
            </a:endParaRPr>
          </a:p>
          <a:p>
            <a:r>
              <a:rPr lang="ja-JP" altLang="en-US" sz="1100" dirty="0">
                <a:solidFill>
                  <a:schemeClr val="bg1"/>
                </a:solidFill>
                <a:latin typeface="メイリオ" panose="020B0604030504040204" pitchFamily="50" charset="-128"/>
                <a:ea typeface="メイリオ" panose="020B0604030504040204" pitchFamily="50" charset="-128"/>
              </a:rPr>
              <a:t>　</a:t>
            </a:r>
            <a:r>
              <a:rPr lang="ja-JP" altLang="en-US" sz="1100" dirty="0" smtClean="0">
                <a:solidFill>
                  <a:schemeClr val="bg1"/>
                </a:solidFill>
                <a:latin typeface="メイリオ" panose="020B0604030504040204" pitchFamily="50" charset="-128"/>
                <a:ea typeface="メイリオ" panose="020B0604030504040204" pitchFamily="50" charset="-128"/>
              </a:rPr>
              <a:t>　　担当：大畑　 </a:t>
            </a:r>
            <a:r>
              <a:rPr lang="en-US" altLang="ja-JP" sz="1100" dirty="0" smtClean="0">
                <a:solidFill>
                  <a:schemeClr val="bg1"/>
                </a:solidFill>
                <a:latin typeface="メイリオ" panose="020B0604030504040204" pitchFamily="50" charset="-128"/>
                <a:ea typeface="メイリオ" panose="020B0604030504040204" pitchFamily="50" charset="-128"/>
              </a:rPr>
              <a:t>TEL 019-629-5943</a:t>
            </a:r>
            <a:r>
              <a:rPr lang="ja-JP" altLang="en-US" sz="1100" dirty="0" smtClean="0">
                <a:solidFill>
                  <a:schemeClr val="bg1"/>
                </a:solidFill>
                <a:latin typeface="メイリオ" panose="020B0604030504040204" pitchFamily="50" charset="-128"/>
                <a:ea typeface="メイリオ" panose="020B0604030504040204" pitchFamily="50" charset="-128"/>
              </a:rPr>
              <a:t>　</a:t>
            </a:r>
            <a:r>
              <a:rPr lang="en-US" altLang="ja-JP" sz="1100" dirty="0" smtClean="0">
                <a:solidFill>
                  <a:schemeClr val="bg1"/>
                </a:solidFill>
                <a:latin typeface="メイリオ" panose="020B0604030504040204" pitchFamily="50" charset="-128"/>
                <a:ea typeface="メイリオ" panose="020B0604030504040204" pitchFamily="50" charset="-128"/>
              </a:rPr>
              <a:t>MAIL</a:t>
            </a:r>
            <a:r>
              <a:rPr lang="ja-JP" altLang="en-US" sz="1100" dirty="0" smtClean="0">
                <a:solidFill>
                  <a:schemeClr val="bg1"/>
                </a:solidFill>
                <a:latin typeface="メイリオ" panose="020B0604030504040204" pitchFamily="50" charset="-128"/>
                <a:ea typeface="メイリオ" panose="020B0604030504040204" pitchFamily="50" charset="-128"/>
              </a:rPr>
              <a:t>　</a:t>
            </a:r>
            <a:r>
              <a:rPr lang="en-US" altLang="ja-JP" sz="1100" dirty="0" smtClean="0">
                <a:solidFill>
                  <a:schemeClr val="bg1"/>
                </a:solidFill>
                <a:latin typeface="メイリオ" panose="020B0604030504040204" pitchFamily="50" charset="-128"/>
                <a:ea typeface="メイリオ" panose="020B0604030504040204" pitchFamily="50" charset="-128"/>
              </a:rPr>
              <a:t>hinano-o@pref.iwate.jp</a:t>
            </a:r>
            <a:endParaRPr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62" name="角丸四角形 61"/>
          <p:cNvSpPr/>
          <p:nvPr/>
        </p:nvSpPr>
        <p:spPr>
          <a:xfrm>
            <a:off x="4365104" y="1647951"/>
            <a:ext cx="873592" cy="822487"/>
          </a:xfrm>
          <a:prstGeom prst="round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600" dirty="0">
                <a:solidFill>
                  <a:schemeClr val="bg1"/>
                </a:solidFill>
                <a:latin typeface="メイリオ" panose="020B0604030504040204" pitchFamily="50" charset="-128"/>
                <a:ea typeface="メイリオ" panose="020B0604030504040204" pitchFamily="50" charset="-128"/>
              </a:rPr>
              <a:t>参加費</a:t>
            </a:r>
            <a:endParaRPr lang="en-US" altLang="ja-JP" sz="1600" dirty="0">
              <a:solidFill>
                <a:schemeClr val="bg1"/>
              </a:solidFill>
              <a:latin typeface="メイリオ" panose="020B0604030504040204" pitchFamily="50" charset="-128"/>
              <a:ea typeface="メイリオ" panose="020B0604030504040204" pitchFamily="50" charset="-128"/>
            </a:endParaRPr>
          </a:p>
          <a:p>
            <a:pPr algn="ctr"/>
            <a:r>
              <a:rPr lang="ja-JP" altLang="en-US" sz="1600" dirty="0">
                <a:solidFill>
                  <a:schemeClr val="bg1"/>
                </a:solidFill>
                <a:latin typeface="メイリオ" panose="020B0604030504040204" pitchFamily="50" charset="-128"/>
                <a:ea typeface="メイリオ" panose="020B0604030504040204" pitchFamily="50" charset="-128"/>
              </a:rPr>
              <a:t>無料</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61" name="角丸四角形 60"/>
          <p:cNvSpPr/>
          <p:nvPr/>
        </p:nvSpPr>
        <p:spPr>
          <a:xfrm>
            <a:off x="5355604" y="1647951"/>
            <a:ext cx="1233103" cy="824241"/>
          </a:xfrm>
          <a:prstGeom prst="round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a:solidFill>
                  <a:schemeClr val="bg1"/>
                </a:solidFill>
                <a:latin typeface="メイリオ" panose="020B0604030504040204" pitchFamily="50" charset="-128"/>
                <a:ea typeface="メイリオ" panose="020B0604030504040204" pitchFamily="50" charset="-128"/>
              </a:rPr>
              <a:t>申込期限</a:t>
            </a:r>
            <a:endParaRPr lang="en-US" altLang="ja-JP" sz="1400" dirty="0">
              <a:solidFill>
                <a:schemeClr val="bg1"/>
              </a:solidFill>
              <a:latin typeface="メイリオ" panose="020B0604030504040204" pitchFamily="50" charset="-128"/>
              <a:ea typeface="メイリオ" panose="020B0604030504040204" pitchFamily="50" charset="-128"/>
            </a:endParaRPr>
          </a:p>
          <a:p>
            <a:pPr algn="ctr"/>
            <a:r>
              <a:rPr lang="ja-JP" altLang="en-US" dirty="0" smtClean="0">
                <a:solidFill>
                  <a:schemeClr val="bg1"/>
                </a:solidFill>
                <a:latin typeface="メイリオ" panose="020B0604030504040204" pitchFamily="50" charset="-128"/>
                <a:ea typeface="メイリオ" panose="020B0604030504040204" pitchFamily="50" charset="-128"/>
              </a:rPr>
              <a:t>５</a:t>
            </a:r>
            <a:r>
              <a:rPr lang="en-US" altLang="ja-JP" dirty="0" smtClean="0">
                <a:solidFill>
                  <a:schemeClr val="bg1"/>
                </a:solidFill>
                <a:latin typeface="メイリオ" panose="020B0604030504040204" pitchFamily="50" charset="-128"/>
                <a:ea typeface="メイリオ" panose="020B0604030504040204" pitchFamily="50" charset="-128"/>
              </a:rPr>
              <a:t>/30</a:t>
            </a:r>
            <a:r>
              <a:rPr lang="ja-JP" altLang="en-US" dirty="0" smtClean="0">
                <a:solidFill>
                  <a:schemeClr val="bg1"/>
                </a:solidFill>
                <a:latin typeface="メイリオ" panose="020B0604030504040204" pitchFamily="50" charset="-128"/>
                <a:ea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rPr>
              <a:t>金</a:t>
            </a:r>
            <a:r>
              <a:rPr lang="ja-JP" altLang="en-US"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2060848" y="767817"/>
            <a:ext cx="5694320" cy="707886"/>
          </a:xfrm>
          <a:prstGeom prst="rect">
            <a:avLst/>
          </a:prstGeom>
          <a:noFill/>
        </p:spPr>
        <p:txBody>
          <a:bodyPr wrap="square" rtlCol="0">
            <a:spAutoFit/>
          </a:bodyPr>
          <a:lstStyle/>
          <a:p>
            <a:r>
              <a:rPr lang="ja-JP" altLang="en-US"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rPr>
              <a:t>先進事例現場見学会　</a:t>
            </a:r>
            <a:endParaRPr lang="en-US" altLang="ja-JP" sz="4000" dirty="0" smtClean="0">
              <a:solidFill>
                <a:schemeClr val="bg1"/>
              </a:solidFill>
              <a:effectLst>
                <a:outerShdw blurRad="50800" dist="38100" dir="16200000" rotWithShape="0">
                  <a:prstClr val="black">
                    <a:alpha val="40000"/>
                  </a:prstClr>
                </a:outerShdw>
              </a:effectLst>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13290230"/>
              </p:ext>
            </p:extLst>
          </p:nvPr>
        </p:nvGraphicFramePr>
        <p:xfrm>
          <a:off x="171107" y="6355566"/>
          <a:ext cx="6467854" cy="2829846"/>
        </p:xfrm>
        <a:graphic>
          <a:graphicData uri="http://schemas.openxmlformats.org/drawingml/2006/table">
            <a:tbl>
              <a:tblPr firstRow="1" bandRow="1">
                <a:tableStyleId>{5940675A-B579-460E-94D1-54222C63F5DA}</a:tableStyleId>
              </a:tblPr>
              <a:tblGrid>
                <a:gridCol w="700278">
                  <a:extLst>
                    <a:ext uri="{9D8B030D-6E8A-4147-A177-3AD203B41FA5}">
                      <a16:colId xmlns:a16="http://schemas.microsoft.com/office/drawing/2014/main" val="1088747523"/>
                    </a:ext>
                  </a:extLst>
                </a:gridCol>
                <a:gridCol w="5767576">
                  <a:extLst>
                    <a:ext uri="{9D8B030D-6E8A-4147-A177-3AD203B41FA5}">
                      <a16:colId xmlns:a16="http://schemas.microsoft.com/office/drawing/2014/main" val="596057807"/>
                    </a:ext>
                  </a:extLst>
                </a:gridCol>
              </a:tblGrid>
              <a:tr h="258284">
                <a:tc>
                  <a:txBody>
                    <a:bodyPr/>
                    <a:lstStyle/>
                    <a:p>
                      <a:pPr algn="ctr"/>
                      <a:r>
                        <a:rPr kumimoji="1" lang="ja-JP" altLang="en-US" sz="1100" dirty="0" smtClean="0"/>
                        <a:t>時間</a:t>
                      </a:r>
                      <a:endParaRPr kumimoji="1" lang="ja-JP" altLang="en-US" sz="1100" dirty="0"/>
                    </a:p>
                  </a:txBody>
                  <a:tcPr/>
                </a:tc>
                <a:tc>
                  <a:txBody>
                    <a:bodyPr/>
                    <a:lstStyle/>
                    <a:p>
                      <a:pPr algn="ctr"/>
                      <a:r>
                        <a:rPr kumimoji="1" lang="ja-JP" altLang="en-US" sz="1100" dirty="0" smtClean="0"/>
                        <a:t>内容</a:t>
                      </a:r>
                      <a:endParaRPr kumimoji="1" lang="ja-JP" altLang="en-US" sz="1100" dirty="0"/>
                    </a:p>
                  </a:txBody>
                  <a:tcPr/>
                </a:tc>
                <a:extLst>
                  <a:ext uri="{0D108BD9-81ED-4DB2-BD59-A6C34878D82A}">
                    <a16:rowId xmlns:a16="http://schemas.microsoft.com/office/drawing/2014/main" val="378309390"/>
                  </a:ext>
                </a:extLst>
              </a:tr>
              <a:tr h="258284">
                <a:tc>
                  <a:txBody>
                    <a:bodyPr/>
                    <a:lstStyle/>
                    <a:p>
                      <a:pPr algn="ctr"/>
                      <a:r>
                        <a:rPr kumimoji="1" lang="en-US" altLang="ja-JP" sz="1100" dirty="0" smtClean="0"/>
                        <a:t>9</a:t>
                      </a:r>
                      <a:r>
                        <a:rPr kumimoji="1" lang="ja-JP" altLang="en-US" sz="1100" dirty="0" smtClean="0"/>
                        <a:t>：</a:t>
                      </a:r>
                      <a:r>
                        <a:rPr kumimoji="1" lang="en-US" altLang="ja-JP" sz="1100" dirty="0" smtClean="0"/>
                        <a:t>10</a:t>
                      </a:r>
                      <a:endParaRPr kumimoji="1" lang="ja-JP" altLang="en-US" sz="1100" dirty="0"/>
                    </a:p>
                  </a:txBody>
                  <a:tcPr/>
                </a:tc>
                <a:tc>
                  <a:txBody>
                    <a:bodyPr/>
                    <a:lstStyle/>
                    <a:p>
                      <a:r>
                        <a:rPr kumimoji="1" lang="en-US" altLang="ja-JP" sz="1100" dirty="0" smtClean="0"/>
                        <a:t>【</a:t>
                      </a:r>
                      <a:r>
                        <a:rPr kumimoji="1" lang="ja-JP" altLang="en-US" sz="1100" dirty="0" smtClean="0"/>
                        <a:t>盛岡でバス乗車の方</a:t>
                      </a:r>
                      <a:r>
                        <a:rPr kumimoji="1" lang="en-US" altLang="ja-JP" sz="1100" dirty="0" smtClean="0"/>
                        <a:t>】</a:t>
                      </a:r>
                      <a:r>
                        <a:rPr kumimoji="1" lang="ja-JP" altLang="en-US" sz="1100" dirty="0" smtClean="0"/>
                        <a:t>集合（県庁１階正面玄関）・出発　</a:t>
                      </a:r>
                      <a:r>
                        <a:rPr kumimoji="1" lang="en-US" altLang="ja-JP" sz="1050" dirty="0" smtClean="0"/>
                        <a:t>※</a:t>
                      </a:r>
                      <a:r>
                        <a:rPr kumimoji="1" lang="ja-JP" altLang="en-US" sz="1050" dirty="0" smtClean="0"/>
                        <a:t>事務局が手配したバスにて移動します</a:t>
                      </a:r>
                      <a:endParaRPr kumimoji="1" lang="ja-JP" altLang="en-US" sz="1050" dirty="0"/>
                    </a:p>
                  </a:txBody>
                  <a:tcPr/>
                </a:tc>
                <a:extLst>
                  <a:ext uri="{0D108BD9-81ED-4DB2-BD59-A6C34878D82A}">
                    <a16:rowId xmlns:a16="http://schemas.microsoft.com/office/drawing/2014/main" val="3707767139"/>
                  </a:ext>
                </a:extLst>
              </a:tr>
              <a:tr h="258284">
                <a:tc>
                  <a:txBody>
                    <a:bodyPr/>
                    <a:lstStyle/>
                    <a:p>
                      <a:pPr algn="ctr"/>
                      <a:r>
                        <a:rPr kumimoji="1" lang="en-US" altLang="ja-JP" sz="1100" dirty="0" smtClean="0"/>
                        <a:t>10</a:t>
                      </a:r>
                      <a:r>
                        <a:rPr kumimoji="1" lang="ja-JP" altLang="en-US" sz="1100" dirty="0" smtClean="0"/>
                        <a:t>：</a:t>
                      </a:r>
                      <a:r>
                        <a:rPr kumimoji="1" lang="en-US" altLang="ja-JP" sz="1100" dirty="0" smtClean="0"/>
                        <a:t>00</a:t>
                      </a:r>
                      <a:endParaRPr kumimoji="1" lang="ja-JP" altLang="en-US" sz="1100" dirty="0"/>
                    </a:p>
                  </a:txBody>
                  <a:tcPr/>
                </a:tc>
                <a:tc>
                  <a:txBody>
                    <a:bodyPr/>
                    <a:lstStyle/>
                    <a:p>
                      <a:r>
                        <a:rPr kumimoji="1" lang="en-US" altLang="ja-JP" sz="1050" dirty="0" smtClean="0"/>
                        <a:t>【</a:t>
                      </a:r>
                      <a:r>
                        <a:rPr kumimoji="1" lang="ja-JP" altLang="en-US" sz="1050" dirty="0" smtClean="0"/>
                        <a:t>北上でバス乗車の方</a:t>
                      </a:r>
                      <a:r>
                        <a:rPr kumimoji="1" lang="en-US" altLang="ja-JP" sz="1050" dirty="0" smtClean="0"/>
                        <a:t>】</a:t>
                      </a:r>
                      <a:r>
                        <a:rPr kumimoji="1" lang="ja-JP" altLang="en-US" sz="1050" dirty="0" smtClean="0"/>
                        <a:t>集合（</a:t>
                      </a:r>
                      <a:r>
                        <a:rPr kumimoji="1" lang="ja-JP" altLang="en-US" sz="1050" dirty="0" err="1" smtClean="0"/>
                        <a:t>えづりこ</a:t>
                      </a:r>
                      <a:r>
                        <a:rPr kumimoji="1" lang="ja-JP" altLang="en-US" sz="1050" dirty="0" smtClean="0"/>
                        <a:t>古墳公園駐車場（西）北上市北鬼柳２１地割３５−１３）・出発　</a:t>
                      </a:r>
                      <a:endParaRPr kumimoji="1" lang="en-US" altLang="ja-JP" sz="1050" dirty="0" smtClean="0"/>
                    </a:p>
                    <a:p>
                      <a:r>
                        <a:rPr kumimoji="1" lang="en-US" altLang="ja-JP" sz="1050" dirty="0" smtClean="0"/>
                        <a:t>※</a:t>
                      </a:r>
                      <a:r>
                        <a:rPr kumimoji="1" lang="ja-JP" altLang="en-US" sz="1050" dirty="0" smtClean="0"/>
                        <a:t>県南地域の企業の</a:t>
                      </a:r>
                      <a:r>
                        <a:rPr kumimoji="1" lang="ja-JP" altLang="en-US" sz="1050" dirty="0" smtClean="0"/>
                        <a:t>方等は北上からのバスの乗車も可能です！</a:t>
                      </a:r>
                      <a:endParaRPr kumimoji="1" lang="en-US" altLang="ja-JP" sz="1050" dirty="0" smtClean="0"/>
                    </a:p>
                  </a:txBody>
                  <a:tcPr/>
                </a:tc>
                <a:extLst>
                  <a:ext uri="{0D108BD9-81ED-4DB2-BD59-A6C34878D82A}">
                    <a16:rowId xmlns:a16="http://schemas.microsoft.com/office/drawing/2014/main" val="3976062369"/>
                  </a:ext>
                </a:extLst>
              </a:tr>
              <a:tr h="258284">
                <a:tc>
                  <a:txBody>
                    <a:bodyPr/>
                    <a:lstStyle/>
                    <a:p>
                      <a:pPr algn="ctr"/>
                      <a:r>
                        <a:rPr kumimoji="1" lang="en-US" altLang="ja-JP" sz="1100" dirty="0" smtClean="0"/>
                        <a:t>11</a:t>
                      </a:r>
                      <a:r>
                        <a:rPr kumimoji="1" lang="ja-JP" altLang="en-US" sz="1100" dirty="0" smtClean="0"/>
                        <a:t>：</a:t>
                      </a:r>
                      <a:r>
                        <a:rPr kumimoji="1" lang="en-US" altLang="ja-JP" sz="1100" dirty="0" smtClean="0"/>
                        <a:t>00</a:t>
                      </a:r>
                      <a:endParaRPr kumimoji="1" lang="ja-JP" altLang="en-US" sz="1100" dirty="0"/>
                    </a:p>
                  </a:txBody>
                  <a:tcPr/>
                </a:tc>
                <a:tc>
                  <a:txBody>
                    <a:bodyPr/>
                    <a:lstStyle/>
                    <a:p>
                      <a:r>
                        <a:rPr kumimoji="1" lang="ja-JP" altLang="en-US" sz="1100" dirty="0" smtClean="0"/>
                        <a:t>休憩・昼食（道の駅十文字）</a:t>
                      </a:r>
                      <a:endParaRPr kumimoji="1" lang="ja-JP" altLang="en-US" sz="1100" dirty="0"/>
                    </a:p>
                  </a:txBody>
                  <a:tcPr/>
                </a:tc>
                <a:extLst>
                  <a:ext uri="{0D108BD9-81ED-4DB2-BD59-A6C34878D82A}">
                    <a16:rowId xmlns:a16="http://schemas.microsoft.com/office/drawing/2014/main" val="328207934"/>
                  </a:ext>
                </a:extLst>
              </a:tr>
              <a:tr h="258284">
                <a:tc>
                  <a:txBody>
                    <a:bodyPr/>
                    <a:lstStyle/>
                    <a:p>
                      <a:pPr algn="ctr"/>
                      <a:r>
                        <a:rPr kumimoji="1" lang="en-US" altLang="ja-JP" sz="1100" dirty="0" smtClean="0"/>
                        <a:t>11</a:t>
                      </a:r>
                      <a:r>
                        <a:rPr kumimoji="1" lang="ja-JP" altLang="en-US" sz="1100" dirty="0" smtClean="0"/>
                        <a:t>：</a:t>
                      </a:r>
                      <a:r>
                        <a:rPr kumimoji="1" lang="en-US" altLang="ja-JP" sz="1100" dirty="0" smtClean="0"/>
                        <a:t>50</a:t>
                      </a:r>
                      <a:endParaRPr kumimoji="1" lang="ja-JP" altLang="en-US" sz="1100" dirty="0"/>
                    </a:p>
                  </a:txBody>
                  <a:tcPr/>
                </a:tc>
                <a:tc>
                  <a:txBody>
                    <a:bodyPr/>
                    <a:lstStyle/>
                    <a:p>
                      <a:r>
                        <a:rPr kumimoji="1" lang="ja-JP" altLang="en-US" sz="1100" dirty="0" smtClean="0"/>
                        <a:t>道の駅十文字　出発・移動</a:t>
                      </a:r>
                      <a:endParaRPr kumimoji="1" lang="ja-JP" altLang="en-US" sz="1100" dirty="0"/>
                    </a:p>
                  </a:txBody>
                  <a:tcPr/>
                </a:tc>
                <a:extLst>
                  <a:ext uri="{0D108BD9-81ED-4DB2-BD59-A6C34878D82A}">
                    <a16:rowId xmlns:a16="http://schemas.microsoft.com/office/drawing/2014/main" val="1216989533"/>
                  </a:ext>
                </a:extLst>
              </a:tr>
              <a:tr h="258284">
                <a:tc>
                  <a:txBody>
                    <a:bodyPr/>
                    <a:lstStyle/>
                    <a:p>
                      <a:pPr algn="ctr"/>
                      <a:r>
                        <a:rPr kumimoji="1" lang="en-US" altLang="ja-JP" sz="1100" dirty="0" smtClean="0"/>
                        <a:t>12</a:t>
                      </a:r>
                      <a:r>
                        <a:rPr kumimoji="1" lang="ja-JP" altLang="en-US" sz="1100" dirty="0" smtClean="0"/>
                        <a:t>：</a:t>
                      </a:r>
                      <a:r>
                        <a:rPr kumimoji="1" lang="en-US" altLang="ja-JP" sz="1100" dirty="0" smtClean="0"/>
                        <a:t>50</a:t>
                      </a:r>
                      <a:endParaRPr kumimoji="1" lang="ja-JP" altLang="en-US" sz="1100" dirty="0"/>
                    </a:p>
                  </a:txBody>
                  <a:tcPr/>
                </a:tc>
                <a:tc>
                  <a:txBody>
                    <a:bodyPr/>
                    <a:lstStyle/>
                    <a:p>
                      <a:r>
                        <a:rPr kumimoji="1" lang="ja-JP" altLang="en-US" sz="1100" dirty="0" smtClean="0"/>
                        <a:t>成瀬ダム工事現場着</a:t>
                      </a:r>
                      <a:endParaRPr kumimoji="1" lang="ja-JP" altLang="en-US" sz="1100" dirty="0"/>
                    </a:p>
                  </a:txBody>
                  <a:tcPr/>
                </a:tc>
                <a:extLst>
                  <a:ext uri="{0D108BD9-81ED-4DB2-BD59-A6C34878D82A}">
                    <a16:rowId xmlns:a16="http://schemas.microsoft.com/office/drawing/2014/main" val="1983597916"/>
                  </a:ext>
                </a:extLst>
              </a:tr>
              <a:tr h="258284">
                <a:tc>
                  <a:txBody>
                    <a:bodyPr/>
                    <a:lstStyle/>
                    <a:p>
                      <a:pPr algn="ctr"/>
                      <a:r>
                        <a:rPr kumimoji="1" lang="en-US" altLang="ja-JP" sz="1100" dirty="0" smtClean="0"/>
                        <a:t>13</a:t>
                      </a:r>
                      <a:r>
                        <a:rPr kumimoji="1" lang="ja-JP" altLang="en-US" sz="1100" dirty="0" smtClean="0"/>
                        <a:t>：</a:t>
                      </a:r>
                      <a:r>
                        <a:rPr kumimoji="1" lang="en-US" altLang="ja-JP" sz="1100" dirty="0" smtClean="0"/>
                        <a:t>00</a:t>
                      </a:r>
                      <a:endParaRPr kumimoji="1" lang="ja-JP" altLang="en-US" sz="1100" dirty="0"/>
                    </a:p>
                  </a:txBody>
                  <a:tcPr/>
                </a:tc>
                <a:tc>
                  <a:txBody>
                    <a:bodyPr/>
                    <a:lstStyle/>
                    <a:p>
                      <a:r>
                        <a:rPr kumimoji="1" lang="ja-JP" altLang="en-US" sz="1100" dirty="0" smtClean="0"/>
                        <a:t>現場見学会開始</a:t>
                      </a:r>
                      <a:endParaRPr kumimoji="1" lang="ja-JP" altLang="en-US" sz="1100" dirty="0"/>
                    </a:p>
                  </a:txBody>
                  <a:tcPr/>
                </a:tc>
                <a:extLst>
                  <a:ext uri="{0D108BD9-81ED-4DB2-BD59-A6C34878D82A}">
                    <a16:rowId xmlns:a16="http://schemas.microsoft.com/office/drawing/2014/main" val="4004004256"/>
                  </a:ext>
                </a:extLst>
              </a:tr>
              <a:tr h="258284">
                <a:tc>
                  <a:txBody>
                    <a:bodyPr/>
                    <a:lstStyle/>
                    <a:p>
                      <a:pPr algn="ctr"/>
                      <a:r>
                        <a:rPr kumimoji="1" lang="en-US" altLang="ja-JP" sz="1100" dirty="0" smtClean="0"/>
                        <a:t>14</a:t>
                      </a:r>
                      <a:r>
                        <a:rPr kumimoji="1" lang="ja-JP" altLang="en-US" sz="1100" dirty="0" smtClean="0"/>
                        <a:t>：</a:t>
                      </a:r>
                      <a:r>
                        <a:rPr kumimoji="1" lang="en-US" altLang="ja-JP" sz="1100" dirty="0" smtClean="0"/>
                        <a:t>30</a:t>
                      </a:r>
                      <a:endParaRPr kumimoji="1" lang="ja-JP" altLang="en-US" sz="1100" dirty="0"/>
                    </a:p>
                  </a:txBody>
                  <a:tcPr/>
                </a:tc>
                <a:tc>
                  <a:txBody>
                    <a:bodyPr/>
                    <a:lstStyle/>
                    <a:p>
                      <a:r>
                        <a:rPr kumimoji="1" lang="ja-JP" altLang="en-US" sz="1100" dirty="0" smtClean="0"/>
                        <a:t>現場見学会終了</a:t>
                      </a:r>
                      <a:endParaRPr kumimoji="1" lang="ja-JP" altLang="en-US" sz="1100" dirty="0"/>
                    </a:p>
                  </a:txBody>
                  <a:tcPr/>
                </a:tc>
                <a:extLst>
                  <a:ext uri="{0D108BD9-81ED-4DB2-BD59-A6C34878D82A}">
                    <a16:rowId xmlns:a16="http://schemas.microsoft.com/office/drawing/2014/main" val="1337643236"/>
                  </a:ext>
                </a:extLst>
              </a:tr>
              <a:tr h="258284">
                <a:tc>
                  <a:txBody>
                    <a:bodyPr/>
                    <a:lstStyle/>
                    <a:p>
                      <a:pPr algn="ctr"/>
                      <a:r>
                        <a:rPr kumimoji="1" lang="en-US" altLang="ja-JP" sz="1100" dirty="0" smtClean="0"/>
                        <a:t>15</a:t>
                      </a:r>
                      <a:r>
                        <a:rPr kumimoji="1" lang="ja-JP" altLang="en-US" sz="1100" dirty="0" smtClean="0"/>
                        <a:t>：</a:t>
                      </a:r>
                      <a:r>
                        <a:rPr kumimoji="1" lang="en-US" altLang="ja-JP" sz="1100" dirty="0" smtClean="0"/>
                        <a:t>40</a:t>
                      </a:r>
                      <a:endParaRPr kumimoji="1" lang="ja-JP" altLang="en-US" sz="1100" dirty="0"/>
                    </a:p>
                  </a:txBody>
                  <a:tcPr/>
                </a:tc>
                <a:tc>
                  <a:txBody>
                    <a:bodyPr/>
                    <a:lstStyle/>
                    <a:p>
                      <a:r>
                        <a:rPr kumimoji="1" lang="ja-JP" altLang="en-US" sz="1100" dirty="0" smtClean="0"/>
                        <a:t>休憩（道の駅十文字）、移動</a:t>
                      </a:r>
                      <a:endParaRPr kumimoji="1" lang="ja-JP" altLang="en-US" sz="1100" dirty="0"/>
                    </a:p>
                  </a:txBody>
                  <a:tcPr/>
                </a:tc>
                <a:extLst>
                  <a:ext uri="{0D108BD9-81ED-4DB2-BD59-A6C34878D82A}">
                    <a16:rowId xmlns:a16="http://schemas.microsoft.com/office/drawing/2014/main" val="1672346261"/>
                  </a:ext>
                </a:extLst>
              </a:tr>
              <a:tr h="345726">
                <a:tc>
                  <a:txBody>
                    <a:bodyPr/>
                    <a:lstStyle/>
                    <a:p>
                      <a:pPr algn="ctr"/>
                      <a:r>
                        <a:rPr kumimoji="1" lang="en-US" altLang="ja-JP" sz="1100" dirty="0" smtClean="0"/>
                        <a:t>17</a:t>
                      </a:r>
                      <a:r>
                        <a:rPr kumimoji="1" lang="ja-JP" altLang="en-US" sz="1100" dirty="0" smtClean="0"/>
                        <a:t>：</a:t>
                      </a:r>
                      <a:r>
                        <a:rPr kumimoji="1" lang="en-US" altLang="ja-JP" sz="1100" dirty="0" smtClean="0"/>
                        <a:t>30</a:t>
                      </a:r>
                      <a:endParaRPr kumimoji="1" lang="ja-JP" altLang="en-US" sz="1100" dirty="0"/>
                    </a:p>
                  </a:txBody>
                  <a:tcPr/>
                </a:tc>
                <a:tc>
                  <a:txBody>
                    <a:bodyPr/>
                    <a:lstStyle/>
                    <a:p>
                      <a:r>
                        <a:rPr kumimoji="1" lang="ja-JP" altLang="en-US" sz="1100" dirty="0" smtClean="0"/>
                        <a:t>県庁着・</a:t>
                      </a:r>
                      <a:r>
                        <a:rPr kumimoji="1" lang="ja-JP" altLang="en-US" sz="1100" dirty="0" smtClean="0"/>
                        <a:t>解散　</a:t>
                      </a:r>
                      <a:r>
                        <a:rPr kumimoji="1" lang="en-US" altLang="ja-JP" sz="1100" dirty="0" smtClean="0"/>
                        <a:t>※</a:t>
                      </a:r>
                      <a:r>
                        <a:rPr kumimoji="1" lang="ja-JP" altLang="en-US" sz="1100" dirty="0" smtClean="0"/>
                        <a:t>北上でバス乗車の方は途中、</a:t>
                      </a:r>
                      <a:r>
                        <a:rPr kumimoji="1" lang="ja-JP" altLang="en-US" sz="1100" dirty="0" err="1" smtClean="0"/>
                        <a:t>えづりこ</a:t>
                      </a:r>
                      <a:r>
                        <a:rPr kumimoji="1" lang="ja-JP" altLang="en-US" sz="1100" dirty="0" smtClean="0"/>
                        <a:t>古墳公園駐車場にて解散</a:t>
                      </a:r>
                      <a:endParaRPr kumimoji="1" lang="ja-JP" altLang="en-US" sz="1100" dirty="0"/>
                    </a:p>
                  </a:txBody>
                  <a:tcPr/>
                </a:tc>
                <a:extLst>
                  <a:ext uri="{0D108BD9-81ED-4DB2-BD59-A6C34878D82A}">
                    <a16:rowId xmlns:a16="http://schemas.microsoft.com/office/drawing/2014/main" val="430493199"/>
                  </a:ext>
                </a:extLst>
              </a:tr>
            </a:tbl>
          </a:graphicData>
        </a:graphic>
      </p:graphicFrame>
      <p:pic>
        <p:nvPicPr>
          <p:cNvPr id="7" name="図 6"/>
          <p:cNvPicPr>
            <a:picLocks noChangeAspect="1"/>
          </p:cNvPicPr>
          <p:nvPr/>
        </p:nvPicPr>
        <p:blipFill>
          <a:blip r:embed="rId3"/>
          <a:stretch>
            <a:fillRect/>
          </a:stretch>
        </p:blipFill>
        <p:spPr>
          <a:xfrm>
            <a:off x="4386627" y="2573824"/>
            <a:ext cx="2216019" cy="1826357"/>
          </a:xfrm>
          <a:prstGeom prst="rect">
            <a:avLst/>
          </a:prstGeom>
        </p:spPr>
      </p:pic>
      <p:sp>
        <p:nvSpPr>
          <p:cNvPr id="8" name="角丸四角形 7"/>
          <p:cNvSpPr/>
          <p:nvPr/>
        </p:nvSpPr>
        <p:spPr>
          <a:xfrm>
            <a:off x="3203439" y="7580683"/>
            <a:ext cx="3196922" cy="1108512"/>
          </a:xfrm>
          <a:prstGeom prst="roundRect">
            <a:avLst/>
          </a:prstGeom>
          <a:solidFill>
            <a:srgbClr val="D27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smtClean="0"/>
              <a:t>【</a:t>
            </a:r>
            <a:r>
              <a:rPr kumimoji="1" lang="ja-JP" altLang="en-US" sz="1400" dirty="0" smtClean="0"/>
              <a:t>現場見学会内容（予定）</a:t>
            </a:r>
            <a:r>
              <a:rPr kumimoji="1" lang="en-US" altLang="ja-JP" sz="1400" dirty="0" smtClean="0"/>
              <a:t>】</a:t>
            </a:r>
          </a:p>
          <a:p>
            <a:r>
              <a:rPr lang="ja-JP" altLang="en-US" sz="1200" dirty="0" smtClean="0"/>
              <a:t>　○工事概要の説明</a:t>
            </a:r>
            <a:endParaRPr lang="en-US" altLang="ja-JP" sz="1200" dirty="0" smtClean="0"/>
          </a:p>
          <a:p>
            <a:r>
              <a:rPr kumimoji="1" lang="ja-JP" altLang="en-US" sz="1200" dirty="0" smtClean="0"/>
              <a:t>　○現場内の案内</a:t>
            </a:r>
            <a:endParaRPr kumimoji="1" lang="en-US" altLang="ja-JP" sz="1200" dirty="0" smtClean="0"/>
          </a:p>
          <a:p>
            <a:r>
              <a:rPr lang="ja-JP" altLang="en-US" sz="1200" dirty="0" smtClean="0"/>
              <a:t>　○生産性向上や労働環境改善の取組紹介</a:t>
            </a:r>
            <a:endParaRPr lang="en-US" altLang="ja-JP" sz="1200" dirty="0" smtClean="0"/>
          </a:p>
        </p:txBody>
      </p:sp>
    </p:spTree>
    <p:extLst>
      <p:ext uri="{BB962C8B-B14F-4D97-AF65-F5344CB8AC3E}">
        <p14:creationId xmlns:p14="http://schemas.microsoft.com/office/powerpoint/2010/main" val="48617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テキスト ボックス 2047"/>
          <p:cNvSpPr txBox="1"/>
          <p:nvPr/>
        </p:nvSpPr>
        <p:spPr>
          <a:xfrm>
            <a:off x="726116" y="7086018"/>
            <a:ext cx="5900358" cy="2123658"/>
          </a:xfrm>
          <a:prstGeom prst="rect">
            <a:avLst/>
          </a:prstGeom>
          <a:noFill/>
          <a:ln>
            <a:solidFill>
              <a:schemeClr val="tx1"/>
            </a:solidFill>
            <a:prstDash val="sysDot"/>
          </a:ln>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　当日の持ち物は特にございません。（ヘルメットは貸し出しいたします）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見学に支障のない服装、靴を着用にてご参加ください。</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小雨決行いたします。（大雨等による中止についてはご連絡します）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参加者が決定次第、上記に記載のメールアドレスあて、当日の持ち物や注意事</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項について、改めてご連絡させていただきます。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集合場所（県庁）には駐車場がございませんので、お車でお越しの場合は、近</a:t>
            </a:r>
            <a:endParaRPr lang="en-US" altLang="ja-JP" sz="1200" dirty="0" smtClean="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　</a:t>
            </a:r>
            <a:r>
              <a:rPr lang="ja-JP" altLang="en-US" sz="1200" smtClean="0">
                <a:latin typeface="メイリオ" panose="020B0604030504040204" pitchFamily="50" charset="-128"/>
                <a:ea typeface="メイリオ" panose="020B0604030504040204" pitchFamily="50" charset="-128"/>
              </a:rPr>
              <a:t>隣のコインパーキング</a:t>
            </a:r>
            <a:r>
              <a:rPr lang="ja-JP" altLang="en-US" sz="1200" dirty="0" smtClean="0">
                <a:latin typeface="メイリオ" panose="020B0604030504040204" pitchFamily="50" charset="-128"/>
                <a:ea typeface="メイリオ" panose="020B0604030504040204" pitchFamily="50" charset="-128"/>
              </a:rPr>
              <a:t>をご利用ください。</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昼食は「道の駅十文字」にて予定しておりますが、昼食代等は各参加者のご負</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担となりますので、ご了承ください。</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（移動バス内での飲食も可能です）</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申込み後のキャンセル等はお問い合わせ先までご連絡ください。</a:t>
            </a:r>
            <a:endParaRPr lang="en-US" altLang="ja-JP" sz="1200" dirty="0">
              <a:latin typeface="メイリオ" panose="020B0604030504040204" pitchFamily="50" charset="-128"/>
              <a:ea typeface="メイリオ" panose="020B0604030504040204" pitchFamily="50" charset="-128"/>
            </a:endParaRPr>
          </a:p>
        </p:txBody>
      </p:sp>
      <p:sp>
        <p:nvSpPr>
          <p:cNvPr id="5" name="上矢印吹き出し 4"/>
          <p:cNvSpPr/>
          <p:nvPr/>
        </p:nvSpPr>
        <p:spPr>
          <a:xfrm>
            <a:off x="294184" y="29216"/>
            <a:ext cx="6376890" cy="891336"/>
          </a:xfrm>
          <a:prstGeom prst="upArrowCallout">
            <a:avLst>
              <a:gd name="adj1" fmla="val 50000"/>
              <a:gd name="adj2" fmla="val 124716"/>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 name="直線コネクタ 11"/>
          <p:cNvCxnSpPr/>
          <p:nvPr/>
        </p:nvCxnSpPr>
        <p:spPr>
          <a:xfrm>
            <a:off x="84334" y="1712640"/>
            <a:ext cx="66967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5" y="9444335"/>
            <a:ext cx="6866182" cy="461665"/>
          </a:xfrm>
          <a:prstGeom prst="rect">
            <a:avLst/>
          </a:prstGeom>
          <a:solidFill>
            <a:schemeClr val="bg1">
              <a:lumMod val="50000"/>
            </a:schemeClr>
          </a:solidFill>
        </p:spPr>
        <p:txBody>
          <a:bodyPr wrap="square" rtlCol="0">
            <a:spAutoFit/>
          </a:bodyPr>
          <a:lstStyle/>
          <a:p>
            <a:r>
              <a:rPr kumimoji="1" lang="ja-JP" altLang="en-US" sz="1200" dirty="0">
                <a:solidFill>
                  <a:schemeClr val="bg1"/>
                </a:solidFill>
                <a:latin typeface="メイリオ" panose="020B0604030504040204" pitchFamily="50" charset="-128"/>
                <a:ea typeface="メイリオ" panose="020B0604030504040204" pitchFamily="50" charset="-128"/>
              </a:rPr>
              <a:t>主催</a:t>
            </a:r>
            <a:r>
              <a:rPr kumimoji="1" lang="ja-JP" altLang="en-US" sz="1200" dirty="0" smtClean="0">
                <a:solidFill>
                  <a:schemeClr val="bg1"/>
                </a:solidFill>
                <a:latin typeface="メイリオ" panose="020B0604030504040204" pitchFamily="50" charset="-128"/>
                <a:ea typeface="メイリオ" panose="020B0604030504040204" pitchFamily="50" charset="-128"/>
              </a:rPr>
              <a:t>：岩手県・一般社団法人岩手県建設業協会</a:t>
            </a:r>
            <a:endParaRPr kumimoji="1" lang="en-US" altLang="ja-JP" sz="1200" dirty="0" smtClean="0">
              <a:solidFill>
                <a:schemeClr val="bg1"/>
              </a:solidFill>
              <a:latin typeface="メイリオ" panose="020B0604030504040204" pitchFamily="50" charset="-128"/>
              <a:ea typeface="メイリオ" panose="020B0604030504040204" pitchFamily="50" charset="-128"/>
            </a:endParaRPr>
          </a:p>
          <a:p>
            <a:r>
              <a:rPr lang="ja-JP" altLang="en-US" sz="1200" dirty="0" smtClean="0">
                <a:solidFill>
                  <a:schemeClr val="bg1"/>
                </a:solidFill>
                <a:latin typeface="メイリオ" panose="020B0604030504040204" pitchFamily="50" charset="-128"/>
                <a:ea typeface="メイリオ" panose="020B0604030504040204" pitchFamily="50" charset="-128"/>
              </a:rPr>
              <a:t>後援：一般社団法人岩手県建設産業団体連合会</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3254" y="1784648"/>
            <a:ext cx="6705682" cy="600164"/>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　</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記載欄に必要事項を御記入の上、</a:t>
            </a:r>
            <a:r>
              <a:rPr lang="en-US" altLang="ja-JP" sz="1100" dirty="0">
                <a:solidFill>
                  <a:schemeClr val="bg2">
                    <a:lumMod val="10000"/>
                  </a:schemeClr>
                </a:solidFill>
                <a:latin typeface="メイリオ" panose="020B0604030504040204" pitchFamily="50" charset="-128"/>
                <a:ea typeface="メイリオ" panose="020B0604030504040204" pitchFamily="50" charset="-128"/>
              </a:rPr>
              <a:t>FAX</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a:t>
            </a:r>
            <a:r>
              <a:rPr lang="en-US" altLang="ja-JP" sz="1100" dirty="0" smtClean="0">
                <a:solidFill>
                  <a:schemeClr val="bg2">
                    <a:lumMod val="10000"/>
                  </a:schemeClr>
                </a:solidFill>
                <a:latin typeface="メイリオ" panose="020B0604030504040204" pitchFamily="50" charset="-128"/>
                <a:ea typeface="メイリオ" panose="020B0604030504040204" pitchFamily="50" charset="-128"/>
              </a:rPr>
              <a:t>019-629-2052</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または</a:t>
            </a:r>
            <a:r>
              <a:rPr lang="en-US" altLang="ja-JP" sz="1100" dirty="0">
                <a:solidFill>
                  <a:schemeClr val="bg2">
                    <a:lumMod val="10000"/>
                  </a:schemeClr>
                </a:solidFill>
                <a:latin typeface="メイリオ" panose="020B0604030504040204" pitchFamily="50" charset="-128"/>
                <a:ea typeface="メイリオ" panose="020B0604030504040204" pitchFamily="50" charset="-128"/>
              </a:rPr>
              <a:t>Email</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a:t>
            </a:r>
            <a:r>
              <a:rPr lang="en-US" altLang="ja-JP" sz="1100" dirty="0" smtClean="0">
                <a:solidFill>
                  <a:schemeClr val="bg2">
                    <a:lumMod val="10000"/>
                  </a:schemeClr>
                </a:solidFill>
                <a:latin typeface="メイリオ" panose="020B0604030504040204" pitchFamily="50" charset="-128"/>
                <a:ea typeface="メイリオ" panose="020B0604030504040204" pitchFamily="50" charset="-128"/>
              </a:rPr>
              <a:t>hinano-o@pref.iwate.jp</a:t>
            </a:r>
            <a:r>
              <a:rPr lang="ja-JP" altLang="en-US" sz="1100" dirty="0">
                <a:solidFill>
                  <a:schemeClr val="bg2">
                    <a:lumMod val="10000"/>
                  </a:schemeClr>
                </a:solidFill>
                <a:latin typeface="メイリオ" panose="020B0604030504040204" pitchFamily="50" charset="-128"/>
                <a:ea typeface="メイリオ" panose="020B0604030504040204" pitchFamily="50" charset="-128"/>
              </a:rPr>
              <a:t>）</a:t>
            </a:r>
            <a:endParaRPr lang="en-US" altLang="ja-JP" sz="1100" dirty="0">
              <a:solidFill>
                <a:schemeClr val="bg2">
                  <a:lumMod val="10000"/>
                </a:schemeClr>
              </a:solidFill>
              <a:latin typeface="メイリオ" panose="020B0604030504040204" pitchFamily="50" charset="-128"/>
              <a:ea typeface="メイリオ" panose="020B0604030504040204" pitchFamily="50" charset="-128"/>
            </a:endParaRPr>
          </a:p>
          <a:p>
            <a:r>
              <a:rPr lang="ja-JP" altLang="en-US" sz="1100" dirty="0">
                <a:solidFill>
                  <a:schemeClr val="bg2">
                    <a:lumMod val="10000"/>
                  </a:schemeClr>
                </a:solidFill>
                <a:latin typeface="メイリオ" panose="020B0604030504040204" pitchFamily="50" charset="-128"/>
                <a:ea typeface="メイリオ" panose="020B0604030504040204" pitchFamily="50" charset="-128"/>
              </a:rPr>
              <a:t>によりお申し込みください</a:t>
            </a:r>
            <a:r>
              <a:rPr lang="ja-JP" altLang="en-US" sz="1100" dirty="0" smtClean="0">
                <a:solidFill>
                  <a:schemeClr val="bg2">
                    <a:lumMod val="10000"/>
                  </a:schemeClr>
                </a:solidFill>
                <a:latin typeface="メイリオ" panose="020B0604030504040204" pitchFamily="50" charset="-128"/>
                <a:ea typeface="メイリオ" panose="020B0604030504040204" pitchFamily="50" charset="-128"/>
              </a:rPr>
              <a:t>。</a:t>
            </a:r>
            <a:endParaRPr lang="en-US" altLang="ja-JP" sz="1100" dirty="0" smtClean="0">
              <a:solidFill>
                <a:schemeClr val="bg2">
                  <a:lumMod val="10000"/>
                </a:schemeClr>
              </a:solidFill>
              <a:latin typeface="メイリオ" panose="020B0604030504040204" pitchFamily="50" charset="-128"/>
              <a:ea typeface="メイリオ" panose="020B0604030504040204" pitchFamily="50" charset="-128"/>
            </a:endParaRPr>
          </a:p>
          <a:p>
            <a:r>
              <a:rPr lang="ja-JP" altLang="en-US" sz="1100" dirty="0">
                <a:solidFill>
                  <a:schemeClr val="bg2">
                    <a:lumMod val="10000"/>
                  </a:schemeClr>
                </a:solidFill>
                <a:latin typeface="メイリオ" panose="020B0604030504040204" pitchFamily="50" charset="-128"/>
                <a:ea typeface="メイリオ" panose="020B0604030504040204" pitchFamily="50" charset="-128"/>
              </a:rPr>
              <a:t>　</a:t>
            </a:r>
            <a:r>
              <a:rPr lang="en-US" altLang="ja-JP" sz="1050" dirty="0" smtClean="0">
                <a:solidFill>
                  <a:schemeClr val="bg2">
                    <a:lumMod val="10000"/>
                  </a:schemeClr>
                </a:solidFill>
                <a:latin typeface="メイリオ" panose="020B0604030504040204" pitchFamily="50" charset="-128"/>
                <a:ea typeface="メイリオ" panose="020B0604030504040204" pitchFamily="50" charset="-128"/>
              </a:rPr>
              <a:t>※</a:t>
            </a:r>
            <a:r>
              <a:rPr lang="ja-JP" altLang="en-US" sz="1050" dirty="0" smtClean="0">
                <a:solidFill>
                  <a:schemeClr val="bg2">
                    <a:lumMod val="10000"/>
                  </a:schemeClr>
                </a:solidFill>
                <a:latin typeface="メイリオ" panose="020B0604030504040204" pitchFamily="50" charset="-128"/>
                <a:ea typeface="メイリオ" panose="020B0604030504040204" pitchFamily="50" charset="-128"/>
              </a:rPr>
              <a:t>　申込先</a:t>
            </a:r>
            <a:r>
              <a:rPr lang="ja-JP" altLang="en-US" sz="1050" dirty="0">
                <a:solidFill>
                  <a:schemeClr val="bg2">
                    <a:lumMod val="10000"/>
                  </a:schemeClr>
                </a:solidFill>
                <a:latin typeface="メイリオ" panose="020B0604030504040204" pitchFamily="50" charset="-128"/>
                <a:ea typeface="メイリオ" panose="020B0604030504040204" pitchFamily="50" charset="-128"/>
              </a:rPr>
              <a:t>着順とし、定員になり次第締め切ります。</a:t>
            </a:r>
            <a:endParaRPr kumimoji="1" lang="ja-JP" altLang="en-US" sz="1050" dirty="0">
              <a:solidFill>
                <a:schemeClr val="bg2">
                  <a:lumMod val="10000"/>
                </a:schemeClr>
              </a:solidFill>
            </a:endParaRPr>
          </a:p>
        </p:txBody>
      </p:sp>
      <p:sp>
        <p:nvSpPr>
          <p:cNvPr id="9" name="テキスト ボックス 8"/>
          <p:cNvSpPr txBox="1"/>
          <p:nvPr/>
        </p:nvSpPr>
        <p:spPr>
          <a:xfrm>
            <a:off x="512408" y="335777"/>
            <a:ext cx="6122394" cy="584775"/>
          </a:xfrm>
          <a:prstGeom prst="rect">
            <a:avLst/>
          </a:prstGeom>
          <a:noFill/>
        </p:spPr>
        <p:txBody>
          <a:bodyPr wrap="square" rtlCol="0">
            <a:spAutoFit/>
          </a:bodyPr>
          <a:lstStyle/>
          <a:p>
            <a:pPr algn="ctr"/>
            <a:r>
              <a:rPr kumimoji="1" lang="ja-JP" altLang="en-US" dirty="0" smtClean="0"/>
              <a:t>０１９－６２９－２０５２　または　</a:t>
            </a:r>
            <a:r>
              <a:rPr kumimoji="1" lang="en-US" altLang="ja-JP" dirty="0" smtClean="0"/>
              <a:t>hinano-o@pref.iwate.jp</a:t>
            </a:r>
          </a:p>
          <a:p>
            <a:pPr algn="ctr"/>
            <a:r>
              <a:rPr lang="ja-JP" altLang="en-US" sz="1400" dirty="0"/>
              <a:t>県土</a:t>
            </a:r>
            <a:r>
              <a:rPr lang="ja-JP" altLang="en-US" sz="1400" dirty="0" smtClean="0"/>
              <a:t>整備部　建設技術振興課　</a:t>
            </a:r>
            <a:r>
              <a:rPr kumimoji="1" lang="ja-JP" altLang="en-US" sz="1400" dirty="0" smtClean="0"/>
              <a:t>宛</a:t>
            </a:r>
            <a:endParaRPr kumimoji="1" lang="ja-JP" altLang="en-US" sz="1400" dirty="0"/>
          </a:p>
        </p:txBody>
      </p:sp>
      <p:sp>
        <p:nvSpPr>
          <p:cNvPr id="11" name="正方形/長方形 10"/>
          <p:cNvSpPr/>
          <p:nvPr/>
        </p:nvSpPr>
        <p:spPr>
          <a:xfrm>
            <a:off x="294184" y="992560"/>
            <a:ext cx="637689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04664" y="992560"/>
            <a:ext cx="6229038" cy="892552"/>
          </a:xfrm>
          <a:prstGeom prst="rect">
            <a:avLst/>
          </a:prstGeom>
          <a:noFill/>
        </p:spPr>
        <p:txBody>
          <a:bodyPr wrap="square" rtlCol="0">
            <a:spAutoFit/>
          </a:bodyPr>
          <a:lstStyle/>
          <a:p>
            <a:pPr algn="ctr"/>
            <a:r>
              <a:rPr kumimoji="1" lang="ja-JP" altLang="en-US" dirty="0" smtClean="0">
                <a:solidFill>
                  <a:schemeClr val="bg1"/>
                </a:solidFill>
              </a:rPr>
              <a:t>けんせつ小町部会先進事例現場見学会（</a:t>
            </a:r>
            <a:r>
              <a:rPr lang="ja-JP" altLang="en-US" dirty="0">
                <a:solidFill>
                  <a:schemeClr val="bg1"/>
                </a:solidFill>
                <a:latin typeface="+mj-ea"/>
                <a:ea typeface="+mj-ea"/>
              </a:rPr>
              <a:t>６</a:t>
            </a:r>
            <a:r>
              <a:rPr kumimoji="1" lang="en-US" altLang="ja-JP" dirty="0" smtClean="0">
                <a:solidFill>
                  <a:schemeClr val="bg1"/>
                </a:solidFill>
                <a:latin typeface="+mj-ea"/>
                <a:ea typeface="+mj-ea"/>
              </a:rPr>
              <a:t>/</a:t>
            </a:r>
            <a:r>
              <a:rPr kumimoji="1" lang="ja-JP" altLang="en-US" dirty="0" smtClean="0">
                <a:solidFill>
                  <a:schemeClr val="bg1"/>
                </a:solidFill>
                <a:latin typeface="+mj-ea"/>
                <a:ea typeface="+mj-ea"/>
              </a:rPr>
              <a:t>６</a:t>
            </a:r>
            <a:r>
              <a:rPr kumimoji="1" lang="ja-JP" altLang="en-US" dirty="0" smtClean="0">
                <a:solidFill>
                  <a:schemeClr val="bg1"/>
                </a:solidFill>
              </a:rPr>
              <a:t>）</a:t>
            </a:r>
            <a:r>
              <a:rPr kumimoji="1" lang="ja-JP" altLang="en-US" dirty="0">
                <a:solidFill>
                  <a:schemeClr val="bg1"/>
                </a:solidFill>
              </a:rPr>
              <a:t>　</a:t>
            </a:r>
            <a:r>
              <a:rPr kumimoji="1" lang="ja-JP" altLang="en-US" dirty="0" smtClean="0">
                <a:solidFill>
                  <a:schemeClr val="bg1"/>
                </a:solidFill>
              </a:rPr>
              <a:t>参加</a:t>
            </a:r>
            <a:r>
              <a:rPr lang="ja-JP" altLang="en-US" dirty="0" smtClean="0">
                <a:solidFill>
                  <a:schemeClr val="bg1"/>
                </a:solidFill>
              </a:rPr>
              <a:t>申込書</a:t>
            </a:r>
            <a:endParaRPr lang="en-US" altLang="ja-JP" dirty="0">
              <a:solidFill>
                <a:schemeClr val="bg1"/>
              </a:solidFill>
            </a:endParaRPr>
          </a:p>
          <a:p>
            <a:pPr algn="ctr"/>
            <a:r>
              <a:rPr lang="ja-JP" altLang="en-US" sz="1600" dirty="0">
                <a:solidFill>
                  <a:schemeClr val="bg1"/>
                </a:solidFill>
              </a:rPr>
              <a:t>［申込期限：</a:t>
            </a:r>
            <a:r>
              <a:rPr lang="ja-JP" altLang="en-US" sz="1600" dirty="0" smtClean="0">
                <a:solidFill>
                  <a:schemeClr val="bg1"/>
                </a:solidFill>
              </a:rPr>
              <a:t>令和７年５月</a:t>
            </a:r>
            <a:r>
              <a:rPr lang="en-US" altLang="ja-JP" sz="1600" dirty="0" smtClean="0">
                <a:solidFill>
                  <a:schemeClr val="bg1"/>
                </a:solidFill>
              </a:rPr>
              <a:t>30</a:t>
            </a:r>
            <a:r>
              <a:rPr lang="ja-JP" altLang="en-US" sz="1600" dirty="0" smtClean="0">
                <a:solidFill>
                  <a:schemeClr val="bg1"/>
                </a:solidFill>
              </a:rPr>
              <a:t>日</a:t>
            </a:r>
            <a:r>
              <a:rPr lang="en-US" altLang="ja-JP" sz="1600" dirty="0" smtClean="0">
                <a:solidFill>
                  <a:schemeClr val="bg1"/>
                </a:solidFill>
              </a:rPr>
              <a:t>(</a:t>
            </a:r>
            <a:r>
              <a:rPr lang="ja-JP" altLang="en-US" sz="1600" dirty="0" smtClean="0">
                <a:solidFill>
                  <a:schemeClr val="bg1"/>
                </a:solidFill>
              </a:rPr>
              <a:t>金</a:t>
            </a:r>
            <a:r>
              <a:rPr lang="en-US" altLang="ja-JP" sz="1600" dirty="0" smtClean="0">
                <a:solidFill>
                  <a:schemeClr val="bg1"/>
                </a:solidFill>
              </a:rPr>
              <a:t>)</a:t>
            </a:r>
            <a:r>
              <a:rPr lang="ja-JP" altLang="en-US" sz="1600" dirty="0">
                <a:solidFill>
                  <a:schemeClr val="bg1"/>
                </a:solidFill>
              </a:rPr>
              <a:t>］</a:t>
            </a:r>
          </a:p>
          <a:p>
            <a:pPr algn="ctr"/>
            <a:endParaRPr kumimoji="1" lang="ja-JP" altLang="en-US"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2196672039"/>
              </p:ext>
            </p:extLst>
          </p:nvPr>
        </p:nvGraphicFramePr>
        <p:xfrm>
          <a:off x="272842" y="2575098"/>
          <a:ext cx="6376890" cy="1229318"/>
        </p:xfrm>
        <a:graphic>
          <a:graphicData uri="http://schemas.openxmlformats.org/drawingml/2006/table">
            <a:tbl>
              <a:tblPr firstRow="1" bandRow="1">
                <a:tableStyleId>{5940675A-B579-460E-94D1-54222C63F5DA}</a:tableStyleId>
              </a:tblPr>
              <a:tblGrid>
                <a:gridCol w="4251260">
                  <a:extLst>
                    <a:ext uri="{9D8B030D-6E8A-4147-A177-3AD203B41FA5}">
                      <a16:colId xmlns:a16="http://schemas.microsoft.com/office/drawing/2014/main" val="20000"/>
                    </a:ext>
                  </a:extLst>
                </a:gridCol>
                <a:gridCol w="2125630">
                  <a:extLst>
                    <a:ext uri="{9D8B030D-6E8A-4147-A177-3AD203B41FA5}">
                      <a16:colId xmlns:a16="http://schemas.microsoft.com/office/drawing/2014/main" val="20001"/>
                    </a:ext>
                  </a:extLst>
                </a:gridCol>
              </a:tblGrid>
              <a:tr h="737591">
                <a:tc>
                  <a:txBody>
                    <a:bodyPr/>
                    <a:lstStyle/>
                    <a:p>
                      <a:r>
                        <a:rPr kumimoji="1" lang="ja-JP" altLang="en-US" sz="1200" dirty="0">
                          <a:latin typeface="メイリオ" panose="020B0604030504040204" pitchFamily="50" charset="-128"/>
                          <a:ea typeface="メイリオ" panose="020B0604030504040204" pitchFamily="50" charset="-128"/>
                        </a:rPr>
                        <a:t>企業</a:t>
                      </a:r>
                      <a:r>
                        <a:rPr kumimoji="1" lang="ja-JP" altLang="en-US" sz="1200">
                          <a:latin typeface="メイリオ" panose="020B0604030504040204" pitchFamily="50" charset="-128"/>
                          <a:ea typeface="メイリオ" panose="020B0604030504040204" pitchFamily="50" charset="-128"/>
                        </a:rPr>
                        <a:t>・</a:t>
                      </a:r>
                      <a:r>
                        <a:rPr kumimoji="1" lang="ja-JP" altLang="en-US" sz="1200" smtClean="0">
                          <a:latin typeface="メイリオ" panose="020B0604030504040204" pitchFamily="50" charset="-128"/>
                          <a:ea typeface="メイリオ" panose="020B0604030504040204" pitchFamily="50" charset="-128"/>
                        </a:rPr>
                        <a:t>団体名：</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kumimoji="1" lang="en-US" altLang="ja-JP" sz="1200" dirty="0">
                          <a:latin typeface="メイリオ" panose="020B0604030504040204" pitchFamily="50" charset="-128"/>
                          <a:ea typeface="メイリオ" panose="020B0604030504040204" pitchFamily="50" charset="-128"/>
                        </a:rPr>
                        <a:t>TEL</a:t>
                      </a:r>
                      <a:r>
                        <a:rPr kumimoji="1" lang="ja-JP" altLang="en-US" sz="1200" dirty="0">
                          <a:latin typeface="メイリオ" panose="020B0604030504040204" pitchFamily="50" charset="-128"/>
                          <a:ea typeface="メイリオ" panose="020B0604030504040204" pitchFamily="50" charset="-128"/>
                        </a:rPr>
                        <a:t>：</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FAX</a:t>
                      </a:r>
                      <a:r>
                        <a:rPr kumimoji="1" lang="ja-JP" altLang="en-US" sz="1200" dirty="0">
                          <a:latin typeface="メイリオ" panose="020B0604030504040204" pitchFamily="50" charset="-128"/>
                          <a:ea typeface="メイリオ" panose="020B0604030504040204" pitchFamily="50" charset="-128"/>
                        </a:rPr>
                        <a:t>：</a:t>
                      </a:r>
                    </a:p>
                  </a:txBody>
                  <a:tcPr/>
                </a:tc>
                <a:extLst>
                  <a:ext uri="{0D108BD9-81ED-4DB2-BD59-A6C34878D82A}">
                    <a16:rowId xmlns:a16="http://schemas.microsoft.com/office/drawing/2014/main" val="10000"/>
                  </a:ext>
                </a:extLst>
              </a:tr>
              <a:tr h="491727">
                <a:tc>
                  <a:txBody>
                    <a:bodyPr/>
                    <a:lstStyle/>
                    <a:p>
                      <a:r>
                        <a:rPr kumimoji="1" lang="ja-JP" altLang="en-US" sz="1200" dirty="0">
                          <a:latin typeface="メイリオ" panose="020B0604030504040204" pitchFamily="50" charset="-128"/>
                          <a:ea typeface="メイリオ" panose="020B0604030504040204" pitchFamily="50" charset="-128"/>
                        </a:rPr>
                        <a:t>担当者所属・氏名：</a:t>
                      </a:r>
                    </a:p>
                  </a:txBody>
                  <a:tcPr/>
                </a:tc>
                <a:tc>
                  <a:txBody>
                    <a:bodyPr/>
                    <a:lstStyle/>
                    <a:p>
                      <a:r>
                        <a:rPr kumimoji="1" lang="en-US" altLang="ja-JP" sz="1100" dirty="0">
                          <a:latin typeface="メイリオ" panose="020B0604030504040204" pitchFamily="50" charset="-128"/>
                          <a:ea typeface="メイリオ" panose="020B0604030504040204" pitchFamily="50" charset="-128"/>
                        </a:rPr>
                        <a:t>E-MAIL</a:t>
                      </a:r>
                      <a:r>
                        <a:rPr kumimoji="1" lang="ja-JP" altLang="en-US"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239306" y="2298100"/>
            <a:ext cx="2304256" cy="276999"/>
          </a:xfrm>
          <a:prstGeom prst="rect">
            <a:avLst/>
          </a:prstGeom>
          <a:noFill/>
        </p:spPr>
        <p:txBody>
          <a:bodyPr wrap="square" rtlCol="0">
            <a:spAutoFit/>
          </a:bodyPr>
          <a:lstStyle/>
          <a:p>
            <a:r>
              <a:rPr kumimoji="1" lang="en-US" altLang="ja-JP" sz="1200" dirty="0"/>
              <a:t>【</a:t>
            </a:r>
            <a:r>
              <a:rPr kumimoji="1" lang="ja-JP" altLang="en-US" sz="1200" dirty="0"/>
              <a:t>ご連絡窓口</a:t>
            </a:r>
            <a:r>
              <a:rPr kumimoji="1" lang="en-US" altLang="ja-JP" sz="1200" dirty="0"/>
              <a:t>】</a:t>
            </a:r>
            <a:endParaRPr kumimoji="1" lang="ja-JP" altLang="en-US" sz="1200" dirty="0"/>
          </a:p>
        </p:txBody>
      </p:sp>
      <p:sp>
        <p:nvSpPr>
          <p:cNvPr id="20" name="テキスト ボックス 19"/>
          <p:cNvSpPr txBox="1"/>
          <p:nvPr/>
        </p:nvSpPr>
        <p:spPr>
          <a:xfrm>
            <a:off x="232078" y="3835600"/>
            <a:ext cx="1944216" cy="276999"/>
          </a:xfrm>
          <a:prstGeom prst="rect">
            <a:avLst/>
          </a:prstGeom>
          <a:noFill/>
        </p:spPr>
        <p:txBody>
          <a:bodyPr wrap="square" rtlCol="0">
            <a:spAutoFit/>
          </a:bodyPr>
          <a:lstStyle/>
          <a:p>
            <a:r>
              <a:rPr kumimoji="1" lang="en-US" altLang="ja-JP" sz="1200" dirty="0"/>
              <a:t>【</a:t>
            </a:r>
            <a:r>
              <a:rPr lang="ja-JP" altLang="en-US" sz="1200" dirty="0"/>
              <a:t>参加者</a:t>
            </a:r>
            <a:r>
              <a:rPr kumimoji="1" lang="en-US" altLang="ja-JP" sz="1200" dirty="0"/>
              <a:t>】</a:t>
            </a:r>
            <a:endParaRPr kumimoji="1" lang="ja-JP" altLang="en-US" sz="1200" dirty="0"/>
          </a:p>
        </p:txBody>
      </p:sp>
      <p:graphicFrame>
        <p:nvGraphicFramePr>
          <p:cNvPr id="22" name="表 21"/>
          <p:cNvGraphicFramePr>
            <a:graphicFrameLocks noGrp="1"/>
          </p:cNvGraphicFramePr>
          <p:nvPr>
            <p:extLst>
              <p:ext uri="{D42A27DB-BD31-4B8C-83A1-F6EECF244321}">
                <p14:modId xmlns:p14="http://schemas.microsoft.com/office/powerpoint/2010/main" val="3813315326"/>
              </p:ext>
            </p:extLst>
          </p:nvPr>
        </p:nvGraphicFramePr>
        <p:xfrm>
          <a:off x="263008" y="4143458"/>
          <a:ext cx="6386723" cy="2447610"/>
        </p:xfrm>
        <a:graphic>
          <a:graphicData uri="http://schemas.openxmlformats.org/drawingml/2006/table">
            <a:tbl>
              <a:tblPr firstRow="1" firstCol="1" bandRow="1"/>
              <a:tblGrid>
                <a:gridCol w="2160571">
                  <a:extLst>
                    <a:ext uri="{9D8B030D-6E8A-4147-A177-3AD203B41FA5}">
                      <a16:colId xmlns:a16="http://schemas.microsoft.com/office/drawing/2014/main" val="20000"/>
                    </a:ext>
                  </a:extLst>
                </a:gridCol>
                <a:gridCol w="2445581">
                  <a:extLst>
                    <a:ext uri="{9D8B030D-6E8A-4147-A177-3AD203B41FA5}">
                      <a16:colId xmlns:a16="http://schemas.microsoft.com/office/drawing/2014/main" val="20001"/>
                    </a:ext>
                  </a:extLst>
                </a:gridCol>
                <a:gridCol w="1780571">
                  <a:extLst>
                    <a:ext uri="{9D8B030D-6E8A-4147-A177-3AD203B41FA5}">
                      <a16:colId xmlns:a16="http://schemas.microsoft.com/office/drawing/2014/main" val="1404072956"/>
                    </a:ext>
                  </a:extLst>
                </a:gridCol>
              </a:tblGrid>
              <a:tr h="350838">
                <a:tc>
                  <a:txBody>
                    <a:bodyPr/>
                    <a:lstStyle/>
                    <a:p>
                      <a:pPr algn="ctr">
                        <a:spcAft>
                          <a:spcPts val="0"/>
                        </a:spcAft>
                      </a:pPr>
                      <a:r>
                        <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参加者所属・役職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参加者</a:t>
                      </a:r>
                      <a:r>
                        <a:rPr lang="ja-JP" alt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氏名</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altLang="en-US" sz="11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バス乗車場所</a:t>
                      </a:r>
                      <a:endParaRPr lang="en-US" altLang="ja-JP" sz="11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p>
                      <a:pPr algn="ctr">
                        <a:spcAft>
                          <a:spcPts val="0"/>
                        </a:spcAft>
                      </a:pPr>
                      <a:r>
                        <a:rPr lang="ja-JP" altLang="en-US" sz="11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（○で囲んでください）</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73355">
                <a:tc rowSpan="2">
                  <a:txBody>
                    <a:bodyPr/>
                    <a:lstStyle/>
                    <a:p>
                      <a:pPr algn="just">
                        <a:spcAft>
                          <a:spcPts val="0"/>
                        </a:spcAft>
                      </a:pPr>
                      <a:r>
                        <a:rPr lang="en-US" sz="10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a:t>
                      </a:r>
                      <a:r>
                        <a:rPr lang="ja-JP" altLang="ja-JP"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フリガナ</a:t>
                      </a:r>
                      <a:r>
                        <a:rPr lang="en-US" altLang="ja-JP"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a:t>
                      </a:r>
                      <a:endParaRPr lang="ja-JP" altLang="ja-JP" sz="11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盛岡　・　北上</a:t>
                      </a:r>
                      <a:endParaRPr lang="ja-JP" altLang="ja-JP"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3355">
                <a:tc rowSpan="2">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r>
                        <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フリガナ</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endPar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盛岡　・　北上</a:t>
                      </a:r>
                      <a:endParaRPr lang="ja-JP" altLang="ja-JP"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3355">
                <a:tc rowSpan="2">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r>
                        <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フリガナ</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endPar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盛岡　・　北上</a:t>
                      </a:r>
                      <a:endParaRPr lang="ja-JP" altLang="ja-JP"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3355">
                <a:tc rowSpan="2">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r>
                        <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フリガナ</a:t>
                      </a:r>
                      <a:r>
                        <a:rPr kumimoji="1" lang="en-US"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rPr>
                        <a:t>)</a:t>
                      </a:r>
                      <a:endParaRPr kumimoji="1" lang="ja-JP" altLang="ja-JP" sz="800" b="0" i="0" u="none" strike="noStrike" kern="100" cap="none" spc="0" normalizeH="0" baseline="0" noProof="0" dirty="0" smtClean="0">
                        <a:ln>
                          <a:noFill/>
                        </a:ln>
                        <a:solidFill>
                          <a:srgbClr val="EEECE1">
                            <a:lumMod val="10000"/>
                          </a:srgbClr>
                        </a:solidFill>
                        <a:effectLst/>
                        <a:uLnTx/>
                        <a:uFillTx/>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rPr>
                        <a:t>盛岡　・　北上</a:t>
                      </a:r>
                      <a:endParaRPr lang="ja-JP" altLang="ja-JP" sz="1400" kern="100" dirty="0" smtClean="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0838">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rPr>
                        <a:t> </a:t>
                      </a: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ja-JP" sz="1100"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7" name="テキスト ボックス 26"/>
          <p:cNvSpPr txBox="1"/>
          <p:nvPr/>
        </p:nvSpPr>
        <p:spPr>
          <a:xfrm>
            <a:off x="232078" y="6642490"/>
            <a:ext cx="6394396" cy="430887"/>
          </a:xfrm>
          <a:prstGeom prst="rect">
            <a:avLst/>
          </a:prstGeom>
          <a:noFill/>
        </p:spPr>
        <p:txBody>
          <a:bodyPr wrap="square" rtlCol="0">
            <a:spAutoFit/>
          </a:bodyPr>
          <a:lstStyle/>
          <a:p>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上記の個人情報につきましては、</a:t>
            </a:r>
            <a:r>
              <a:rPr kumimoji="1" lang="ja-JP" altLang="en-US" sz="1100" dirty="0" smtClean="0">
                <a:latin typeface="メイリオ" panose="020B0604030504040204" pitchFamily="50" charset="-128"/>
                <a:ea typeface="メイリオ" panose="020B0604030504040204" pitchFamily="50" charset="-128"/>
              </a:rPr>
              <a:t>本見学会の</a:t>
            </a:r>
            <a:r>
              <a:rPr kumimoji="1" lang="ja-JP" altLang="en-US" sz="1100" dirty="0">
                <a:latin typeface="メイリオ" panose="020B0604030504040204" pitchFamily="50" charset="-128"/>
                <a:ea typeface="メイリオ" panose="020B0604030504040204" pitchFamily="50" charset="-128"/>
              </a:rPr>
              <a:t>運営及び今後の本事業に関する情報提供以外　　</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の目的では使用いたしません。</a:t>
            </a:r>
          </a:p>
        </p:txBody>
      </p:sp>
      <p:sp>
        <p:nvSpPr>
          <p:cNvPr id="23" name="テキスト ボックス 22"/>
          <p:cNvSpPr txBox="1"/>
          <p:nvPr/>
        </p:nvSpPr>
        <p:spPr>
          <a:xfrm>
            <a:off x="220578" y="7086020"/>
            <a:ext cx="400110" cy="2123656"/>
          </a:xfrm>
          <a:prstGeom prst="rect">
            <a:avLst/>
          </a:prstGeom>
          <a:solidFill>
            <a:srgbClr val="4F81BD"/>
          </a:solidFill>
        </p:spPr>
        <p:txBody>
          <a:bodyPr vert="eaVert" wrap="square" rtlCol="0">
            <a:spAutoFit/>
          </a:bodyPr>
          <a:lstStyle/>
          <a:p>
            <a:pPr algn="ctr"/>
            <a:r>
              <a:rPr lang="ja-JP" altLang="en-US" sz="1400" dirty="0" smtClean="0">
                <a:solidFill>
                  <a:schemeClr val="bg1"/>
                </a:solidFill>
                <a:latin typeface="メイリオ" panose="020B0604030504040204" pitchFamily="50" charset="-128"/>
                <a:ea typeface="メイリオ" panose="020B0604030504040204" pitchFamily="50" charset="-128"/>
              </a:rPr>
              <a:t>留　　意　　事　　項</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57213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3174</TotalTime>
  <Words>785</Words>
  <Application>Microsoft Office PowerPoint</Application>
  <PresentationFormat>A4 210 x 297 mm</PresentationFormat>
  <Paragraphs>106</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HGP創英角ｺﾞｼｯｸUB</vt:lpstr>
      <vt:lpstr>HGS創英角ｺﾞｼｯｸUB</vt:lpstr>
      <vt:lpstr>ＭＳ Ｐゴシック</vt:lpstr>
      <vt:lpstr>メイリオ</vt:lpstr>
      <vt:lpstr>游ゴシック</vt:lpstr>
      <vt:lpstr>Arial</vt:lpstr>
      <vt:lpstr>Calibri</vt:lpstr>
      <vt:lpstr>Times New Roman</vt:lpstr>
      <vt:lpstr>Office ​​テーマ</vt:lpstr>
      <vt:lpstr>デザインの設定</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ＩｏＴセミナー（仮称）</dc:title>
  <dc:creator>県南広域経営企画部</dc:creator>
  <cp:lastModifiedBy>100231</cp:lastModifiedBy>
  <cp:revision>276</cp:revision>
  <cp:lastPrinted>2025-04-18T04:56:01Z</cp:lastPrinted>
  <dcterms:created xsi:type="dcterms:W3CDTF">2017-08-24T07:48:09Z</dcterms:created>
  <dcterms:modified xsi:type="dcterms:W3CDTF">2025-05-12T05:51:26Z</dcterms:modified>
</cp:coreProperties>
</file>