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66" r:id="rId2"/>
    <p:sldId id="275" r:id="rId3"/>
    <p:sldId id="274" r:id="rId4"/>
    <p:sldId id="268" r:id="rId5"/>
  </p:sldIdLst>
  <p:sldSz cx="6858000" cy="9906000" type="A4"/>
  <p:notesSz cx="6807200" cy="9939338"/>
  <p:defaultTex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205">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guide id="3" orient="horz" pos="3131" userDrawn="1">
          <p15:clr>
            <a:srgbClr val="A4A3A4"/>
          </p15:clr>
        </p15:guide>
        <p15:guide id="4" pos="214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FFFFFF"/>
    <a:srgbClr val="FF6600"/>
    <a:srgbClr val="E46C0A"/>
    <a:srgbClr val="0BE334"/>
    <a:srgbClr val="66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2" autoAdjust="0"/>
    <p:restoredTop sz="99638" autoAdjust="0"/>
  </p:normalViewPr>
  <p:slideViewPr>
    <p:cSldViewPr snapToGrid="0" showGuides="1">
      <p:cViewPr>
        <p:scale>
          <a:sx n="125" d="100"/>
          <a:sy n="125" d="100"/>
        </p:scale>
        <p:origin x="2226" y="-1680"/>
      </p:cViewPr>
      <p:guideLst>
        <p:guide orient="horz" pos="3120"/>
        <p:guide pos="220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1" d="100"/>
          <a:sy n="51" d="100"/>
        </p:scale>
        <p:origin x="-2958" y="-90"/>
      </p:cViewPr>
      <p:guideLst>
        <p:guide orient="horz" pos="3107"/>
        <p:guide pos="2121"/>
        <p:guide orient="horz" pos="3131"/>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575" cy="496888"/>
          </a:xfrm>
          <a:prstGeom prst="rect">
            <a:avLst/>
          </a:prstGeom>
        </p:spPr>
        <p:txBody>
          <a:bodyPr vert="horz" lIns="91411" tIns="45704" rIns="91411" bIns="4570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2" y="0"/>
            <a:ext cx="2949575" cy="496888"/>
          </a:xfrm>
          <a:prstGeom prst="rect">
            <a:avLst/>
          </a:prstGeom>
        </p:spPr>
        <p:txBody>
          <a:bodyPr vert="horz" lIns="91411" tIns="45704" rIns="91411" bIns="45704" rtlCol="0"/>
          <a:lstStyle>
            <a:lvl1pPr algn="r">
              <a:defRPr sz="1200"/>
            </a:lvl1pPr>
          </a:lstStyle>
          <a:p>
            <a:fld id="{3EA96F94-1FDD-491C-AF6C-FE2B90474BE1}" type="datetimeFigureOut">
              <a:rPr kumimoji="1" lang="ja-JP" altLang="en-US" smtClean="0"/>
              <a:t>2022/7/13</a:t>
            </a:fld>
            <a:endParaRPr kumimoji="1" lang="ja-JP" altLang="en-US"/>
          </a:p>
        </p:txBody>
      </p:sp>
      <p:sp>
        <p:nvSpPr>
          <p:cNvPr id="4" name="フッター プレースホルダー 3"/>
          <p:cNvSpPr>
            <a:spLocks noGrp="1"/>
          </p:cNvSpPr>
          <p:nvPr>
            <p:ph type="ftr" sz="quarter" idx="2"/>
          </p:nvPr>
        </p:nvSpPr>
        <p:spPr>
          <a:xfrm>
            <a:off x="3" y="9440867"/>
            <a:ext cx="2949575" cy="496887"/>
          </a:xfrm>
          <a:prstGeom prst="rect">
            <a:avLst/>
          </a:prstGeom>
        </p:spPr>
        <p:txBody>
          <a:bodyPr vert="horz" lIns="91411" tIns="45704" rIns="91411" bIns="4570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2" y="9440867"/>
            <a:ext cx="2949575" cy="496887"/>
          </a:xfrm>
          <a:prstGeom prst="rect">
            <a:avLst/>
          </a:prstGeom>
        </p:spPr>
        <p:txBody>
          <a:bodyPr vert="horz" lIns="91411" tIns="45704" rIns="91411" bIns="45704" rtlCol="0" anchor="b"/>
          <a:lstStyle>
            <a:lvl1pPr algn="r">
              <a:defRPr sz="1200"/>
            </a:lvl1pPr>
          </a:lstStyle>
          <a:p>
            <a:fld id="{5061B702-B146-467D-9F11-E5CF854C9A5D}" type="slidenum">
              <a:rPr kumimoji="1" lang="ja-JP" altLang="en-US" smtClean="0"/>
              <a:t>‹#›</a:t>
            </a:fld>
            <a:endParaRPr kumimoji="1" lang="ja-JP" altLang="en-US"/>
          </a:p>
        </p:txBody>
      </p:sp>
    </p:spTree>
    <p:extLst>
      <p:ext uri="{BB962C8B-B14F-4D97-AF65-F5344CB8AC3E}">
        <p14:creationId xmlns:p14="http://schemas.microsoft.com/office/powerpoint/2010/main" val="296990260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263" cy="496888"/>
          </a:xfrm>
          <a:prstGeom prst="rect">
            <a:avLst/>
          </a:prstGeom>
        </p:spPr>
        <p:txBody>
          <a:bodyPr vert="horz" lIns="91399" tIns="45698" rIns="91399" bIns="4569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352" y="0"/>
            <a:ext cx="2950263" cy="496888"/>
          </a:xfrm>
          <a:prstGeom prst="rect">
            <a:avLst/>
          </a:prstGeom>
        </p:spPr>
        <p:txBody>
          <a:bodyPr vert="horz" lIns="91399" tIns="45698" rIns="91399" bIns="45698" rtlCol="0"/>
          <a:lstStyle>
            <a:lvl1pPr algn="r">
              <a:defRPr sz="1200"/>
            </a:lvl1pPr>
          </a:lstStyle>
          <a:p>
            <a:fld id="{0EE274BA-B1A0-4D50-9882-C586E3976108}" type="datetimeFigureOut">
              <a:rPr kumimoji="1" lang="ja-JP" altLang="en-US" smtClean="0"/>
              <a:t>2022/7/13</a:t>
            </a:fld>
            <a:endParaRPr kumimoji="1" lang="ja-JP" altLang="en-US"/>
          </a:p>
        </p:txBody>
      </p:sp>
      <p:sp>
        <p:nvSpPr>
          <p:cNvPr id="4" name="スライド イメージ プレースホルダー 3"/>
          <p:cNvSpPr>
            <a:spLocks noGrp="1" noRot="1" noChangeAspect="1"/>
          </p:cNvSpPr>
          <p:nvPr>
            <p:ph type="sldImg" idx="2"/>
          </p:nvPr>
        </p:nvSpPr>
        <p:spPr>
          <a:xfrm>
            <a:off x="2114550" y="746125"/>
            <a:ext cx="2579688" cy="3725863"/>
          </a:xfrm>
          <a:prstGeom prst="rect">
            <a:avLst/>
          </a:prstGeom>
          <a:noFill/>
          <a:ln w="12700">
            <a:solidFill>
              <a:prstClr val="black"/>
            </a:solidFill>
          </a:ln>
        </p:spPr>
        <p:txBody>
          <a:bodyPr vert="horz" lIns="91399" tIns="45698" rIns="91399" bIns="45698" rtlCol="0" anchor="ctr"/>
          <a:lstStyle/>
          <a:p>
            <a:endParaRPr lang="ja-JP" altLang="en-US"/>
          </a:p>
        </p:txBody>
      </p:sp>
      <p:sp>
        <p:nvSpPr>
          <p:cNvPr id="5" name="ノート プレースホルダー 4"/>
          <p:cNvSpPr>
            <a:spLocks noGrp="1"/>
          </p:cNvSpPr>
          <p:nvPr>
            <p:ph type="body" sz="quarter" idx="3"/>
          </p:nvPr>
        </p:nvSpPr>
        <p:spPr>
          <a:xfrm>
            <a:off x="681200" y="4721226"/>
            <a:ext cx="5444806" cy="4471988"/>
          </a:xfrm>
          <a:prstGeom prst="rect">
            <a:avLst/>
          </a:prstGeom>
        </p:spPr>
        <p:txBody>
          <a:bodyPr vert="horz" lIns="91399" tIns="45698" rIns="91399" bIns="4569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70"/>
            <a:ext cx="2950263" cy="496887"/>
          </a:xfrm>
          <a:prstGeom prst="rect">
            <a:avLst/>
          </a:prstGeom>
        </p:spPr>
        <p:txBody>
          <a:bodyPr vert="horz" lIns="91399" tIns="45698" rIns="91399" bIns="4569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352" y="9440870"/>
            <a:ext cx="2950263" cy="496887"/>
          </a:xfrm>
          <a:prstGeom prst="rect">
            <a:avLst/>
          </a:prstGeom>
        </p:spPr>
        <p:txBody>
          <a:bodyPr vert="horz" lIns="91399" tIns="45698" rIns="91399" bIns="45698" rtlCol="0" anchor="b"/>
          <a:lstStyle>
            <a:lvl1pPr algn="r">
              <a:defRPr sz="1200"/>
            </a:lvl1pPr>
          </a:lstStyle>
          <a:p>
            <a:fld id="{303B380F-4824-4F0C-98BA-2056800CC321}" type="slidenum">
              <a:rPr kumimoji="1" lang="ja-JP" altLang="en-US" smtClean="0"/>
              <a:t>‹#›</a:t>
            </a:fld>
            <a:endParaRPr kumimoji="1" lang="ja-JP" altLang="en-US"/>
          </a:p>
        </p:txBody>
      </p:sp>
    </p:spTree>
    <p:extLst>
      <p:ext uri="{BB962C8B-B14F-4D97-AF65-F5344CB8AC3E}">
        <p14:creationId xmlns:p14="http://schemas.microsoft.com/office/powerpoint/2010/main" val="2092936243"/>
      </p:ext>
    </p:extLst>
  </p:cSld>
  <p:clrMap bg1="lt1" tx1="dk1" bg2="lt2" tx2="dk2" accent1="accent1" accent2="accent2" accent3="accent3" accent4="accent4" accent5="accent5" accent6="accent6" hlink="hlink" folHlink="folHlink"/>
  <p:hf hdr="0" dt="0"/>
  <p:notesStyle>
    <a:lvl1pPr marL="0" algn="l" defTabSz="944392" rtl="0" eaLnBrk="1" latinLnBrk="0" hangingPunct="1">
      <a:defRPr kumimoji="1" sz="1200" kern="1200">
        <a:solidFill>
          <a:schemeClr val="tx1"/>
        </a:solidFill>
        <a:latin typeface="+mn-lt"/>
        <a:ea typeface="+mn-ea"/>
        <a:cs typeface="+mn-cs"/>
      </a:defRPr>
    </a:lvl1pPr>
    <a:lvl2pPr marL="472196" algn="l" defTabSz="944392" rtl="0" eaLnBrk="1" latinLnBrk="0" hangingPunct="1">
      <a:defRPr kumimoji="1" sz="1200" kern="1200">
        <a:solidFill>
          <a:schemeClr val="tx1"/>
        </a:solidFill>
        <a:latin typeface="+mn-lt"/>
        <a:ea typeface="+mn-ea"/>
        <a:cs typeface="+mn-cs"/>
      </a:defRPr>
    </a:lvl2pPr>
    <a:lvl3pPr marL="944392" algn="l" defTabSz="944392" rtl="0" eaLnBrk="1" latinLnBrk="0" hangingPunct="1">
      <a:defRPr kumimoji="1" sz="1200" kern="1200">
        <a:solidFill>
          <a:schemeClr val="tx1"/>
        </a:solidFill>
        <a:latin typeface="+mn-lt"/>
        <a:ea typeface="+mn-ea"/>
        <a:cs typeface="+mn-cs"/>
      </a:defRPr>
    </a:lvl3pPr>
    <a:lvl4pPr marL="1416588" algn="l" defTabSz="944392" rtl="0" eaLnBrk="1" latinLnBrk="0" hangingPunct="1">
      <a:defRPr kumimoji="1" sz="1200" kern="1200">
        <a:solidFill>
          <a:schemeClr val="tx1"/>
        </a:solidFill>
        <a:latin typeface="+mn-lt"/>
        <a:ea typeface="+mn-ea"/>
        <a:cs typeface="+mn-cs"/>
      </a:defRPr>
    </a:lvl4pPr>
    <a:lvl5pPr marL="1888785" algn="l" defTabSz="944392" rtl="0" eaLnBrk="1" latinLnBrk="0" hangingPunct="1">
      <a:defRPr kumimoji="1" sz="1200" kern="1200">
        <a:solidFill>
          <a:schemeClr val="tx1"/>
        </a:solidFill>
        <a:latin typeface="+mn-lt"/>
        <a:ea typeface="+mn-ea"/>
        <a:cs typeface="+mn-cs"/>
      </a:defRPr>
    </a:lvl5pPr>
    <a:lvl6pPr marL="2360981" algn="l" defTabSz="944392" rtl="0" eaLnBrk="1" latinLnBrk="0" hangingPunct="1">
      <a:defRPr kumimoji="1" sz="1200" kern="1200">
        <a:solidFill>
          <a:schemeClr val="tx1"/>
        </a:solidFill>
        <a:latin typeface="+mn-lt"/>
        <a:ea typeface="+mn-ea"/>
        <a:cs typeface="+mn-cs"/>
      </a:defRPr>
    </a:lvl6pPr>
    <a:lvl7pPr marL="2833177" algn="l" defTabSz="944392" rtl="0" eaLnBrk="1" latinLnBrk="0" hangingPunct="1">
      <a:defRPr kumimoji="1" sz="1200" kern="1200">
        <a:solidFill>
          <a:schemeClr val="tx1"/>
        </a:solidFill>
        <a:latin typeface="+mn-lt"/>
        <a:ea typeface="+mn-ea"/>
        <a:cs typeface="+mn-cs"/>
      </a:defRPr>
    </a:lvl7pPr>
    <a:lvl8pPr marL="3305373" algn="l" defTabSz="944392" rtl="0" eaLnBrk="1" latinLnBrk="0" hangingPunct="1">
      <a:defRPr kumimoji="1" sz="1200" kern="1200">
        <a:solidFill>
          <a:schemeClr val="tx1"/>
        </a:solidFill>
        <a:latin typeface="+mn-lt"/>
        <a:ea typeface="+mn-ea"/>
        <a:cs typeface="+mn-cs"/>
      </a:defRPr>
    </a:lvl8pPr>
    <a:lvl9pPr marL="3777569" algn="l" defTabSz="944392"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114550" y="746125"/>
            <a:ext cx="2579688" cy="3725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03B380F-4824-4F0C-98BA-2056800CC321}" type="slidenum">
              <a:rPr kumimoji="1" lang="ja-JP" altLang="en-US" smtClean="0"/>
              <a:t>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1496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139950" y="750888"/>
            <a:ext cx="2598738" cy="375443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0D63154-8D48-47BD-8BEE-66771458A56B}" type="slidenum">
              <a:rPr lang="ja-JP" altLang="en-US" smtClean="0">
                <a:solidFill>
                  <a:prstClr val="black"/>
                </a:solidFill>
              </a:rPr>
              <a:pPr/>
              <a:t>3</a:t>
            </a:fld>
            <a:endParaRPr lang="ja-JP" altLang="en-US">
              <a:solidFill>
                <a:prstClr val="black"/>
              </a:solidFill>
            </a:endParaRPr>
          </a:p>
        </p:txBody>
      </p:sp>
    </p:spTree>
    <p:extLst>
      <p:ext uri="{BB962C8B-B14F-4D97-AF65-F5344CB8AC3E}">
        <p14:creationId xmlns:p14="http://schemas.microsoft.com/office/powerpoint/2010/main" val="1249349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72196" indent="0" algn="ctr">
              <a:buNone/>
              <a:defRPr>
                <a:solidFill>
                  <a:schemeClr val="tx1">
                    <a:tint val="75000"/>
                  </a:schemeClr>
                </a:solidFill>
              </a:defRPr>
            </a:lvl2pPr>
            <a:lvl3pPr marL="944392" indent="0" algn="ctr">
              <a:buNone/>
              <a:defRPr>
                <a:solidFill>
                  <a:schemeClr val="tx1">
                    <a:tint val="75000"/>
                  </a:schemeClr>
                </a:solidFill>
              </a:defRPr>
            </a:lvl3pPr>
            <a:lvl4pPr marL="1416588" indent="0" algn="ctr">
              <a:buNone/>
              <a:defRPr>
                <a:solidFill>
                  <a:schemeClr val="tx1">
                    <a:tint val="75000"/>
                  </a:schemeClr>
                </a:solidFill>
              </a:defRPr>
            </a:lvl4pPr>
            <a:lvl5pPr marL="1888785" indent="0" algn="ctr">
              <a:buNone/>
              <a:defRPr>
                <a:solidFill>
                  <a:schemeClr val="tx1">
                    <a:tint val="75000"/>
                  </a:schemeClr>
                </a:solidFill>
              </a:defRPr>
            </a:lvl5pPr>
            <a:lvl6pPr marL="2360981" indent="0" algn="ctr">
              <a:buNone/>
              <a:defRPr>
                <a:solidFill>
                  <a:schemeClr val="tx1">
                    <a:tint val="75000"/>
                  </a:schemeClr>
                </a:solidFill>
              </a:defRPr>
            </a:lvl6pPr>
            <a:lvl7pPr marL="2833177" indent="0" algn="ctr">
              <a:buNone/>
              <a:defRPr>
                <a:solidFill>
                  <a:schemeClr val="tx1">
                    <a:tint val="75000"/>
                  </a:schemeClr>
                </a:solidFill>
              </a:defRPr>
            </a:lvl7pPr>
            <a:lvl8pPr marL="3305373" indent="0" algn="ctr">
              <a:buNone/>
              <a:defRPr>
                <a:solidFill>
                  <a:schemeClr val="tx1">
                    <a:tint val="75000"/>
                  </a:schemeClr>
                </a:solidFill>
              </a:defRPr>
            </a:lvl8pPr>
            <a:lvl9pPr marL="377756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A3A5842-AF50-44F2-86B5-8130FA29B009}"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461662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739D195-4334-4A9A-BA30-1D3B21191031}"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79123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57176" y="529697"/>
            <a:ext cx="3357563" cy="1126807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AC87E15-3AEE-4C68-AF0A-1E136B59CB14}"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969589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5C44A90-A267-4F22-8AAB-197BA2CBB37B}"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61415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1"/>
          </a:xfrm>
        </p:spPr>
        <p:txBody>
          <a:bodyPr anchor="t"/>
          <a:lstStyle>
            <a:lvl1pPr algn="l">
              <a:defRPr sz="41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8"/>
            <a:ext cx="5829300" cy="2166936"/>
          </a:xfrm>
        </p:spPr>
        <p:txBody>
          <a:bodyPr anchor="b"/>
          <a:lstStyle>
            <a:lvl1pPr marL="0" indent="0">
              <a:buNone/>
              <a:defRPr sz="2100">
                <a:solidFill>
                  <a:schemeClr val="tx1">
                    <a:tint val="75000"/>
                  </a:schemeClr>
                </a:solidFill>
              </a:defRPr>
            </a:lvl1pPr>
            <a:lvl2pPr marL="472196" indent="0">
              <a:buNone/>
              <a:defRPr sz="1900">
                <a:solidFill>
                  <a:schemeClr val="tx1">
                    <a:tint val="75000"/>
                  </a:schemeClr>
                </a:solidFill>
              </a:defRPr>
            </a:lvl2pPr>
            <a:lvl3pPr marL="944392" indent="0">
              <a:buNone/>
              <a:defRPr sz="1700">
                <a:solidFill>
                  <a:schemeClr val="tx1">
                    <a:tint val="75000"/>
                  </a:schemeClr>
                </a:solidFill>
              </a:defRPr>
            </a:lvl3pPr>
            <a:lvl4pPr marL="1416588" indent="0">
              <a:buNone/>
              <a:defRPr sz="1400">
                <a:solidFill>
                  <a:schemeClr val="tx1">
                    <a:tint val="75000"/>
                  </a:schemeClr>
                </a:solidFill>
              </a:defRPr>
            </a:lvl4pPr>
            <a:lvl5pPr marL="1888785" indent="0">
              <a:buNone/>
              <a:defRPr sz="1400">
                <a:solidFill>
                  <a:schemeClr val="tx1">
                    <a:tint val="75000"/>
                  </a:schemeClr>
                </a:solidFill>
              </a:defRPr>
            </a:lvl5pPr>
            <a:lvl6pPr marL="2360981" indent="0">
              <a:buNone/>
              <a:defRPr sz="1400">
                <a:solidFill>
                  <a:schemeClr val="tx1">
                    <a:tint val="75000"/>
                  </a:schemeClr>
                </a:solidFill>
              </a:defRPr>
            </a:lvl6pPr>
            <a:lvl7pPr marL="2833177" indent="0">
              <a:buNone/>
              <a:defRPr sz="1400">
                <a:solidFill>
                  <a:schemeClr val="tx1">
                    <a:tint val="75000"/>
                  </a:schemeClr>
                </a:solidFill>
              </a:defRPr>
            </a:lvl7pPr>
            <a:lvl8pPr marL="3305373" indent="0">
              <a:buNone/>
              <a:defRPr sz="1400">
                <a:solidFill>
                  <a:schemeClr val="tx1">
                    <a:tint val="75000"/>
                  </a:schemeClr>
                </a:solidFill>
              </a:defRPr>
            </a:lvl8pPr>
            <a:lvl9pPr marL="377756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F070336-B603-40B3-BC08-7E7C43F1391D}" type="datetime1">
              <a:rPr kumimoji="1" lang="ja-JP" altLang="en-US" smtClean="0"/>
              <a:t>2022/7/13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160740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57175" y="3081867"/>
            <a:ext cx="2257425" cy="8715906"/>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628900" y="3081867"/>
            <a:ext cx="2257425" cy="8715906"/>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5B7962B-95E4-447A-BF5B-A930529A1EFE}"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179871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700"/>
            <a:ext cx="6172200" cy="1651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1" y="2217385"/>
            <a:ext cx="3030141" cy="924101"/>
          </a:xfrm>
        </p:spPr>
        <p:txBody>
          <a:bodyPr anchor="b"/>
          <a:lstStyle>
            <a:lvl1pPr marL="0" indent="0">
              <a:buNone/>
              <a:defRPr sz="2500" b="1"/>
            </a:lvl1pPr>
            <a:lvl2pPr marL="472196" indent="0">
              <a:buNone/>
              <a:defRPr sz="2100" b="1"/>
            </a:lvl2pPr>
            <a:lvl3pPr marL="944392" indent="0">
              <a:buNone/>
              <a:defRPr sz="1900" b="1"/>
            </a:lvl3pPr>
            <a:lvl4pPr marL="1416588" indent="0">
              <a:buNone/>
              <a:defRPr sz="1700" b="1"/>
            </a:lvl4pPr>
            <a:lvl5pPr marL="1888785" indent="0">
              <a:buNone/>
              <a:defRPr sz="1700" b="1"/>
            </a:lvl5pPr>
            <a:lvl6pPr marL="2360981" indent="0">
              <a:buNone/>
              <a:defRPr sz="1700" b="1"/>
            </a:lvl6pPr>
            <a:lvl7pPr marL="2833177" indent="0">
              <a:buNone/>
              <a:defRPr sz="1700" b="1"/>
            </a:lvl7pPr>
            <a:lvl8pPr marL="3305373" indent="0">
              <a:buNone/>
              <a:defRPr sz="1700" b="1"/>
            </a:lvl8pPr>
            <a:lvl9pPr marL="3777569" indent="0">
              <a:buNone/>
              <a:defRPr sz="17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1" y="3141486"/>
            <a:ext cx="3030141" cy="5707416"/>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500" b="1"/>
            </a:lvl1pPr>
            <a:lvl2pPr marL="472196" indent="0">
              <a:buNone/>
              <a:defRPr sz="2100" b="1"/>
            </a:lvl2pPr>
            <a:lvl3pPr marL="944392" indent="0">
              <a:buNone/>
              <a:defRPr sz="1900" b="1"/>
            </a:lvl3pPr>
            <a:lvl4pPr marL="1416588" indent="0">
              <a:buNone/>
              <a:defRPr sz="1700" b="1"/>
            </a:lvl4pPr>
            <a:lvl5pPr marL="1888785" indent="0">
              <a:buNone/>
              <a:defRPr sz="1700" b="1"/>
            </a:lvl5pPr>
            <a:lvl6pPr marL="2360981" indent="0">
              <a:buNone/>
              <a:defRPr sz="1700" b="1"/>
            </a:lvl6pPr>
            <a:lvl7pPr marL="2833177" indent="0">
              <a:buNone/>
              <a:defRPr sz="1700" b="1"/>
            </a:lvl7pPr>
            <a:lvl8pPr marL="3305373" indent="0">
              <a:buNone/>
              <a:defRPr sz="1700" b="1"/>
            </a:lvl8pPr>
            <a:lvl9pPr marL="3777569" indent="0">
              <a:buNone/>
              <a:defRPr sz="17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71C71FE-223C-4741-B434-CC3BB0399095}" type="datetime1">
              <a:rPr kumimoji="1" lang="ja-JP" altLang="en-US" smtClean="0"/>
              <a:t>2022/7/13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277912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DBBFD96-03A6-480F-8A63-37F2C316A655}" type="datetime1">
              <a:rPr kumimoji="1" lang="ja-JP" altLang="en-US" smtClean="0"/>
              <a:t>2022/7/13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36720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DEAE14E-5FBA-4C64-A9F2-4F36D8C89D1A}" type="datetime1">
              <a:rPr kumimoji="1" lang="ja-JP" altLang="en-US" smtClean="0"/>
              <a:t>2022/7/13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40601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1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7" y="394406"/>
            <a:ext cx="3833813" cy="8454497"/>
          </a:xfrm>
        </p:spPr>
        <p:txBody>
          <a:bodyPr/>
          <a:lstStyle>
            <a:lvl1pPr>
              <a:defRPr sz="33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1" y="2072923"/>
            <a:ext cx="2256235" cy="6775980"/>
          </a:xfrm>
        </p:spPr>
        <p:txBody>
          <a:bodyPr/>
          <a:lstStyle>
            <a:lvl1pPr marL="0" indent="0">
              <a:buNone/>
              <a:defRPr sz="1400"/>
            </a:lvl1pPr>
            <a:lvl2pPr marL="472196" indent="0">
              <a:buNone/>
              <a:defRPr sz="1200"/>
            </a:lvl2pPr>
            <a:lvl3pPr marL="944392" indent="0">
              <a:buNone/>
              <a:defRPr sz="1000"/>
            </a:lvl3pPr>
            <a:lvl4pPr marL="1416588" indent="0">
              <a:buNone/>
              <a:defRPr sz="900"/>
            </a:lvl4pPr>
            <a:lvl5pPr marL="1888785" indent="0">
              <a:buNone/>
              <a:defRPr sz="900"/>
            </a:lvl5pPr>
            <a:lvl6pPr marL="2360981" indent="0">
              <a:buNone/>
              <a:defRPr sz="900"/>
            </a:lvl6pPr>
            <a:lvl7pPr marL="2833177" indent="0">
              <a:buNone/>
              <a:defRPr sz="900"/>
            </a:lvl7pPr>
            <a:lvl8pPr marL="3305373" indent="0">
              <a:buNone/>
              <a:defRPr sz="900"/>
            </a:lvl8pPr>
            <a:lvl9pPr marL="377756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DD67B01-1237-4542-A602-4C43B930C0EF}"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612488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1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300"/>
            </a:lvl1pPr>
            <a:lvl2pPr marL="472196" indent="0">
              <a:buNone/>
              <a:defRPr sz="2900"/>
            </a:lvl2pPr>
            <a:lvl3pPr marL="944392" indent="0">
              <a:buNone/>
              <a:defRPr sz="2500"/>
            </a:lvl3pPr>
            <a:lvl4pPr marL="1416588" indent="0">
              <a:buNone/>
              <a:defRPr sz="2100"/>
            </a:lvl4pPr>
            <a:lvl5pPr marL="1888785" indent="0">
              <a:buNone/>
              <a:defRPr sz="2100"/>
            </a:lvl5pPr>
            <a:lvl6pPr marL="2360981" indent="0">
              <a:buNone/>
              <a:defRPr sz="2100"/>
            </a:lvl6pPr>
            <a:lvl7pPr marL="2833177" indent="0">
              <a:buNone/>
              <a:defRPr sz="2100"/>
            </a:lvl7pPr>
            <a:lvl8pPr marL="3305373" indent="0">
              <a:buNone/>
              <a:defRPr sz="2100"/>
            </a:lvl8pPr>
            <a:lvl9pPr marL="3777569" indent="0">
              <a:buNone/>
              <a:defRPr sz="2100"/>
            </a:lvl9pPr>
          </a:lstStyle>
          <a:p>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72196" indent="0">
              <a:buNone/>
              <a:defRPr sz="1200"/>
            </a:lvl2pPr>
            <a:lvl3pPr marL="944392" indent="0">
              <a:buNone/>
              <a:defRPr sz="1000"/>
            </a:lvl3pPr>
            <a:lvl4pPr marL="1416588" indent="0">
              <a:buNone/>
              <a:defRPr sz="900"/>
            </a:lvl4pPr>
            <a:lvl5pPr marL="1888785" indent="0">
              <a:buNone/>
              <a:defRPr sz="900"/>
            </a:lvl5pPr>
            <a:lvl6pPr marL="2360981" indent="0">
              <a:buNone/>
              <a:defRPr sz="900"/>
            </a:lvl6pPr>
            <a:lvl7pPr marL="2833177" indent="0">
              <a:buNone/>
              <a:defRPr sz="900"/>
            </a:lvl7pPr>
            <a:lvl8pPr marL="3305373" indent="0">
              <a:buNone/>
              <a:defRPr sz="900"/>
            </a:lvl8pPr>
            <a:lvl9pPr marL="377756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443DD14-C4D4-487E-8143-E1719CB0D11C}" type="datetime1">
              <a:rPr kumimoji="1" lang="ja-JP" altLang="en-US" smtClean="0"/>
              <a:t>2022/7/13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60865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700"/>
            <a:ext cx="6172200" cy="1651000"/>
          </a:xfrm>
          <a:prstGeom prst="rect">
            <a:avLst/>
          </a:prstGeom>
        </p:spPr>
        <p:txBody>
          <a:bodyPr vert="horz" lIns="94439" tIns="47220" rIns="94439" bIns="472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2"/>
            <a:ext cx="6172200" cy="6537501"/>
          </a:xfrm>
          <a:prstGeom prst="rect">
            <a:avLst/>
          </a:prstGeom>
        </p:spPr>
        <p:txBody>
          <a:bodyPr vert="horz" lIns="94439" tIns="47220" rIns="94439" bIns="472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6"/>
            <a:ext cx="1600200" cy="527402"/>
          </a:xfrm>
          <a:prstGeom prst="rect">
            <a:avLst/>
          </a:prstGeom>
        </p:spPr>
        <p:txBody>
          <a:bodyPr vert="horz" lIns="94439" tIns="47220" rIns="94439" bIns="47220" rtlCol="0" anchor="ctr"/>
          <a:lstStyle>
            <a:lvl1pPr algn="l">
              <a:defRPr sz="1200">
                <a:solidFill>
                  <a:schemeClr val="tx1">
                    <a:tint val="75000"/>
                  </a:schemeClr>
                </a:solidFill>
              </a:defRPr>
            </a:lvl1pPr>
          </a:lstStyle>
          <a:p>
            <a:fld id="{1289929C-0FA8-4E75-B4B0-BA126B2905C1}" type="datetime1">
              <a:rPr kumimoji="1" lang="ja-JP" altLang="en-US" smtClean="0"/>
              <a:t>2022/7/13</a:t>
            </a:fld>
            <a:endParaRPr kumimoji="1" lang="ja-JP" altLang="en-US"/>
          </a:p>
        </p:txBody>
      </p:sp>
      <p:sp>
        <p:nvSpPr>
          <p:cNvPr id="5" name="フッター プレースホルダー 4"/>
          <p:cNvSpPr>
            <a:spLocks noGrp="1"/>
          </p:cNvSpPr>
          <p:nvPr>
            <p:ph type="ftr" sz="quarter" idx="3"/>
          </p:nvPr>
        </p:nvSpPr>
        <p:spPr>
          <a:xfrm>
            <a:off x="2343150" y="9181396"/>
            <a:ext cx="2171700" cy="527402"/>
          </a:xfrm>
          <a:prstGeom prst="rect">
            <a:avLst/>
          </a:prstGeom>
        </p:spPr>
        <p:txBody>
          <a:bodyPr vert="horz" lIns="94439" tIns="47220" rIns="94439" bIns="472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1" y="9181396"/>
            <a:ext cx="1600200" cy="527402"/>
          </a:xfrm>
          <a:prstGeom prst="rect">
            <a:avLst/>
          </a:prstGeom>
        </p:spPr>
        <p:txBody>
          <a:bodyPr vert="horz" lIns="94439" tIns="47220" rIns="94439" bIns="47220" rtlCol="0" anchor="ctr"/>
          <a:lstStyle>
            <a:lvl1pPr algn="r">
              <a:defRPr sz="1200">
                <a:solidFill>
                  <a:schemeClr val="tx1">
                    <a:tint val="75000"/>
                  </a:schemeClr>
                </a:solidFill>
              </a:defRPr>
            </a:lvl1pPr>
          </a:lstStyle>
          <a:p>
            <a:fld id="{6AC340B5-53F9-44C8-BF04-DF3CE5983715}" type="slidenum">
              <a:rPr kumimoji="1" lang="ja-JP" altLang="en-US" smtClean="0"/>
              <a:t>‹#›</a:t>
            </a:fld>
            <a:endParaRPr kumimoji="1" lang="ja-JP" altLang="en-US"/>
          </a:p>
        </p:txBody>
      </p:sp>
    </p:spTree>
    <p:extLst>
      <p:ext uri="{BB962C8B-B14F-4D97-AF65-F5344CB8AC3E}">
        <p14:creationId xmlns:p14="http://schemas.microsoft.com/office/powerpoint/2010/main" val="2387179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44392" rtl="0" eaLnBrk="1" latinLnBrk="0" hangingPunct="1">
        <a:spcBef>
          <a:spcPct val="0"/>
        </a:spcBef>
        <a:buNone/>
        <a:defRPr kumimoji="1" sz="4500" kern="1200">
          <a:solidFill>
            <a:schemeClr val="tx1"/>
          </a:solidFill>
          <a:latin typeface="+mj-lt"/>
          <a:ea typeface="+mj-ea"/>
          <a:cs typeface="+mj-cs"/>
        </a:defRPr>
      </a:lvl1pPr>
    </p:titleStyle>
    <p:bodyStyle>
      <a:lvl1pPr marL="354147" indent="-354147" algn="l" defTabSz="944392" rtl="0" eaLnBrk="1" latinLnBrk="0" hangingPunct="1">
        <a:spcBef>
          <a:spcPct val="20000"/>
        </a:spcBef>
        <a:buFont typeface="Arial" panose="020B0604020202020204" pitchFamily="34" charset="0"/>
        <a:buChar char="•"/>
        <a:defRPr kumimoji="1" sz="3300" kern="1200">
          <a:solidFill>
            <a:schemeClr val="tx1"/>
          </a:solidFill>
          <a:latin typeface="+mn-lt"/>
          <a:ea typeface="+mn-ea"/>
          <a:cs typeface="+mn-cs"/>
        </a:defRPr>
      </a:lvl1pPr>
      <a:lvl2pPr marL="767319" indent="-295123" algn="l" defTabSz="944392"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2pPr>
      <a:lvl3pPr marL="1180490" indent="-236098" algn="l" defTabSz="944392"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3pPr>
      <a:lvl4pPr marL="1652687"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4pPr>
      <a:lvl5pPr marL="2124883"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5pPr>
      <a:lvl6pPr marL="2597079"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6pPr>
      <a:lvl7pPr marL="3069275"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7pPr>
      <a:lvl8pPr marL="3541471"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8pPr>
      <a:lvl9pPr marL="4013667" indent="-236098" algn="l" defTabSz="944392"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9pPr>
    </p:bodyStyle>
    <p:other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package" Target="../embeddings/Microsoft_Excel_Worksheet.xlsx"/><Relationship Id="rId4" Type="http://schemas.openxmlformats.org/officeDocument/2006/relationships/hyperlink" Target="https://allabout.co.jp/gm/gc/4391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ッター プレースホルダー 6"/>
          <p:cNvSpPr>
            <a:spLocks noGrp="1"/>
          </p:cNvSpPr>
          <p:nvPr>
            <p:ph type="ftr" sz="quarter" idx="11"/>
          </p:nvPr>
        </p:nvSpPr>
        <p:spPr>
          <a:xfrm>
            <a:off x="3269142" y="9738314"/>
            <a:ext cx="318963" cy="249251"/>
          </a:xfrm>
        </p:spPr>
        <p:txBody>
          <a:bodyPr wrap="none">
            <a:spAutoFit/>
          </a:bodyPr>
          <a:lstStyle/>
          <a:p>
            <a:r>
              <a:rPr kumimoji="1" lang="ja-JP" altLang="en-US" sz="1000" dirty="0">
                <a:latin typeface="メイリオ" panose="020B0604030504040204" pitchFamily="50" charset="-128"/>
                <a:ea typeface="メイリオ" panose="020B0604030504040204" pitchFamily="50" charset="-128"/>
              </a:rPr>
              <a:t>１</a:t>
            </a:r>
          </a:p>
        </p:txBody>
      </p:sp>
      <p:sp>
        <p:nvSpPr>
          <p:cNvPr id="8" name="角丸四角形 7"/>
          <p:cNvSpPr/>
          <p:nvPr/>
        </p:nvSpPr>
        <p:spPr>
          <a:xfrm>
            <a:off x="563721" y="266210"/>
            <a:ext cx="5701962" cy="835947"/>
          </a:xfrm>
          <a:prstGeom prst="round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rtlCol="0" anchor="ctr">
            <a:spAutoFit/>
          </a:bodyPr>
          <a:lstStyle/>
          <a:p>
            <a:pPr algn="ctr"/>
            <a:r>
              <a:rPr lang="ja-JP" altLang="en-US" sz="2200" spc="-250" dirty="0">
                <a:solidFill>
                  <a:srgbClr val="002060"/>
                </a:solidFill>
                <a:latin typeface="メイリオ" panose="020B0604030504040204" pitchFamily="50" charset="-128"/>
                <a:ea typeface="メイリオ" panose="020B0604030504040204" pitchFamily="50" charset="-128"/>
              </a:rPr>
              <a:t>「奨学のための給付金」（</a:t>
            </a:r>
            <a:r>
              <a:rPr lang="ja-JP" altLang="en-US" sz="2400" spc="-250" dirty="0">
                <a:solidFill>
                  <a:srgbClr val="002060"/>
                </a:solidFill>
                <a:latin typeface="メイリオ" panose="020B0604030504040204" pitchFamily="50" charset="-128"/>
                <a:ea typeface="メイリオ" panose="020B0604030504040204" pitchFamily="50" charset="-128"/>
              </a:rPr>
              <a:t>家計急変世帯対象</a:t>
            </a:r>
            <a:r>
              <a:rPr lang="ja-JP" altLang="en-US" sz="2200" spc="-250" dirty="0">
                <a:solidFill>
                  <a:srgbClr val="002060"/>
                </a:solidFill>
                <a:latin typeface="メイリオ" panose="020B0604030504040204" pitchFamily="50" charset="-128"/>
                <a:ea typeface="メイリオ" panose="020B0604030504040204" pitchFamily="50" charset="-128"/>
              </a:rPr>
              <a:t>）</a:t>
            </a:r>
            <a:endParaRPr lang="en-US" altLang="ja-JP" sz="2200" spc="-250" dirty="0">
              <a:solidFill>
                <a:srgbClr val="002060"/>
              </a:solidFill>
              <a:latin typeface="メイリオ" panose="020B0604030504040204" pitchFamily="50" charset="-128"/>
              <a:ea typeface="メイリオ" panose="020B0604030504040204" pitchFamily="50" charset="-128"/>
            </a:endParaRPr>
          </a:p>
          <a:p>
            <a:pPr algn="ctr"/>
            <a:r>
              <a:rPr lang="ja-JP" altLang="en-US" sz="2200" spc="-250" dirty="0">
                <a:solidFill>
                  <a:srgbClr val="002060"/>
                </a:solidFill>
                <a:latin typeface="メイリオ" panose="020B0604030504040204" pitchFamily="50" charset="-128"/>
                <a:ea typeface="メイリオ" panose="020B0604030504040204" pitchFamily="50" charset="-128"/>
              </a:rPr>
              <a:t>申請についてのお知らせ</a:t>
            </a:r>
            <a:endParaRPr lang="en-US" altLang="ja-JP" sz="1400" dirty="0">
              <a:solidFill>
                <a:srgbClr val="002060"/>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47137" y="-1051"/>
            <a:ext cx="2673809" cy="242374"/>
          </a:xfrm>
          <a:prstGeom prst="rect">
            <a:avLst/>
          </a:prstGeom>
        </p:spPr>
        <p:txBody>
          <a:bodyPr wrap="none" lIns="0" tIns="0" rIns="0" bIns="0">
            <a:spAutoFit/>
          </a:bodyPr>
          <a:lstStyle/>
          <a:p>
            <a:pPr>
              <a:lnSpc>
                <a:spcPct val="150000"/>
              </a:lnSpc>
            </a:pPr>
            <a:r>
              <a:rPr lang="ja-JP" altLang="en-US" sz="1050" b="1" dirty="0">
                <a:latin typeface="メイリオ" panose="020B0604030504040204" pitchFamily="50" charset="-128"/>
                <a:ea typeface="メイリオ" panose="020B0604030504040204" pitchFamily="50" charset="-128"/>
              </a:rPr>
              <a:t>新潟県外の私立</a:t>
            </a:r>
            <a:r>
              <a:rPr lang="ja-JP" altLang="en-US" sz="900" dirty="0">
                <a:latin typeface="メイリオ" panose="020B0604030504040204" pitchFamily="50" charset="-128"/>
                <a:ea typeface="メイリオ" panose="020B0604030504040204" pitchFamily="50" charset="-128"/>
              </a:rPr>
              <a:t>高等学校等に在学している方向け</a:t>
            </a:r>
          </a:p>
        </p:txBody>
      </p:sp>
      <p:sp>
        <p:nvSpPr>
          <p:cNvPr id="111" name="ホームベース 110"/>
          <p:cNvSpPr/>
          <p:nvPr/>
        </p:nvSpPr>
        <p:spPr>
          <a:xfrm>
            <a:off x="67454" y="2354715"/>
            <a:ext cx="3604397" cy="219010"/>
          </a:xfrm>
          <a:prstGeom prst="homePlate">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１ 対象となる世帯（対象要件</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
        <p:nvSpPr>
          <p:cNvPr id="114" name="テキスト ボックス 113"/>
          <p:cNvSpPr txBox="1"/>
          <p:nvPr/>
        </p:nvSpPr>
        <p:spPr>
          <a:xfrm>
            <a:off x="116164" y="2674469"/>
            <a:ext cx="6468554" cy="379591"/>
          </a:xfrm>
          <a:prstGeom prst="rect">
            <a:avLst/>
          </a:prstGeom>
          <a:noFill/>
        </p:spPr>
        <p:txBody>
          <a:bodyPr wrap="none" bIns="0" rtlCol="0">
            <a:spAutoFit/>
          </a:bodyPr>
          <a:lstStyle/>
          <a:p>
            <a:pPr lvl="0">
              <a:lnSpc>
                <a:spcPts val="700"/>
              </a:lnSpc>
              <a:spcBef>
                <a:spcPts val="1200"/>
              </a:spcBef>
            </a:pPr>
            <a:r>
              <a:rPr lang="ja-JP" altLang="en-US" sz="1300" dirty="0">
                <a:latin typeface="メイリオ" panose="020B0604030504040204" pitchFamily="50" charset="-128"/>
                <a:ea typeface="メイリオ" panose="020B0604030504040204" pitchFamily="50" charset="-128"/>
              </a:rPr>
              <a:t>　基準日</a:t>
            </a:r>
            <a:r>
              <a:rPr lang="ja-JP" altLang="en-US" sz="1300" b="1" dirty="0">
                <a:latin typeface="メイリオ" panose="020B0604030504040204" pitchFamily="50" charset="-128"/>
                <a:ea typeface="メイリオ" panose="020B0604030504040204" pitchFamily="50" charset="-128"/>
              </a:rPr>
              <a:t>（申請日の属する月の初日）</a:t>
            </a:r>
            <a:r>
              <a:rPr lang="ja-JP" altLang="en-US" sz="1300" dirty="0">
                <a:latin typeface="メイリオ" panose="020B0604030504040204" pitchFamily="50" charset="-128"/>
                <a:ea typeface="メイリオ" panose="020B0604030504040204" pitchFamily="50" charset="-128"/>
              </a:rPr>
              <a:t>において、次のすべての要件に該当する世帯が</a:t>
            </a:r>
            <a:endParaRPr lang="en-US" altLang="ja-JP" sz="1300" dirty="0">
              <a:latin typeface="メイリオ" panose="020B0604030504040204" pitchFamily="50" charset="-128"/>
              <a:ea typeface="メイリオ" panose="020B0604030504040204" pitchFamily="50" charset="-128"/>
            </a:endParaRPr>
          </a:p>
          <a:p>
            <a:pPr lvl="0">
              <a:lnSpc>
                <a:spcPts val="700"/>
              </a:lnSpc>
              <a:spcBef>
                <a:spcPts val="1200"/>
              </a:spcBef>
            </a:pPr>
            <a:r>
              <a:rPr lang="ja-JP" altLang="en-US" sz="1300" dirty="0">
                <a:latin typeface="メイリオ" panose="020B0604030504040204" pitchFamily="50" charset="-128"/>
                <a:ea typeface="メイリオ" panose="020B0604030504040204" pitchFamily="50" charset="-128"/>
              </a:rPr>
              <a:t>対象となります</a:t>
            </a:r>
            <a:r>
              <a:rPr lang="ja-JP" altLang="en-US" sz="2000" dirty="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p:txBody>
      </p:sp>
      <p:pic>
        <p:nvPicPr>
          <p:cNvPr id="115" name="図 114"/>
          <p:cNvPicPr>
            <a:picLocks noChangeAspect="1"/>
          </p:cNvPicPr>
          <p:nvPr/>
        </p:nvPicPr>
        <p:blipFill>
          <a:blip r:embed="rId3"/>
          <a:stretch>
            <a:fillRect/>
          </a:stretch>
        </p:blipFill>
        <p:spPr>
          <a:xfrm>
            <a:off x="414442" y="7138988"/>
            <a:ext cx="478830" cy="409768"/>
          </a:xfrm>
          <a:prstGeom prst="rect">
            <a:avLst/>
          </a:prstGeom>
        </p:spPr>
      </p:pic>
      <p:sp>
        <p:nvSpPr>
          <p:cNvPr id="117" name="円形吹き出し 116"/>
          <p:cNvSpPr/>
          <p:nvPr/>
        </p:nvSpPr>
        <p:spPr>
          <a:xfrm>
            <a:off x="4798740" y="5328883"/>
            <a:ext cx="1554511" cy="1032984"/>
          </a:xfrm>
          <a:prstGeom prst="wedgeEllipseCallout">
            <a:avLst>
              <a:gd name="adj1" fmla="val -52414"/>
              <a:gd name="adj2" fmla="val 35783"/>
            </a:avLst>
          </a:prstGeom>
          <a:solidFill>
            <a:schemeClr val="tx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lIns="72000" tIns="36000" rIns="72000" bIns="0" rtlCol="0" anchor="ctr"/>
          <a:lstStyle/>
          <a:p>
            <a:pPr algn="ctr"/>
            <a:r>
              <a:rPr lang="ja-JP" altLang="en-US" sz="1050" dirty="0">
                <a:solidFill>
                  <a:schemeClr val="bg1"/>
                </a:solidFill>
                <a:latin typeface="メイリオ" panose="020B0604030504040204" pitchFamily="50" charset="-128"/>
                <a:ea typeface="メイリオ" panose="020B0604030504040204" pitchFamily="50" charset="-128"/>
              </a:rPr>
              <a:t>収入のある</a:t>
            </a:r>
            <a:r>
              <a:rPr lang="ja-JP" altLang="en-US" sz="1050" u="sng" dirty="0">
                <a:solidFill>
                  <a:schemeClr val="bg1"/>
                </a:solidFill>
                <a:latin typeface="メイリオ" panose="020B0604030504040204" pitchFamily="50" charset="-128"/>
                <a:ea typeface="メイリオ" panose="020B0604030504040204" pitchFamily="50" charset="-128"/>
              </a:rPr>
              <a:t>保護者がそれぞれ</a:t>
            </a:r>
            <a:r>
              <a:rPr lang="ja-JP" altLang="en-US" sz="1050" dirty="0">
                <a:solidFill>
                  <a:schemeClr val="bg1"/>
                </a:solidFill>
                <a:latin typeface="メイリオ" panose="020B0604030504040204" pitchFamily="50" charset="-128"/>
                <a:ea typeface="メイリオ" panose="020B0604030504040204" pitchFamily="50" charset="-128"/>
              </a:rPr>
              <a:t>、この表の基準額以内であることが要件です。</a:t>
            </a:r>
            <a:endParaRPr kumimoji="1" lang="ja-JP" altLang="en-US" sz="1050" dirty="0">
              <a:solidFill>
                <a:schemeClr val="bg1"/>
              </a:solidFill>
              <a:latin typeface="メイリオ" panose="020B0604030504040204" pitchFamily="50" charset="-128"/>
              <a:ea typeface="メイリオ" panose="020B0604030504040204" pitchFamily="50" charset="-128"/>
            </a:endParaRPr>
          </a:p>
        </p:txBody>
      </p:sp>
      <p:sp>
        <p:nvSpPr>
          <p:cNvPr id="118" name="テキスト ボックス 117"/>
          <p:cNvSpPr txBox="1"/>
          <p:nvPr/>
        </p:nvSpPr>
        <p:spPr>
          <a:xfrm>
            <a:off x="904208" y="7073830"/>
            <a:ext cx="5688000" cy="584775"/>
          </a:xfrm>
          <a:prstGeom prst="rect">
            <a:avLst/>
          </a:prstGeom>
          <a:noFill/>
        </p:spPr>
        <p:txBody>
          <a:bodyPr wrap="square" rtlCol="0">
            <a:spAutoFit/>
          </a:bodyPr>
          <a:lstStyle/>
          <a:p>
            <a:pPr lvl="0">
              <a:spcBef>
                <a:spcPts val="1200"/>
              </a:spcBef>
            </a:pPr>
            <a:r>
              <a:rPr lang="ja-JP" altLang="en-US" sz="800" dirty="0">
                <a:solidFill>
                  <a:prstClr val="black"/>
                </a:solidFill>
                <a:latin typeface="メイリオ" panose="020B0604030504040204" pitchFamily="50" charset="-128"/>
                <a:ea typeface="メイリオ" panose="020B0604030504040204" pitchFamily="50" charset="-128"/>
              </a:rPr>
              <a:t>＜収入と所得の違い＞給与所得者（</a:t>
            </a:r>
            <a:r>
              <a:rPr lang="ja-JP" altLang="en-US" sz="800" dirty="0">
                <a:latin typeface="メイリオ" panose="020B0604030504040204" pitchFamily="50" charset="-128"/>
                <a:ea typeface="メイリオ" panose="020B0604030504040204" pitchFamily="50" charset="-128"/>
              </a:rPr>
              <a:t>会社員等）の方にとっての「年間収入」とは、給与や賞与などの年間の合計です。「所得」とは、年収から</a:t>
            </a:r>
            <a:r>
              <a:rPr lang="ja-JP" altLang="en-US" sz="800" dirty="0">
                <a:latin typeface="メイリオ" panose="020B0604030504040204" pitchFamily="50" charset="-128"/>
                <a:ea typeface="メイリオ" panose="020B0604030504040204" pitchFamily="50" charset="-128"/>
                <a:hlinkClick r:id="rId4"/>
              </a:rPr>
              <a:t>給与所得控除</a:t>
            </a:r>
            <a:r>
              <a:rPr lang="ja-JP" altLang="en-US" sz="800" dirty="0">
                <a:latin typeface="メイリオ" panose="020B0604030504040204" pitchFamily="50" charset="-128"/>
                <a:ea typeface="メイリオ" panose="020B0604030504040204" pitchFamily="50" charset="-128"/>
              </a:rPr>
              <a:t>を差し引いた後の金額を指します。</a:t>
            </a:r>
            <a:endParaRPr lang="en-US" altLang="ja-JP" sz="800" dirty="0">
              <a:latin typeface="メイリオ" panose="020B0604030504040204" pitchFamily="50" charset="-128"/>
              <a:ea typeface="メイリオ" panose="020B0604030504040204" pitchFamily="50" charset="-128"/>
            </a:endParaRPr>
          </a:p>
          <a:p>
            <a:pPr lvl="0"/>
            <a:r>
              <a:rPr lang="ja-JP" altLang="en-US" sz="800" dirty="0">
                <a:latin typeface="メイリオ" panose="020B0604030504040204" pitchFamily="50" charset="-128"/>
                <a:ea typeface="メイリオ" panose="020B0604030504040204" pitchFamily="50" charset="-128"/>
              </a:rPr>
              <a:t>　給与所得者以外（自営業等）の方にとっての「所得」は、「売り上げ</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収入</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」から「必要経費・諸経費」を差し引いた金額を言います。</a:t>
            </a:r>
            <a:endParaRPr lang="en-US" altLang="ja-JP" sz="800" dirty="0">
              <a:solidFill>
                <a:prstClr val="black"/>
              </a:solidFill>
              <a:latin typeface="メイリオ" panose="020B0604030504040204" pitchFamily="50" charset="-128"/>
              <a:ea typeface="メイリオ" panose="020B0604030504040204" pitchFamily="50" charset="-128"/>
            </a:endParaRPr>
          </a:p>
        </p:txBody>
      </p:sp>
      <p:sp>
        <p:nvSpPr>
          <p:cNvPr id="120" name="ホームベース 119"/>
          <p:cNvSpPr/>
          <p:nvPr/>
        </p:nvSpPr>
        <p:spPr>
          <a:xfrm>
            <a:off x="125946" y="7680325"/>
            <a:ext cx="3529641" cy="220404"/>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２ 申請書の提出</a:t>
            </a:r>
          </a:p>
        </p:txBody>
      </p:sp>
      <p:graphicFrame>
        <p:nvGraphicFramePr>
          <p:cNvPr id="19" name="表 18"/>
          <p:cNvGraphicFramePr>
            <a:graphicFrameLocks noGrp="1"/>
          </p:cNvGraphicFramePr>
          <p:nvPr>
            <p:extLst>
              <p:ext uri="{D42A27DB-BD31-4B8C-83A1-F6EECF244321}">
                <p14:modId xmlns:p14="http://schemas.microsoft.com/office/powerpoint/2010/main" val="2972379606"/>
              </p:ext>
            </p:extLst>
          </p:nvPr>
        </p:nvGraphicFramePr>
        <p:xfrm>
          <a:off x="255668" y="7944674"/>
          <a:ext cx="6402307" cy="1266190"/>
        </p:xfrm>
        <a:graphic>
          <a:graphicData uri="http://schemas.openxmlformats.org/drawingml/2006/table">
            <a:tbl>
              <a:tblPr firstRow="1" bandRow="1">
                <a:tableStyleId>{5C22544A-7EE6-4342-B048-85BDC9FD1C3A}</a:tableStyleId>
              </a:tblPr>
              <a:tblGrid>
                <a:gridCol w="1596577">
                  <a:extLst>
                    <a:ext uri="{9D8B030D-6E8A-4147-A177-3AD203B41FA5}">
                      <a16:colId xmlns:a16="http://schemas.microsoft.com/office/drawing/2014/main" val="20000"/>
                    </a:ext>
                  </a:extLst>
                </a:gridCol>
                <a:gridCol w="4805730">
                  <a:extLst>
                    <a:ext uri="{9D8B030D-6E8A-4147-A177-3AD203B41FA5}">
                      <a16:colId xmlns:a16="http://schemas.microsoft.com/office/drawing/2014/main" val="20001"/>
                    </a:ext>
                  </a:extLst>
                </a:gridCol>
              </a:tblGrid>
              <a:tr h="324000">
                <a:tc>
                  <a:txBody>
                    <a:bodyPr/>
                    <a:lstStyle/>
                    <a:p>
                      <a:pPr algn="dist">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提出期限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［６月末までに家計急変した世帯］令和４年９月</a:t>
                      </a:r>
                      <a:r>
                        <a:rPr kumimoji="1" lang="en-US" altLang="ja-JP" sz="1100" b="0" dirty="0">
                          <a:solidFill>
                            <a:schemeClr val="tx1"/>
                          </a:solidFill>
                          <a:latin typeface="メイリオ" panose="020B0604030504040204" pitchFamily="50" charset="-128"/>
                          <a:ea typeface="メイリオ" panose="020B0604030504040204" pitchFamily="50" charset="-128"/>
                        </a:rPr>
                        <a:t>30</a:t>
                      </a:r>
                      <a:r>
                        <a:rPr kumimoji="1" lang="ja-JP" altLang="en-US" sz="1100" b="0" dirty="0">
                          <a:solidFill>
                            <a:schemeClr val="tx1"/>
                          </a:solidFill>
                          <a:latin typeface="メイリオ" panose="020B0604030504040204" pitchFamily="50" charset="-128"/>
                          <a:ea typeface="メイリオ" panose="020B0604030504040204" pitchFamily="50" charset="-128"/>
                        </a:rPr>
                        <a:t>日（金）</a:t>
                      </a:r>
                      <a:endParaRPr kumimoji="1" lang="en-US" altLang="ja-JP" sz="1100" b="0" dirty="0">
                        <a:solidFill>
                          <a:schemeClr val="tx1"/>
                        </a:solidFill>
                        <a:latin typeface="メイリオ" panose="020B0604030504040204" pitchFamily="50" charset="-128"/>
                        <a:ea typeface="メイリオ" panose="020B0604030504040204" pitchFamily="50" charset="-128"/>
                      </a:endParaRPr>
                    </a:p>
                    <a:p>
                      <a:pPr>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［７月以降に家計急変した世帯］　令和５年１月</a:t>
                      </a:r>
                      <a:r>
                        <a:rPr kumimoji="1" lang="en-US" altLang="ja-JP" sz="1100" b="0" dirty="0">
                          <a:solidFill>
                            <a:schemeClr val="tx1"/>
                          </a:solidFill>
                          <a:latin typeface="メイリオ" panose="020B0604030504040204" pitchFamily="50" charset="-128"/>
                          <a:ea typeface="メイリオ" panose="020B0604030504040204" pitchFamily="50" charset="-128"/>
                        </a:rPr>
                        <a:t>31</a:t>
                      </a:r>
                      <a:r>
                        <a:rPr kumimoji="1" lang="ja-JP" altLang="en-US" sz="1100" b="0" dirty="0">
                          <a:solidFill>
                            <a:schemeClr val="tx1"/>
                          </a:solidFill>
                          <a:latin typeface="メイリオ" panose="020B0604030504040204" pitchFamily="50" charset="-128"/>
                          <a:ea typeface="メイリオ" panose="020B0604030504040204" pitchFamily="50" charset="-128"/>
                        </a:rPr>
                        <a:t>日（火）</a:t>
                      </a:r>
                      <a:r>
                        <a:rPr kumimoji="1" lang="en-US" altLang="ja-JP" sz="1100" b="0" dirty="0">
                          <a:solidFill>
                            <a:schemeClr val="tx1"/>
                          </a:solidFill>
                          <a:latin typeface="メイリオ" panose="020B0604030504040204" pitchFamily="50" charset="-128"/>
                          <a:ea typeface="メイリオ" panose="020B0604030504040204" pitchFamily="50" charset="-128"/>
                        </a:rPr>
                        <a:t>※</a:t>
                      </a:r>
                      <a:endParaRPr kumimoji="1" lang="ja-JP" altLang="en-US" sz="11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dist">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提出方法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提出書類を封筒に入れ、下記住所に直接持参または郵送してください。</a:t>
                      </a:r>
                      <a:r>
                        <a:rPr kumimoji="1" lang="ja-JP" altLang="en-US" sz="1000" b="0" dirty="0">
                          <a:solidFill>
                            <a:schemeClr val="tx1"/>
                          </a:solidFill>
                          <a:latin typeface="メイリオ" panose="020B0604030504040204" pitchFamily="50" charset="-128"/>
                          <a:ea typeface="メイリオ" panose="020B0604030504040204" pitchFamily="50" charset="-128"/>
                        </a:rPr>
                        <a:t>（封筒表面に「奨学のための給付金」と朱書きしてください）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24000">
                <a:tc>
                  <a:txBody>
                    <a:bodyPr/>
                    <a:lstStyle/>
                    <a:p>
                      <a:pPr algn="dist">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連 絡 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〒９５０－８５７０　新潟市中央区新光町４番地１</a:t>
                      </a:r>
                      <a:endParaRPr kumimoji="1" lang="en-US" altLang="ja-JP" sz="1100" b="0" dirty="0">
                        <a:solidFill>
                          <a:schemeClr val="tx1"/>
                        </a:solidFill>
                        <a:latin typeface="メイリオ" panose="020B0604030504040204" pitchFamily="50" charset="-128"/>
                        <a:ea typeface="メイリオ" panose="020B0604030504040204" pitchFamily="50" charset="-128"/>
                      </a:endParaRPr>
                    </a:p>
                    <a:p>
                      <a:pPr>
                        <a:lnSpc>
                          <a:spcPts val="1300"/>
                        </a:lnSpc>
                      </a:pPr>
                      <a:r>
                        <a:rPr kumimoji="1" lang="ja-JP" altLang="en-US" sz="1100" b="0" dirty="0">
                          <a:solidFill>
                            <a:schemeClr val="tx1"/>
                          </a:solidFill>
                          <a:latin typeface="メイリオ" panose="020B0604030504040204" pitchFamily="50" charset="-128"/>
                          <a:ea typeface="メイリオ" panose="020B0604030504040204" pitchFamily="50" charset="-128"/>
                        </a:rPr>
                        <a:t>新潟県総務部　大学・私学振興課　私学班</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20" name="テキスト ボックス 19"/>
          <p:cNvSpPr txBox="1"/>
          <p:nvPr/>
        </p:nvSpPr>
        <p:spPr>
          <a:xfrm>
            <a:off x="384299" y="9217474"/>
            <a:ext cx="6064087" cy="553998"/>
          </a:xfrm>
          <a:prstGeom prst="rect">
            <a:avLst/>
          </a:prstGeom>
          <a:noFill/>
          <a:ln>
            <a:noFill/>
          </a:ln>
        </p:spPr>
        <p:txBody>
          <a:bodyPr wrap="none" rIns="72000" rtlCol="0">
            <a:spAutoFit/>
          </a:bodyPr>
          <a:lstStyle/>
          <a:p>
            <a:r>
              <a:rPr kumimoji="1" lang="en-US" altLang="ja-JP" sz="1000" b="1" dirty="0">
                <a:latin typeface="メイリオ" panose="020B0604030504040204" pitchFamily="50" charset="-128"/>
                <a:ea typeface="メイリオ" panose="020B0604030504040204" pitchFamily="50" charset="-128"/>
              </a:rPr>
              <a:t>※</a:t>
            </a:r>
            <a:r>
              <a:rPr kumimoji="1" lang="ja-JP" altLang="en-US" sz="1000" b="1" dirty="0">
                <a:latin typeface="メイリオ" panose="020B0604030504040204" pitchFamily="50" charset="-128"/>
                <a:ea typeface="メイリオ" panose="020B0604030504040204" pitchFamily="50" charset="-128"/>
              </a:rPr>
              <a:t>７</a:t>
            </a:r>
            <a:r>
              <a:rPr lang="ja-JP" altLang="en-US" sz="1000" b="1" dirty="0">
                <a:latin typeface="メイリオ" panose="020B0604030504040204" pitchFamily="50" charset="-128"/>
                <a:ea typeface="メイリオ" panose="020B0604030504040204" pitchFamily="50" charset="-128"/>
              </a:rPr>
              <a:t>月以降に家計急変した世帯で、</a:t>
            </a:r>
            <a:r>
              <a:rPr lang="en-US" altLang="ja-JP" sz="1000" b="1" dirty="0">
                <a:latin typeface="メイリオ" panose="020B0604030504040204" pitchFamily="50" charset="-128"/>
                <a:ea typeface="メイリオ" panose="020B0604030504040204" pitchFamily="50" charset="-128"/>
              </a:rPr>
              <a:t>9</a:t>
            </a:r>
            <a:r>
              <a:rPr lang="ja-JP" altLang="en-US" sz="1000" b="1" dirty="0">
                <a:latin typeface="メイリオ" panose="020B0604030504040204" pitchFamily="50" charset="-128"/>
                <a:ea typeface="メイリオ" panose="020B0604030504040204" pitchFamily="50" charset="-128"/>
              </a:rPr>
              <a:t>月</a:t>
            </a:r>
            <a:r>
              <a:rPr lang="en-US" altLang="ja-JP" sz="1000" b="1" dirty="0">
                <a:latin typeface="メイリオ" panose="020B0604030504040204" pitchFamily="50" charset="-128"/>
                <a:ea typeface="メイリオ" panose="020B0604030504040204" pitchFamily="50" charset="-128"/>
              </a:rPr>
              <a:t>30</a:t>
            </a:r>
            <a:r>
              <a:rPr lang="ja-JP" altLang="en-US" sz="1000" b="1" dirty="0">
                <a:latin typeface="メイリオ" panose="020B0604030504040204" pitchFamily="50" charset="-128"/>
                <a:ea typeface="メイリオ" panose="020B0604030504040204" pitchFamily="50" charset="-128"/>
              </a:rPr>
              <a:t>日</a:t>
            </a:r>
            <a:r>
              <a:rPr lang="en-US" altLang="ja-JP" sz="1000" b="1" dirty="0">
                <a:latin typeface="メイリオ" panose="020B0604030504040204" pitchFamily="50" charset="-128"/>
                <a:ea typeface="メイリオ" panose="020B0604030504040204" pitchFamily="50" charset="-128"/>
              </a:rPr>
              <a:t>(</a:t>
            </a:r>
            <a:r>
              <a:rPr lang="ja-JP" altLang="en-US" sz="1000" b="1" dirty="0">
                <a:latin typeface="メイリオ" panose="020B0604030504040204" pitchFamily="50" charset="-128"/>
                <a:ea typeface="メイリオ" panose="020B0604030504040204" pitchFamily="50" charset="-128"/>
              </a:rPr>
              <a:t>金</a:t>
            </a:r>
            <a:r>
              <a:rPr lang="en-US" altLang="ja-JP" sz="1000" b="1" dirty="0">
                <a:latin typeface="メイリオ" panose="020B0604030504040204" pitchFamily="50" charset="-128"/>
                <a:ea typeface="メイリオ" panose="020B0604030504040204" pitchFamily="50" charset="-128"/>
              </a:rPr>
              <a:t>)</a:t>
            </a:r>
            <a:r>
              <a:rPr lang="ja-JP" altLang="en-US" sz="1000" b="1" dirty="0" err="1">
                <a:latin typeface="メイリオ" panose="020B0604030504040204" pitchFamily="50" charset="-128"/>
                <a:ea typeface="メイリオ" panose="020B0604030504040204" pitchFamily="50" charset="-128"/>
              </a:rPr>
              <a:t>までに</a:t>
            </a:r>
            <a:r>
              <a:rPr lang="ja-JP" altLang="en-US" sz="1000" b="1" dirty="0">
                <a:latin typeface="メイリオ" panose="020B0604030504040204" pitchFamily="50" charset="-128"/>
                <a:ea typeface="メイリオ" panose="020B0604030504040204" pitchFamily="50" charset="-128"/>
              </a:rPr>
              <a:t>申請した場合は、家計急変の属する月分から</a:t>
            </a:r>
            <a:endParaRPr lang="en-US" altLang="ja-JP" sz="1000" b="1" dirty="0">
              <a:latin typeface="メイリオ" panose="020B0604030504040204" pitchFamily="50" charset="-128"/>
              <a:ea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rPr>
              <a:t>　当該年度末</a:t>
            </a:r>
            <a:r>
              <a:rPr lang="en-US" altLang="ja-JP" sz="1000" b="1" dirty="0">
                <a:latin typeface="メイリオ" panose="020B0604030504040204" pitchFamily="50" charset="-128"/>
                <a:ea typeface="メイリオ" panose="020B0604030504040204" pitchFamily="50" charset="-128"/>
              </a:rPr>
              <a:t>(3</a:t>
            </a:r>
            <a:r>
              <a:rPr lang="ja-JP" altLang="en-US" sz="1000" b="1" dirty="0">
                <a:latin typeface="メイリオ" panose="020B0604030504040204" pitchFamily="50" charset="-128"/>
                <a:ea typeface="メイリオ" panose="020B0604030504040204" pitchFamily="50" charset="-128"/>
              </a:rPr>
              <a:t>月</a:t>
            </a:r>
            <a:r>
              <a:rPr lang="en-US" altLang="ja-JP" sz="1000" b="1" dirty="0">
                <a:latin typeface="メイリオ" panose="020B0604030504040204" pitchFamily="50" charset="-128"/>
                <a:ea typeface="メイリオ" panose="020B0604030504040204" pitchFamily="50" charset="-128"/>
              </a:rPr>
              <a:t>)</a:t>
            </a:r>
            <a:r>
              <a:rPr lang="ja-JP" altLang="en-US" sz="1000" b="1" dirty="0">
                <a:latin typeface="メイリオ" panose="020B0604030504040204" pitchFamily="50" charset="-128"/>
                <a:ea typeface="メイリオ" panose="020B0604030504040204" pitchFamily="50" charset="-128"/>
              </a:rPr>
              <a:t>分までの額を給付します。</a:t>
            </a:r>
            <a:endParaRPr lang="en-US" altLang="ja-JP" sz="1000" b="1" dirty="0">
              <a:latin typeface="メイリオ" panose="020B0604030504040204" pitchFamily="50" charset="-128"/>
              <a:ea typeface="メイリオ" panose="020B0604030504040204" pitchFamily="50" charset="-128"/>
            </a:endParaRPr>
          </a:p>
          <a:p>
            <a:r>
              <a:rPr lang="en-US" altLang="ja-JP" sz="1000" b="1" dirty="0">
                <a:solidFill>
                  <a:prstClr val="black"/>
                </a:solidFill>
                <a:latin typeface="メイリオ" panose="020B0604030504040204" pitchFamily="50" charset="-128"/>
                <a:ea typeface="メイリオ" panose="020B0604030504040204" pitchFamily="50" charset="-128"/>
              </a:rPr>
              <a:t>※10</a:t>
            </a:r>
            <a:r>
              <a:rPr lang="ja-JP" altLang="en-US" sz="1000" b="1" dirty="0">
                <a:solidFill>
                  <a:prstClr val="black"/>
                </a:solidFill>
                <a:latin typeface="メイリオ" panose="020B0604030504040204" pitchFamily="50" charset="-128"/>
                <a:ea typeface="メイリオ" panose="020B0604030504040204" pitchFamily="50" charset="-128"/>
              </a:rPr>
              <a:t>月以降に申請した場合は、申請月の翌月分から算定した額を給付します。</a:t>
            </a:r>
            <a:endParaRPr lang="en-US" altLang="ja-JP" sz="1000" b="1" dirty="0">
              <a:solidFill>
                <a:prstClr val="black"/>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8E044554-A54F-491F-9CF6-9A72C3E7E361}"/>
              </a:ext>
            </a:extLst>
          </p:cNvPr>
          <p:cNvSpPr txBox="1"/>
          <p:nvPr/>
        </p:nvSpPr>
        <p:spPr>
          <a:xfrm>
            <a:off x="107835" y="1188902"/>
            <a:ext cx="6552000" cy="769441"/>
          </a:xfrm>
          <a:prstGeom prst="rect">
            <a:avLst/>
          </a:prstGeom>
          <a:noFill/>
          <a:ln>
            <a:noFill/>
          </a:ln>
        </p:spPr>
        <p:txBody>
          <a:bodyPr wrap="square" tIns="0" bIns="0" rtlCol="0">
            <a:spAutoFit/>
          </a:bodyPr>
          <a:lstStyle/>
          <a:p>
            <a:r>
              <a:rPr kumimoji="1" lang="ja-JP" altLang="en-US" sz="1400" u="sng" dirty="0">
                <a:latin typeface="メイリオ" panose="020B0604030504040204" pitchFamily="50" charset="-128"/>
                <a:ea typeface="メイリオ" panose="020B0604030504040204" pitchFamily="50" charset="-128"/>
              </a:rPr>
              <a:t>新型コロナウイルス感染症の影響などで、家計が急変したことにより保護者（両親）等の収入が減少した世帯を対象とします</a:t>
            </a:r>
            <a:r>
              <a:rPr kumimoji="1" lang="ja-JP" altLang="en-US" sz="1100" dirty="0">
                <a:latin typeface="メイリオ" panose="020B0604030504040204" pitchFamily="50" charset="-128"/>
                <a:ea typeface="メイリオ" panose="020B0604030504040204" pitchFamily="50" charset="-128"/>
              </a:rPr>
              <a:t>。</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奨学のための給付金とは：授業料以外の教育費（教科書費、学用品費、修学旅行費など）の負担軽減を目的とした返済不要の給付金です。</a:t>
            </a:r>
            <a:endParaRPr lang="en-US" altLang="ja-JP" sz="1100" dirty="0">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30D89F90-6095-4433-B788-31DCBE060912}"/>
              </a:ext>
            </a:extLst>
          </p:cNvPr>
          <p:cNvSpPr/>
          <p:nvPr/>
        </p:nvSpPr>
        <p:spPr>
          <a:xfrm>
            <a:off x="1665360" y="1974408"/>
            <a:ext cx="2032128" cy="276999"/>
          </a:xfrm>
          <a:prstGeom prst="rect">
            <a:avLst/>
          </a:prstGeom>
          <a:solidFill>
            <a:schemeClr val="tx1"/>
          </a:solidFill>
        </p:spPr>
        <p:txBody>
          <a:bodyPr wrap="square">
            <a:spAutoFit/>
          </a:bodyPr>
          <a:lstStyle/>
          <a:p>
            <a:r>
              <a:rPr lang="ja-JP" altLang="en-US" sz="1200" b="1" dirty="0">
                <a:solidFill>
                  <a:schemeClr val="bg1"/>
                </a:solidFill>
                <a:latin typeface="メイリオ" panose="020B0604030504040204" pitchFamily="50" charset="-128"/>
                <a:ea typeface="メイリオ" panose="020B0604030504040204" pitchFamily="50" charset="-128"/>
              </a:rPr>
              <a:t>対象となるか確認した上で</a:t>
            </a:r>
            <a:endParaRPr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FF8040BD-731F-4C40-8EFA-3F14C9AAAD6A}"/>
              </a:ext>
            </a:extLst>
          </p:cNvPr>
          <p:cNvSpPr txBox="1"/>
          <p:nvPr/>
        </p:nvSpPr>
        <p:spPr>
          <a:xfrm>
            <a:off x="102913" y="1964198"/>
            <a:ext cx="6552000" cy="253916"/>
          </a:xfrm>
          <a:prstGeom prst="rect">
            <a:avLst/>
          </a:prstGeom>
          <a:noFill/>
          <a:ln>
            <a:noFill/>
          </a:ln>
        </p:spPr>
        <p:txBody>
          <a:bodyPr wrap="square" tIns="0" bIns="0" rtlCol="0">
            <a:spAutoFit/>
          </a:bodyPr>
          <a:lstStyle/>
          <a:p>
            <a:pPr>
              <a:lnSpc>
                <a:spcPct val="150000"/>
              </a:lnSpc>
            </a:pPr>
            <a:r>
              <a:rPr lang="ja-JP" altLang="en-US" sz="1200" dirty="0">
                <a:latin typeface="メイリオ" panose="020B0604030504040204" pitchFamily="50" charset="-128"/>
                <a:ea typeface="メイリオ" panose="020B0604030504040204" pitchFamily="50" charset="-128"/>
              </a:rPr>
              <a:t>◎給付を受けるには、　　　　　　　　　　　　　申請する必要があります。</a:t>
            </a:r>
            <a:endParaRPr kumimoji="1" lang="ja-JP" altLang="en-US" sz="1800" u="sng" dirty="0">
              <a:latin typeface="メイリオ" panose="020B0604030504040204" pitchFamily="50" charset="-128"/>
              <a:ea typeface="メイリオ" panose="020B0604030504040204" pitchFamily="50" charset="-128"/>
            </a:endParaRPr>
          </a:p>
        </p:txBody>
      </p:sp>
      <p:sp>
        <p:nvSpPr>
          <p:cNvPr id="24" name="四角形: 角を丸くする 23">
            <a:extLst>
              <a:ext uri="{FF2B5EF4-FFF2-40B4-BE49-F238E27FC236}">
                <a16:creationId xmlns:a16="http://schemas.microsoft.com/office/drawing/2014/main" id="{01E1CC76-622A-4FE0-BF51-B7CCB09AF9BB}"/>
              </a:ext>
            </a:extLst>
          </p:cNvPr>
          <p:cNvSpPr/>
          <p:nvPr/>
        </p:nvSpPr>
        <p:spPr>
          <a:xfrm>
            <a:off x="102913" y="1958342"/>
            <a:ext cx="6468554" cy="30170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840E7271-3AF4-4879-A2FB-8C6F4A0FD20F}"/>
              </a:ext>
            </a:extLst>
          </p:cNvPr>
          <p:cNvSpPr txBox="1"/>
          <p:nvPr/>
        </p:nvSpPr>
        <p:spPr>
          <a:xfrm>
            <a:off x="179498" y="3088265"/>
            <a:ext cx="6497291" cy="1266372"/>
          </a:xfrm>
          <a:prstGeom prst="rect">
            <a:avLst/>
          </a:prstGeom>
          <a:noFill/>
        </p:spPr>
        <p:txBody>
          <a:bodyPr wrap="none" bIns="0" rtlCol="0">
            <a:spAutoFit/>
          </a:bodyPr>
          <a:lstStyle/>
          <a:p>
            <a:pPr lvl="0">
              <a:lnSpc>
                <a:spcPts val="1100"/>
              </a:lnSpc>
              <a:spcBef>
                <a:spcPts val="600"/>
              </a:spcBef>
            </a:pPr>
            <a:r>
              <a:rPr lang="ja-JP" altLang="en-US" sz="1300" b="1" dirty="0">
                <a:solidFill>
                  <a:prstClr val="black"/>
                </a:solidFill>
                <a:latin typeface="メイリオ" panose="020B0604030504040204" pitchFamily="50" charset="-128"/>
                <a:ea typeface="メイリオ" panose="020B0604030504040204" pitchFamily="50" charset="-128"/>
              </a:rPr>
              <a:t>①</a:t>
            </a:r>
            <a:r>
              <a:rPr lang="ja-JP" altLang="en-US" sz="1400" b="1" dirty="0">
                <a:solidFill>
                  <a:prstClr val="black"/>
                </a:solidFill>
                <a:latin typeface="メイリオ" panose="020B0604030504040204" pitchFamily="50" charset="-128"/>
                <a:ea typeface="メイリオ" panose="020B0604030504040204" pitchFamily="50" charset="-128"/>
              </a:rPr>
              <a:t>令和４年</a:t>
            </a:r>
            <a:r>
              <a:rPr lang="en-US" altLang="ja-JP" sz="1400" b="1" dirty="0">
                <a:solidFill>
                  <a:prstClr val="black"/>
                </a:solidFill>
                <a:latin typeface="メイリオ" panose="020B0604030504040204" pitchFamily="50" charset="-128"/>
                <a:ea typeface="メイリオ" panose="020B0604030504040204" pitchFamily="50" charset="-128"/>
              </a:rPr>
              <a:t>1</a:t>
            </a:r>
            <a:r>
              <a:rPr lang="ja-JP" altLang="en-US" sz="1400" b="1" dirty="0">
                <a:solidFill>
                  <a:prstClr val="black"/>
                </a:solidFill>
                <a:latin typeface="メイリオ" panose="020B0604030504040204" pitchFamily="50" charset="-128"/>
                <a:ea typeface="メイリオ" panose="020B0604030504040204" pitchFamily="50" charset="-128"/>
              </a:rPr>
              <a:t>月以降家計が急変し、保護者それぞれが住民税非課税世帯相当</a:t>
            </a:r>
            <a:r>
              <a:rPr lang="ja-JP" altLang="en-US" sz="1100" b="1" dirty="0">
                <a:solidFill>
                  <a:prstClr val="black"/>
                </a:solidFill>
                <a:latin typeface="メイリオ" panose="020B0604030504040204" pitchFamily="50" charset="-128"/>
                <a:ea typeface="メイリオ" panose="020B0604030504040204" pitchFamily="50" charset="-128"/>
              </a:rPr>
              <a:t>＊</a:t>
            </a:r>
            <a:endParaRPr lang="en-US" altLang="ja-JP" sz="1400" b="1" dirty="0">
              <a:solidFill>
                <a:prstClr val="black"/>
              </a:solidFill>
              <a:latin typeface="メイリオ" panose="020B0604030504040204" pitchFamily="50" charset="-128"/>
              <a:ea typeface="メイリオ" panose="020B0604030504040204" pitchFamily="50" charset="-128"/>
            </a:endParaRPr>
          </a:p>
          <a:p>
            <a:pPr lvl="0">
              <a:lnSpc>
                <a:spcPts val="1100"/>
              </a:lnSpc>
              <a:spcBef>
                <a:spcPts val="600"/>
              </a:spcBef>
            </a:pPr>
            <a:r>
              <a:rPr lang="ja-JP" altLang="en-US" sz="1400" b="1" dirty="0">
                <a:solidFill>
                  <a:prstClr val="black"/>
                </a:solidFill>
                <a:latin typeface="メイリオ" panose="020B0604030504040204" pitchFamily="50" charset="-128"/>
                <a:ea typeface="メイリオ" panose="020B0604030504040204" pitchFamily="50" charset="-128"/>
              </a:rPr>
              <a:t>　となった世帯</a:t>
            </a:r>
            <a:r>
              <a:rPr lang="ja-JP" altLang="en-US" sz="1300" b="1" dirty="0">
                <a:solidFill>
                  <a:prstClr val="black"/>
                </a:solidFill>
                <a:latin typeface="メイリオ" panose="020B0604030504040204" pitchFamily="50" charset="-128"/>
                <a:ea typeface="メイリオ" panose="020B0604030504040204" pitchFamily="50" charset="-128"/>
              </a:rPr>
              <a:t>（生活保護（生業扶助）受給世帯は対象外）</a:t>
            </a:r>
            <a:endParaRPr lang="en-US" altLang="ja-JP" sz="1300" b="1" dirty="0">
              <a:solidFill>
                <a:prstClr val="black"/>
              </a:solidFill>
              <a:latin typeface="メイリオ" panose="020B0604030504040204" pitchFamily="50" charset="-128"/>
              <a:ea typeface="メイリオ" panose="020B0604030504040204" pitchFamily="50" charset="-128"/>
            </a:endParaRPr>
          </a:p>
          <a:p>
            <a:pPr lvl="0">
              <a:lnSpc>
                <a:spcPts val="800"/>
              </a:lnSpc>
              <a:spcBef>
                <a:spcPts val="600"/>
              </a:spcBef>
            </a:pPr>
            <a:r>
              <a:rPr lang="ja-JP" altLang="en-US" sz="1300" dirty="0">
                <a:solidFill>
                  <a:prstClr val="black"/>
                </a:solidFill>
                <a:latin typeface="メイリオ" panose="020B0604030504040204" pitchFamily="50" charset="-128"/>
                <a:ea typeface="メイリオ" panose="020B0604030504040204" pitchFamily="50" charset="-128"/>
              </a:rPr>
              <a:t>  </a:t>
            </a:r>
            <a:r>
              <a:rPr lang="ja-JP" altLang="en-US" sz="1050" dirty="0">
                <a:solidFill>
                  <a:prstClr val="black"/>
                </a:solidFill>
                <a:latin typeface="メイリオ" panose="020B0604030504040204" pitchFamily="50" charset="-128"/>
                <a:ea typeface="メイリオ" panose="020B0604030504040204" pitchFamily="50" charset="-128"/>
              </a:rPr>
              <a:t>＊家計急変後の保護者それぞれの年収見込額等が、下の表の扶養人数に応じた基準額以内であること</a:t>
            </a:r>
            <a:r>
              <a:rPr lang="ja-JP" altLang="en-US" sz="1100" dirty="0">
                <a:solidFill>
                  <a:prstClr val="black"/>
                </a:solidFill>
                <a:latin typeface="メイリオ" panose="020B0604030504040204" pitchFamily="50" charset="-128"/>
                <a:ea typeface="メイリオ" panose="020B0604030504040204" pitchFamily="50" charset="-128"/>
              </a:rPr>
              <a:t>。</a:t>
            </a:r>
            <a:endParaRPr lang="en-US" altLang="ja-JP" sz="1100" dirty="0">
              <a:solidFill>
                <a:prstClr val="black"/>
              </a:solidFill>
              <a:latin typeface="メイリオ" panose="020B0604030504040204" pitchFamily="50" charset="-128"/>
              <a:ea typeface="メイリオ" panose="020B0604030504040204" pitchFamily="50" charset="-128"/>
            </a:endParaRPr>
          </a:p>
          <a:p>
            <a:pPr lvl="0">
              <a:lnSpc>
                <a:spcPts val="1200"/>
              </a:lnSpc>
              <a:spcBef>
                <a:spcPts val="600"/>
              </a:spcBef>
            </a:pPr>
            <a:r>
              <a:rPr lang="ja-JP" altLang="en-US" sz="1300" b="1" dirty="0">
                <a:solidFill>
                  <a:prstClr val="black"/>
                </a:solidFill>
                <a:latin typeface="メイリオ" panose="020B0604030504040204" pitchFamily="50" charset="-128"/>
                <a:ea typeface="メイリオ" panose="020B0604030504040204" pitchFamily="50" charset="-128"/>
              </a:rPr>
              <a:t>② </a:t>
            </a:r>
            <a:r>
              <a:rPr lang="ja-JP" altLang="en-US" sz="1400" b="1" dirty="0">
                <a:solidFill>
                  <a:prstClr val="black"/>
                </a:solidFill>
                <a:latin typeface="メイリオ" panose="020B0604030504040204" pitchFamily="50" charset="-128"/>
                <a:ea typeface="メイリオ" panose="020B0604030504040204" pitchFamily="50" charset="-128"/>
              </a:rPr>
              <a:t>生徒が高等学校等就学支援金の受給資格者であること</a:t>
            </a:r>
            <a:endParaRPr lang="en-US" altLang="ja-JP" sz="1400" b="1" dirty="0">
              <a:solidFill>
                <a:prstClr val="black"/>
              </a:solidFill>
              <a:latin typeface="メイリオ" panose="020B0604030504040204" pitchFamily="50" charset="-128"/>
              <a:ea typeface="メイリオ" panose="020B0604030504040204" pitchFamily="50" charset="-128"/>
            </a:endParaRPr>
          </a:p>
          <a:p>
            <a:pPr>
              <a:lnSpc>
                <a:spcPts val="800"/>
              </a:lnSpc>
              <a:spcBef>
                <a:spcPts val="600"/>
              </a:spcBef>
            </a:pPr>
            <a:r>
              <a:rPr lang="ja-JP" altLang="en-US" sz="1050" dirty="0">
                <a:solidFill>
                  <a:prstClr val="black"/>
                </a:solidFill>
                <a:latin typeface="メイリオ" panose="020B0604030504040204" pitchFamily="50" charset="-128"/>
                <a:ea typeface="メイリオ" panose="020B0604030504040204" pitchFamily="50" charset="-128"/>
              </a:rPr>
              <a:t>　（高等学校等に在学した期間が通算して３６月（定時制・通信制は４８月）を超えないこと</a:t>
            </a:r>
            <a:r>
              <a:rPr lang="ja-JP" altLang="en-US" sz="1100" dirty="0">
                <a:solidFill>
                  <a:prstClr val="black"/>
                </a:solidFill>
                <a:latin typeface="メイリオ" panose="020B0604030504040204" pitchFamily="50" charset="-128"/>
                <a:ea typeface="メイリオ" panose="020B0604030504040204" pitchFamily="50" charset="-128"/>
              </a:rPr>
              <a:t>。）</a:t>
            </a:r>
            <a:endParaRPr lang="en-US" altLang="ja-JP" sz="1400" dirty="0">
              <a:solidFill>
                <a:prstClr val="black"/>
              </a:solidFill>
              <a:latin typeface="メイリオ" panose="020B0604030504040204" pitchFamily="50" charset="-128"/>
              <a:ea typeface="メイリオ" panose="020B0604030504040204" pitchFamily="50" charset="-128"/>
            </a:endParaRPr>
          </a:p>
          <a:p>
            <a:pPr lvl="0">
              <a:lnSpc>
                <a:spcPts val="2300"/>
              </a:lnSpc>
            </a:pPr>
            <a:r>
              <a:rPr lang="ja-JP" altLang="en-US" sz="1300" b="1" dirty="0">
                <a:solidFill>
                  <a:prstClr val="black"/>
                </a:solidFill>
                <a:latin typeface="メイリオ" panose="020B0604030504040204" pitchFamily="50" charset="-128"/>
                <a:ea typeface="メイリオ" panose="020B0604030504040204" pitchFamily="50" charset="-128"/>
              </a:rPr>
              <a:t>③ 保護者等が新潟県内に在住していること</a:t>
            </a:r>
          </a:p>
        </p:txBody>
      </p:sp>
      <p:sp>
        <p:nvSpPr>
          <p:cNvPr id="27" name="テキスト ボックス 26">
            <a:extLst>
              <a:ext uri="{FF2B5EF4-FFF2-40B4-BE49-F238E27FC236}">
                <a16:creationId xmlns:a16="http://schemas.microsoft.com/office/drawing/2014/main" id="{55AFA334-E8D2-4519-8FEF-285BE5BA6BD9}"/>
              </a:ext>
            </a:extLst>
          </p:cNvPr>
          <p:cNvSpPr txBox="1"/>
          <p:nvPr/>
        </p:nvSpPr>
        <p:spPr>
          <a:xfrm>
            <a:off x="135099" y="4345416"/>
            <a:ext cx="6378669" cy="800219"/>
          </a:xfrm>
          <a:prstGeom prst="rect">
            <a:avLst/>
          </a:prstGeom>
          <a:noFill/>
        </p:spPr>
        <p:txBody>
          <a:bodyPr wrap="none" rtlCol="0">
            <a:spAutoFit/>
          </a:bodyPr>
          <a:lstStyle/>
          <a:p>
            <a:pPr lvl="0"/>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注意</a:t>
            </a:r>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ただし、次のいずれかに該当する場合は、対象外です。</a:t>
            </a:r>
            <a:endParaRPr lang="en-US" altLang="ja-JP" sz="1000" dirty="0">
              <a:solidFill>
                <a:prstClr val="black"/>
              </a:solidFill>
              <a:latin typeface="メイリオ" panose="020B0604030504040204" pitchFamily="50" charset="-128"/>
              <a:ea typeface="メイリオ" panose="020B0604030504040204" pitchFamily="50" charset="-128"/>
            </a:endParaRPr>
          </a:p>
          <a:p>
            <a:pPr lvl="0"/>
            <a:r>
              <a:rPr lang="ja-JP" altLang="en-US" sz="900" dirty="0">
                <a:solidFill>
                  <a:prstClr val="black"/>
                </a:solidFill>
                <a:latin typeface="メイリオ" panose="020B0604030504040204" pitchFamily="50" charset="-128"/>
                <a:ea typeface="メイリオ" panose="020B0604030504040204" pitchFamily="50" charset="-128"/>
              </a:rPr>
              <a:t>　・両親またはどちらか一方が海外在住で、保護者等全員の年収等が非課税相当であることを確認できない場合</a:t>
            </a:r>
            <a:endParaRPr lang="en-US" altLang="ja-JP" sz="900" dirty="0">
              <a:solidFill>
                <a:prstClr val="black"/>
              </a:solidFill>
              <a:latin typeface="メイリオ" panose="020B0604030504040204" pitchFamily="50" charset="-128"/>
              <a:ea typeface="メイリオ" panose="020B0604030504040204" pitchFamily="50" charset="-128"/>
            </a:endParaRPr>
          </a:p>
          <a:p>
            <a:pPr lvl="0"/>
            <a:r>
              <a:rPr lang="ja-JP" altLang="en-US" sz="900" dirty="0">
                <a:solidFill>
                  <a:prstClr val="black"/>
                </a:solidFill>
                <a:latin typeface="メイリオ" panose="020B0604030504040204" pitchFamily="50" charset="-128"/>
                <a:ea typeface="メイリオ" panose="020B0604030504040204" pitchFamily="50" charset="-128"/>
              </a:rPr>
              <a:t>　・生徒に児童福祉法による児童入所施設措置費（見学旅行費又は特別育成費</a:t>
            </a:r>
            <a:r>
              <a:rPr lang="en-US" altLang="ja-JP" sz="900" dirty="0">
                <a:solidFill>
                  <a:prstClr val="black"/>
                </a:solidFill>
                <a:latin typeface="メイリオ" panose="020B0604030504040204" pitchFamily="50" charset="-128"/>
                <a:ea typeface="メイリオ" panose="020B0604030504040204" pitchFamily="50" charset="-128"/>
              </a:rPr>
              <a:t>(</a:t>
            </a:r>
            <a:r>
              <a:rPr lang="ja-JP" altLang="en-US" sz="900" dirty="0">
                <a:solidFill>
                  <a:prstClr val="black"/>
                </a:solidFill>
                <a:latin typeface="メイリオ" panose="020B0604030504040204" pitchFamily="50" charset="-128"/>
                <a:ea typeface="メイリオ" panose="020B0604030504040204" pitchFamily="50" charset="-128"/>
              </a:rPr>
              <a:t>母子生活支援施設の高校生等を除く</a:t>
            </a:r>
            <a:r>
              <a:rPr lang="en-US" altLang="ja-JP" sz="900" dirty="0">
                <a:solidFill>
                  <a:prstClr val="black"/>
                </a:solidFill>
                <a:latin typeface="メイリオ" panose="020B0604030504040204" pitchFamily="50" charset="-128"/>
                <a:ea typeface="メイリオ" panose="020B0604030504040204" pitchFamily="50" charset="-128"/>
              </a:rPr>
              <a:t>) )</a:t>
            </a:r>
            <a:r>
              <a:rPr lang="ja-JP" altLang="en-US" sz="900" dirty="0">
                <a:solidFill>
                  <a:prstClr val="black"/>
                </a:solidFill>
                <a:latin typeface="メイリオ" panose="020B0604030504040204" pitchFamily="50" charset="-128"/>
                <a:ea typeface="メイリオ" panose="020B0604030504040204" pitchFamily="50" charset="-128"/>
              </a:rPr>
              <a:t>が</a:t>
            </a:r>
            <a:endParaRPr lang="en-US" altLang="ja-JP" sz="900" dirty="0">
              <a:solidFill>
                <a:prstClr val="black"/>
              </a:solidFill>
              <a:latin typeface="メイリオ" panose="020B0604030504040204" pitchFamily="50" charset="-128"/>
              <a:ea typeface="メイリオ" panose="020B0604030504040204" pitchFamily="50" charset="-128"/>
            </a:endParaRPr>
          </a:p>
          <a:p>
            <a:pPr lvl="0"/>
            <a:r>
              <a:rPr lang="ja-JP" altLang="en-US" sz="900" dirty="0">
                <a:solidFill>
                  <a:prstClr val="black"/>
                </a:solidFill>
                <a:latin typeface="メイリオ" panose="020B0604030504040204" pitchFamily="50" charset="-128"/>
                <a:ea typeface="メイリオ" panose="020B0604030504040204" pitchFamily="50" charset="-128"/>
              </a:rPr>
              <a:t>　　支給されている場合</a:t>
            </a:r>
            <a:endParaRPr lang="en-US" altLang="ja-JP" sz="900" dirty="0">
              <a:solidFill>
                <a:prstClr val="black"/>
              </a:solidFill>
              <a:latin typeface="メイリオ" panose="020B0604030504040204" pitchFamily="50" charset="-128"/>
              <a:ea typeface="メイリオ" panose="020B0604030504040204" pitchFamily="50" charset="-128"/>
            </a:endParaRPr>
          </a:p>
          <a:p>
            <a:pPr lvl="0"/>
            <a:r>
              <a:rPr lang="ja-JP" altLang="en-US" sz="900" dirty="0">
                <a:solidFill>
                  <a:prstClr val="black"/>
                </a:solidFill>
                <a:latin typeface="メイリオ" panose="020B0604030504040204" pitchFamily="50" charset="-128"/>
                <a:ea typeface="メイリオ" panose="020B0604030504040204" pitchFamily="50" charset="-128"/>
              </a:rPr>
              <a:t>　・生徒が基準日（７月１日あるいは申請日の属する月の初日）において休学している場合</a:t>
            </a:r>
            <a:endParaRPr lang="en-US" altLang="ja-JP" sz="900" dirty="0">
              <a:solidFill>
                <a:prstClr val="black"/>
              </a:solidFill>
              <a:latin typeface="メイリオ" panose="020B0604030504040204" pitchFamily="50" charset="-128"/>
              <a:ea typeface="メイリオ" panose="020B0604030504040204" pitchFamily="50" charset="-128"/>
            </a:endParaRPr>
          </a:p>
        </p:txBody>
      </p:sp>
      <p:graphicFrame>
        <p:nvGraphicFramePr>
          <p:cNvPr id="28" name="オブジェクト 27">
            <a:extLst>
              <a:ext uri="{FF2B5EF4-FFF2-40B4-BE49-F238E27FC236}">
                <a16:creationId xmlns:a16="http://schemas.microsoft.com/office/drawing/2014/main" id="{5DA61C54-C1C0-48FC-BE70-213A5A9B4916}"/>
              </a:ext>
            </a:extLst>
          </p:cNvPr>
          <p:cNvGraphicFramePr>
            <a:graphicFrameLocks noChangeAspect="1"/>
          </p:cNvGraphicFramePr>
          <p:nvPr>
            <p:extLst>
              <p:ext uri="{D42A27DB-BD31-4B8C-83A1-F6EECF244321}">
                <p14:modId xmlns:p14="http://schemas.microsoft.com/office/powerpoint/2010/main" val="1921796609"/>
              </p:ext>
            </p:extLst>
          </p:nvPr>
        </p:nvGraphicFramePr>
        <p:xfrm>
          <a:off x="420632" y="5085024"/>
          <a:ext cx="4283075" cy="2014537"/>
        </p:xfrm>
        <a:graphic>
          <a:graphicData uri="http://schemas.openxmlformats.org/presentationml/2006/ole">
            <mc:AlternateContent xmlns:mc="http://schemas.openxmlformats.org/markup-compatibility/2006">
              <mc:Choice xmlns:v="urn:schemas-microsoft-com:vml" Requires="v">
                <p:oleObj spid="_x0000_s1250" name="Worksheet" r:id="rId5" imgW="5191085" imgH="2867154" progId="Excel.Sheet.12">
                  <p:embed/>
                </p:oleObj>
              </mc:Choice>
              <mc:Fallback>
                <p:oleObj name="Worksheet" r:id="rId5" imgW="5191085" imgH="2867154" progId="Excel.Sheet.12">
                  <p:embed/>
                  <p:pic>
                    <p:nvPicPr>
                      <p:cNvPr id="116" name="オブジェクト 115"/>
                      <p:cNvPicPr/>
                      <p:nvPr/>
                    </p:nvPicPr>
                    <p:blipFill>
                      <a:blip r:embed="rId6"/>
                      <a:stretch>
                        <a:fillRect/>
                      </a:stretch>
                    </p:blipFill>
                    <p:spPr>
                      <a:xfrm>
                        <a:off x="420632" y="5085024"/>
                        <a:ext cx="4283075" cy="2014537"/>
                      </a:xfrm>
                      <a:prstGeom prst="rect">
                        <a:avLst/>
                      </a:prstGeom>
                    </p:spPr>
                  </p:pic>
                </p:oleObj>
              </mc:Fallback>
            </mc:AlternateContent>
          </a:graphicData>
        </a:graphic>
      </p:graphicFrame>
    </p:spTree>
    <p:extLst>
      <p:ext uri="{BB962C8B-B14F-4D97-AF65-F5344CB8AC3E}">
        <p14:creationId xmlns:p14="http://schemas.microsoft.com/office/powerpoint/2010/main" val="3304099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下矢印 117">
            <a:extLst>
              <a:ext uri="{FF2B5EF4-FFF2-40B4-BE49-F238E27FC236}">
                <a16:creationId xmlns:a16="http://schemas.microsoft.com/office/drawing/2014/main" id="{5F2E36A5-DC1A-4EBB-946B-3343F5941638}"/>
              </a:ext>
            </a:extLst>
          </p:cNvPr>
          <p:cNvSpPr/>
          <p:nvPr/>
        </p:nvSpPr>
        <p:spPr>
          <a:xfrm>
            <a:off x="5204081" y="7002909"/>
            <a:ext cx="234000" cy="407528"/>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76" name="正方形/長方形 75">
            <a:extLst>
              <a:ext uri="{FF2B5EF4-FFF2-40B4-BE49-F238E27FC236}">
                <a16:creationId xmlns:a16="http://schemas.microsoft.com/office/drawing/2014/main" id="{3ADEB7C4-F1CB-4792-9093-7682BD0FBCB1}"/>
              </a:ext>
            </a:extLst>
          </p:cNvPr>
          <p:cNvSpPr/>
          <p:nvPr/>
        </p:nvSpPr>
        <p:spPr>
          <a:xfrm>
            <a:off x="5030488" y="7113030"/>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32" name="フッター プレースホルダー 6"/>
          <p:cNvSpPr>
            <a:spLocks noGrp="1"/>
          </p:cNvSpPr>
          <p:nvPr>
            <p:ph type="ftr" sz="quarter" idx="11"/>
          </p:nvPr>
        </p:nvSpPr>
        <p:spPr>
          <a:xfrm>
            <a:off x="3269142" y="9738314"/>
            <a:ext cx="318963" cy="249251"/>
          </a:xfrm>
        </p:spPr>
        <p:txBody>
          <a:bodyPr wrap="none">
            <a:spAutoFit/>
          </a:bodyPr>
          <a:lstStyle/>
          <a:p>
            <a:r>
              <a:rPr kumimoji="1" lang="ja-JP" altLang="en-US" sz="1000" dirty="0">
                <a:latin typeface="メイリオ" panose="020B0604030504040204" pitchFamily="50" charset="-128"/>
                <a:ea typeface="メイリオ" panose="020B0604030504040204" pitchFamily="50" charset="-128"/>
              </a:rPr>
              <a:t>２</a:t>
            </a:r>
          </a:p>
        </p:txBody>
      </p:sp>
      <p:sp>
        <p:nvSpPr>
          <p:cNvPr id="55" name="ホームベース 54"/>
          <p:cNvSpPr/>
          <p:nvPr/>
        </p:nvSpPr>
        <p:spPr>
          <a:xfrm>
            <a:off x="140518" y="288930"/>
            <a:ext cx="3096000" cy="22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３ 対象確認シート</a:t>
            </a:r>
          </a:p>
        </p:txBody>
      </p:sp>
      <p:sp>
        <p:nvSpPr>
          <p:cNvPr id="94" name="下矢印 46">
            <a:extLst>
              <a:ext uri="{FF2B5EF4-FFF2-40B4-BE49-F238E27FC236}">
                <a16:creationId xmlns:a16="http://schemas.microsoft.com/office/drawing/2014/main" id="{BCA66071-2525-4534-892A-C4D13A42BAA8}"/>
              </a:ext>
            </a:extLst>
          </p:cNvPr>
          <p:cNvSpPr/>
          <p:nvPr/>
        </p:nvSpPr>
        <p:spPr>
          <a:xfrm>
            <a:off x="803318" y="5713345"/>
            <a:ext cx="234000" cy="1697092"/>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02" name="正方形/長方形 101">
            <a:extLst>
              <a:ext uri="{FF2B5EF4-FFF2-40B4-BE49-F238E27FC236}">
                <a16:creationId xmlns:a16="http://schemas.microsoft.com/office/drawing/2014/main" id="{12E8E827-1329-4F6C-8CCE-873712CD6025}"/>
              </a:ext>
            </a:extLst>
          </p:cNvPr>
          <p:cNvSpPr/>
          <p:nvPr/>
        </p:nvSpPr>
        <p:spPr>
          <a:xfrm>
            <a:off x="595050" y="5933402"/>
            <a:ext cx="649531" cy="17029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grpSp>
        <p:nvGrpSpPr>
          <p:cNvPr id="103" name="グループ化 102">
            <a:extLst>
              <a:ext uri="{FF2B5EF4-FFF2-40B4-BE49-F238E27FC236}">
                <a16:creationId xmlns:a16="http://schemas.microsoft.com/office/drawing/2014/main" id="{22EE893A-808B-4CA1-BD37-2E41A4E00789}"/>
              </a:ext>
            </a:extLst>
          </p:cNvPr>
          <p:cNvGrpSpPr/>
          <p:nvPr/>
        </p:nvGrpSpPr>
        <p:grpSpPr>
          <a:xfrm>
            <a:off x="1267502" y="4951424"/>
            <a:ext cx="649531" cy="405198"/>
            <a:chOff x="1077394" y="4951424"/>
            <a:chExt cx="649531" cy="405198"/>
          </a:xfrm>
        </p:grpSpPr>
        <p:sp>
          <p:nvSpPr>
            <p:cNvPr id="104" name="下矢印 78">
              <a:extLst>
                <a:ext uri="{FF2B5EF4-FFF2-40B4-BE49-F238E27FC236}">
                  <a16:creationId xmlns:a16="http://schemas.microsoft.com/office/drawing/2014/main" id="{0F71DE4E-CD3F-4951-AFFA-F5B710291BB8}"/>
                </a:ext>
              </a:extLst>
            </p:cNvPr>
            <p:cNvSpPr/>
            <p:nvPr/>
          </p:nvSpPr>
          <p:spPr>
            <a:xfrm>
              <a:off x="1294159" y="4951424"/>
              <a:ext cx="216000" cy="405198"/>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05" name="正方形/長方形 104">
              <a:extLst>
                <a:ext uri="{FF2B5EF4-FFF2-40B4-BE49-F238E27FC236}">
                  <a16:creationId xmlns:a16="http://schemas.microsoft.com/office/drawing/2014/main" id="{4B9EB6B8-A6EB-43C3-8305-185768E9F577}"/>
                </a:ext>
              </a:extLst>
            </p:cNvPr>
            <p:cNvSpPr/>
            <p:nvPr/>
          </p:nvSpPr>
          <p:spPr>
            <a:xfrm>
              <a:off x="1077394" y="5061890"/>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grpSp>
      <p:sp>
        <p:nvSpPr>
          <p:cNvPr id="106" name="下矢印 60">
            <a:extLst>
              <a:ext uri="{FF2B5EF4-FFF2-40B4-BE49-F238E27FC236}">
                <a16:creationId xmlns:a16="http://schemas.microsoft.com/office/drawing/2014/main" id="{F0312080-6461-4AC0-AB01-A6D2DA2BEC98}"/>
              </a:ext>
            </a:extLst>
          </p:cNvPr>
          <p:cNvSpPr/>
          <p:nvPr/>
        </p:nvSpPr>
        <p:spPr>
          <a:xfrm>
            <a:off x="2120793" y="5713345"/>
            <a:ext cx="234000" cy="1697092"/>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07" name="正方形/長方形 106">
            <a:extLst>
              <a:ext uri="{FF2B5EF4-FFF2-40B4-BE49-F238E27FC236}">
                <a16:creationId xmlns:a16="http://schemas.microsoft.com/office/drawing/2014/main" id="{9611F27A-20E5-4420-8C70-9257F4018121}"/>
              </a:ext>
            </a:extLst>
          </p:cNvPr>
          <p:cNvSpPr/>
          <p:nvPr/>
        </p:nvSpPr>
        <p:spPr>
          <a:xfrm>
            <a:off x="1939953" y="5956099"/>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08" name="下矢印 117">
            <a:extLst>
              <a:ext uri="{FF2B5EF4-FFF2-40B4-BE49-F238E27FC236}">
                <a16:creationId xmlns:a16="http://schemas.microsoft.com/office/drawing/2014/main" id="{8740D440-FEFD-4DFB-95DC-932D54255BF5}"/>
              </a:ext>
            </a:extLst>
          </p:cNvPr>
          <p:cNvSpPr/>
          <p:nvPr/>
        </p:nvSpPr>
        <p:spPr>
          <a:xfrm>
            <a:off x="4098954" y="7002909"/>
            <a:ext cx="234000" cy="407528"/>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09" name="正方形/長方形 108">
            <a:extLst>
              <a:ext uri="{FF2B5EF4-FFF2-40B4-BE49-F238E27FC236}">
                <a16:creationId xmlns:a16="http://schemas.microsoft.com/office/drawing/2014/main" id="{BB53D926-C6C6-4EE7-A915-62BB0AD013E9}"/>
              </a:ext>
            </a:extLst>
          </p:cNvPr>
          <p:cNvSpPr/>
          <p:nvPr/>
        </p:nvSpPr>
        <p:spPr>
          <a:xfrm>
            <a:off x="3890685" y="7106985"/>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10" name="下矢印 46">
            <a:extLst>
              <a:ext uri="{FF2B5EF4-FFF2-40B4-BE49-F238E27FC236}">
                <a16:creationId xmlns:a16="http://schemas.microsoft.com/office/drawing/2014/main" id="{056E0631-6948-48B2-8419-6291ADE51341}"/>
              </a:ext>
            </a:extLst>
          </p:cNvPr>
          <p:cNvSpPr/>
          <p:nvPr/>
        </p:nvSpPr>
        <p:spPr>
          <a:xfrm>
            <a:off x="3082115" y="5679166"/>
            <a:ext cx="234000" cy="1731271"/>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1" name="正方形/長方形 110">
            <a:extLst>
              <a:ext uri="{FF2B5EF4-FFF2-40B4-BE49-F238E27FC236}">
                <a16:creationId xmlns:a16="http://schemas.microsoft.com/office/drawing/2014/main" id="{4B83CBF1-8699-46AF-927A-47785220F263}"/>
              </a:ext>
            </a:extLst>
          </p:cNvPr>
          <p:cNvSpPr/>
          <p:nvPr/>
        </p:nvSpPr>
        <p:spPr>
          <a:xfrm>
            <a:off x="2873847" y="5767355"/>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12" name="ホームベース 36">
            <a:extLst>
              <a:ext uri="{FF2B5EF4-FFF2-40B4-BE49-F238E27FC236}">
                <a16:creationId xmlns:a16="http://schemas.microsoft.com/office/drawing/2014/main" id="{0DC537B2-AD19-4A5F-9012-190078B41816}"/>
              </a:ext>
            </a:extLst>
          </p:cNvPr>
          <p:cNvSpPr/>
          <p:nvPr/>
        </p:nvSpPr>
        <p:spPr>
          <a:xfrm>
            <a:off x="106226" y="7827067"/>
            <a:ext cx="6456403" cy="424803"/>
          </a:xfrm>
          <a:prstGeom prst="homePlate">
            <a:avLst>
              <a:gd name="adj" fmla="val 33746"/>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４ 生徒一人あたりの支給額（年額）</a:t>
            </a:r>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６月末までに家計急変した場合の額</a:t>
            </a:r>
            <a:r>
              <a:rPr lang="en-US" altLang="ja-JP" sz="1400" b="1" dirty="0">
                <a:latin typeface="メイリオ" panose="020B0604030504040204" pitchFamily="50" charset="-128"/>
                <a:ea typeface="メイリオ" panose="020B0604030504040204" pitchFamily="50" charset="-128"/>
              </a:rPr>
              <a:t>】</a:t>
            </a:r>
          </a:p>
          <a:p>
            <a:r>
              <a:rPr lang="ja-JP" altLang="en-US" sz="1400" b="1" dirty="0">
                <a:latin typeface="メイリオ" panose="020B0604030504040204" pitchFamily="50" charset="-128"/>
                <a:ea typeface="メイリオ" panose="020B0604030504040204" pitchFamily="50" charset="-128"/>
              </a:rPr>
              <a:t>　</a:t>
            </a:r>
            <a:r>
              <a:rPr lang="en-US" altLang="ja-JP" sz="1200" b="1" dirty="0">
                <a:latin typeface="メイリオ" panose="020B0604030504040204" pitchFamily="50" charset="-128"/>
                <a:ea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rPr>
              <a:t>７月以降に家計急変した場合や</a:t>
            </a:r>
            <a:r>
              <a:rPr lang="en-US" altLang="ja-JP" sz="1200" b="1" dirty="0">
                <a:latin typeface="メイリオ" panose="020B0604030504040204" pitchFamily="50" charset="-128"/>
                <a:ea typeface="メイリオ" panose="020B0604030504040204" pitchFamily="50" charset="-128"/>
              </a:rPr>
              <a:t>10</a:t>
            </a:r>
            <a:r>
              <a:rPr lang="ja-JP" altLang="en-US" sz="1200" b="1" dirty="0">
                <a:latin typeface="メイリオ" panose="020B0604030504040204" pitchFamily="50" charset="-128"/>
                <a:ea typeface="メイリオ" panose="020B0604030504040204" pitchFamily="50" charset="-128"/>
              </a:rPr>
              <a:t>月以降の申請は、月割換算した額となります</a:t>
            </a:r>
          </a:p>
        </p:txBody>
      </p:sp>
      <p:sp>
        <p:nvSpPr>
          <p:cNvPr id="113" name="下矢印 37">
            <a:extLst>
              <a:ext uri="{FF2B5EF4-FFF2-40B4-BE49-F238E27FC236}">
                <a16:creationId xmlns:a16="http://schemas.microsoft.com/office/drawing/2014/main" id="{BB92A5B7-F858-4EF5-B6BE-8249F1D737F6}"/>
              </a:ext>
            </a:extLst>
          </p:cNvPr>
          <p:cNvSpPr/>
          <p:nvPr/>
        </p:nvSpPr>
        <p:spPr>
          <a:xfrm rot="16200000">
            <a:off x="3565060" y="2102066"/>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4" name="下矢印 38">
            <a:extLst>
              <a:ext uri="{FF2B5EF4-FFF2-40B4-BE49-F238E27FC236}">
                <a16:creationId xmlns:a16="http://schemas.microsoft.com/office/drawing/2014/main" id="{844EC3E5-62A0-4D59-90E7-80BF50B84A18}"/>
              </a:ext>
            </a:extLst>
          </p:cNvPr>
          <p:cNvSpPr/>
          <p:nvPr/>
        </p:nvSpPr>
        <p:spPr>
          <a:xfrm>
            <a:off x="3097887" y="2159175"/>
            <a:ext cx="108000" cy="216000"/>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5" name="正方形/長方形 114">
            <a:extLst>
              <a:ext uri="{FF2B5EF4-FFF2-40B4-BE49-F238E27FC236}">
                <a16:creationId xmlns:a16="http://schemas.microsoft.com/office/drawing/2014/main" id="{756179BA-597D-49CE-90DB-1B3D1251EAE1}"/>
              </a:ext>
            </a:extLst>
          </p:cNvPr>
          <p:cNvSpPr/>
          <p:nvPr/>
        </p:nvSpPr>
        <p:spPr>
          <a:xfrm>
            <a:off x="2873180" y="2267190"/>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16" name="下矢印 40">
            <a:extLst>
              <a:ext uri="{FF2B5EF4-FFF2-40B4-BE49-F238E27FC236}">
                <a16:creationId xmlns:a16="http://schemas.microsoft.com/office/drawing/2014/main" id="{D72F7B80-16FE-465E-A111-D442A0857E6D}"/>
              </a:ext>
            </a:extLst>
          </p:cNvPr>
          <p:cNvSpPr/>
          <p:nvPr/>
        </p:nvSpPr>
        <p:spPr>
          <a:xfrm>
            <a:off x="1843685" y="2165787"/>
            <a:ext cx="232994" cy="39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7" name="正方形/長方形 116">
            <a:extLst>
              <a:ext uri="{FF2B5EF4-FFF2-40B4-BE49-F238E27FC236}">
                <a16:creationId xmlns:a16="http://schemas.microsoft.com/office/drawing/2014/main" id="{5C0603C8-04E5-47AB-86AC-C12A3FE4C150}"/>
              </a:ext>
            </a:extLst>
          </p:cNvPr>
          <p:cNvSpPr/>
          <p:nvPr/>
        </p:nvSpPr>
        <p:spPr>
          <a:xfrm>
            <a:off x="1653152" y="2249465"/>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18" name="下矢印 42">
            <a:extLst>
              <a:ext uri="{FF2B5EF4-FFF2-40B4-BE49-F238E27FC236}">
                <a16:creationId xmlns:a16="http://schemas.microsoft.com/office/drawing/2014/main" id="{54B8338E-D1D9-49B6-85BC-CBCCFBF5B365}"/>
              </a:ext>
            </a:extLst>
          </p:cNvPr>
          <p:cNvSpPr/>
          <p:nvPr/>
        </p:nvSpPr>
        <p:spPr>
          <a:xfrm rot="16200000">
            <a:off x="3565060" y="1426575"/>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19" name="下矢印 43">
            <a:extLst>
              <a:ext uri="{FF2B5EF4-FFF2-40B4-BE49-F238E27FC236}">
                <a16:creationId xmlns:a16="http://schemas.microsoft.com/office/drawing/2014/main" id="{765133AC-A860-4840-9029-38B31B852D75}"/>
              </a:ext>
            </a:extLst>
          </p:cNvPr>
          <p:cNvSpPr/>
          <p:nvPr/>
        </p:nvSpPr>
        <p:spPr>
          <a:xfrm>
            <a:off x="3097887" y="1515974"/>
            <a:ext cx="108000" cy="183710"/>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0" name="正方形/長方形 119">
            <a:extLst>
              <a:ext uri="{FF2B5EF4-FFF2-40B4-BE49-F238E27FC236}">
                <a16:creationId xmlns:a16="http://schemas.microsoft.com/office/drawing/2014/main" id="{73906C86-FBB7-4392-BDB5-7938E4F16C51}"/>
              </a:ext>
            </a:extLst>
          </p:cNvPr>
          <p:cNvSpPr/>
          <p:nvPr/>
        </p:nvSpPr>
        <p:spPr>
          <a:xfrm>
            <a:off x="2873180" y="1591699"/>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21" name="下矢印 45">
            <a:extLst>
              <a:ext uri="{FF2B5EF4-FFF2-40B4-BE49-F238E27FC236}">
                <a16:creationId xmlns:a16="http://schemas.microsoft.com/office/drawing/2014/main" id="{705B8AD5-4DA7-4325-84F9-0EE7E5A93F87}"/>
              </a:ext>
            </a:extLst>
          </p:cNvPr>
          <p:cNvSpPr/>
          <p:nvPr/>
        </p:nvSpPr>
        <p:spPr>
          <a:xfrm>
            <a:off x="4501796" y="5674299"/>
            <a:ext cx="232994" cy="361677"/>
          </a:xfrm>
          <a:prstGeom prst="downArrow">
            <a:avLst>
              <a:gd name="adj1" fmla="val 50000"/>
              <a:gd name="adj2" fmla="val 3501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2" name="下矢印 48">
            <a:extLst>
              <a:ext uri="{FF2B5EF4-FFF2-40B4-BE49-F238E27FC236}">
                <a16:creationId xmlns:a16="http://schemas.microsoft.com/office/drawing/2014/main" id="{3641ADED-5C1B-48AD-B928-1AFB4A8C7071}"/>
              </a:ext>
            </a:extLst>
          </p:cNvPr>
          <p:cNvSpPr/>
          <p:nvPr/>
        </p:nvSpPr>
        <p:spPr>
          <a:xfrm>
            <a:off x="3036148" y="3611386"/>
            <a:ext cx="232994" cy="390472"/>
          </a:xfrm>
          <a:prstGeom prst="downArrow">
            <a:avLst>
              <a:gd name="adj1" fmla="val 50000"/>
              <a:gd name="adj2" fmla="val 37736"/>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3" name="下矢印 52">
            <a:extLst>
              <a:ext uri="{FF2B5EF4-FFF2-40B4-BE49-F238E27FC236}">
                <a16:creationId xmlns:a16="http://schemas.microsoft.com/office/drawing/2014/main" id="{F33ABA92-8FFB-42C9-8023-A1F0DE91BCC1}"/>
              </a:ext>
            </a:extLst>
          </p:cNvPr>
          <p:cNvSpPr/>
          <p:nvPr/>
        </p:nvSpPr>
        <p:spPr>
          <a:xfrm>
            <a:off x="1918584" y="3603327"/>
            <a:ext cx="108000" cy="126272"/>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4" name="下矢印 53">
            <a:extLst>
              <a:ext uri="{FF2B5EF4-FFF2-40B4-BE49-F238E27FC236}">
                <a16:creationId xmlns:a16="http://schemas.microsoft.com/office/drawing/2014/main" id="{A15AD91B-B7BC-4AF3-B374-9637EB60A78D}"/>
              </a:ext>
            </a:extLst>
          </p:cNvPr>
          <p:cNvSpPr/>
          <p:nvPr/>
        </p:nvSpPr>
        <p:spPr>
          <a:xfrm rot="5400000" flipH="1">
            <a:off x="1392068" y="3538789"/>
            <a:ext cx="180000" cy="477564"/>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5" name="下矢印 55">
            <a:extLst>
              <a:ext uri="{FF2B5EF4-FFF2-40B4-BE49-F238E27FC236}">
                <a16:creationId xmlns:a16="http://schemas.microsoft.com/office/drawing/2014/main" id="{2580D12A-DEAF-4AA5-8717-F049D2D301EF}"/>
              </a:ext>
            </a:extLst>
          </p:cNvPr>
          <p:cNvSpPr/>
          <p:nvPr/>
        </p:nvSpPr>
        <p:spPr>
          <a:xfrm>
            <a:off x="1853226" y="4365809"/>
            <a:ext cx="232994" cy="352446"/>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6" name="下矢印 56">
            <a:extLst>
              <a:ext uri="{FF2B5EF4-FFF2-40B4-BE49-F238E27FC236}">
                <a16:creationId xmlns:a16="http://schemas.microsoft.com/office/drawing/2014/main" id="{D6C2761C-F97B-4981-886F-2169CA44B610}"/>
              </a:ext>
            </a:extLst>
          </p:cNvPr>
          <p:cNvSpPr/>
          <p:nvPr/>
        </p:nvSpPr>
        <p:spPr>
          <a:xfrm>
            <a:off x="3047276" y="2840070"/>
            <a:ext cx="232994" cy="395198"/>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27" name="正方形/長方形 126">
            <a:extLst>
              <a:ext uri="{FF2B5EF4-FFF2-40B4-BE49-F238E27FC236}">
                <a16:creationId xmlns:a16="http://schemas.microsoft.com/office/drawing/2014/main" id="{739937C2-F4E2-4512-B796-F89E06853023}"/>
              </a:ext>
            </a:extLst>
          </p:cNvPr>
          <p:cNvSpPr/>
          <p:nvPr/>
        </p:nvSpPr>
        <p:spPr>
          <a:xfrm>
            <a:off x="1642168" y="4416360"/>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28" name="正方形/長方形 127">
            <a:extLst>
              <a:ext uri="{FF2B5EF4-FFF2-40B4-BE49-F238E27FC236}">
                <a16:creationId xmlns:a16="http://schemas.microsoft.com/office/drawing/2014/main" id="{AA959C61-E022-4F60-A8C1-A2353A131DA4}"/>
              </a:ext>
            </a:extLst>
          </p:cNvPr>
          <p:cNvSpPr/>
          <p:nvPr/>
        </p:nvSpPr>
        <p:spPr>
          <a:xfrm>
            <a:off x="1665028" y="3699272"/>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29" name="下矢印 59">
            <a:extLst>
              <a:ext uri="{FF2B5EF4-FFF2-40B4-BE49-F238E27FC236}">
                <a16:creationId xmlns:a16="http://schemas.microsoft.com/office/drawing/2014/main" id="{6EB6517A-D6DE-4112-91AC-B68A821CFD14}"/>
              </a:ext>
            </a:extLst>
          </p:cNvPr>
          <p:cNvSpPr/>
          <p:nvPr/>
        </p:nvSpPr>
        <p:spPr>
          <a:xfrm>
            <a:off x="4501796" y="6296525"/>
            <a:ext cx="234000" cy="39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0" name="下矢印 60">
            <a:extLst>
              <a:ext uri="{FF2B5EF4-FFF2-40B4-BE49-F238E27FC236}">
                <a16:creationId xmlns:a16="http://schemas.microsoft.com/office/drawing/2014/main" id="{2DCF5E48-56AF-4591-BF01-74B136A0C30D}"/>
              </a:ext>
            </a:extLst>
          </p:cNvPr>
          <p:cNvSpPr/>
          <p:nvPr/>
        </p:nvSpPr>
        <p:spPr>
          <a:xfrm>
            <a:off x="5960577" y="6225032"/>
            <a:ext cx="234000" cy="1185405"/>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1" name="下矢印 61">
            <a:extLst>
              <a:ext uri="{FF2B5EF4-FFF2-40B4-BE49-F238E27FC236}">
                <a16:creationId xmlns:a16="http://schemas.microsoft.com/office/drawing/2014/main" id="{F9F2C3E1-6AE9-43F7-AFD3-8732F41D1C06}"/>
              </a:ext>
            </a:extLst>
          </p:cNvPr>
          <p:cNvSpPr/>
          <p:nvPr/>
        </p:nvSpPr>
        <p:spPr>
          <a:xfrm>
            <a:off x="651121" y="2840069"/>
            <a:ext cx="232994" cy="426787"/>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2" name="下矢印 62">
            <a:extLst>
              <a:ext uri="{FF2B5EF4-FFF2-40B4-BE49-F238E27FC236}">
                <a16:creationId xmlns:a16="http://schemas.microsoft.com/office/drawing/2014/main" id="{E3F83BE4-C57E-47ED-9FFF-683565E2C5A5}"/>
              </a:ext>
            </a:extLst>
          </p:cNvPr>
          <p:cNvSpPr/>
          <p:nvPr/>
        </p:nvSpPr>
        <p:spPr>
          <a:xfrm>
            <a:off x="1843685" y="1514296"/>
            <a:ext cx="232994" cy="39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3" name="下矢印 63">
            <a:extLst>
              <a:ext uri="{FF2B5EF4-FFF2-40B4-BE49-F238E27FC236}">
                <a16:creationId xmlns:a16="http://schemas.microsoft.com/office/drawing/2014/main" id="{48580394-D5A0-4433-8F05-974B0F1B36D5}"/>
              </a:ext>
            </a:extLst>
          </p:cNvPr>
          <p:cNvSpPr/>
          <p:nvPr/>
        </p:nvSpPr>
        <p:spPr>
          <a:xfrm rot="16200000">
            <a:off x="3565060" y="749341"/>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4" name="下矢印 64">
            <a:extLst>
              <a:ext uri="{FF2B5EF4-FFF2-40B4-BE49-F238E27FC236}">
                <a16:creationId xmlns:a16="http://schemas.microsoft.com/office/drawing/2014/main" id="{425D65AA-5CC8-4F07-AE80-49A7D870D11A}"/>
              </a:ext>
            </a:extLst>
          </p:cNvPr>
          <p:cNvSpPr/>
          <p:nvPr/>
        </p:nvSpPr>
        <p:spPr>
          <a:xfrm>
            <a:off x="3097887" y="835034"/>
            <a:ext cx="108000" cy="187416"/>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5" name="下矢印 65">
            <a:extLst>
              <a:ext uri="{FF2B5EF4-FFF2-40B4-BE49-F238E27FC236}">
                <a16:creationId xmlns:a16="http://schemas.microsoft.com/office/drawing/2014/main" id="{E68545A9-6EBF-487B-8E53-84A0CBE9D924}"/>
              </a:ext>
            </a:extLst>
          </p:cNvPr>
          <p:cNvSpPr/>
          <p:nvPr/>
        </p:nvSpPr>
        <p:spPr>
          <a:xfrm>
            <a:off x="1841171" y="836499"/>
            <a:ext cx="232994" cy="396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36" name="正方形/長方形 135">
            <a:extLst>
              <a:ext uri="{FF2B5EF4-FFF2-40B4-BE49-F238E27FC236}">
                <a16:creationId xmlns:a16="http://schemas.microsoft.com/office/drawing/2014/main" id="{FD9032A3-D06A-44C2-89F2-A78F25832EA7}"/>
              </a:ext>
            </a:extLst>
          </p:cNvPr>
          <p:cNvSpPr/>
          <p:nvPr/>
        </p:nvSpPr>
        <p:spPr>
          <a:xfrm>
            <a:off x="261156" y="597434"/>
            <a:ext cx="6386580" cy="252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保護者等の居住地は新潟県ですか？</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37" name="正方形/長方形 136">
            <a:extLst>
              <a:ext uri="{FF2B5EF4-FFF2-40B4-BE49-F238E27FC236}">
                <a16:creationId xmlns:a16="http://schemas.microsoft.com/office/drawing/2014/main" id="{31469E1C-DE8E-4502-BFCA-CF317BB0ED05}"/>
              </a:ext>
            </a:extLst>
          </p:cNvPr>
          <p:cNvSpPr/>
          <p:nvPr/>
        </p:nvSpPr>
        <p:spPr>
          <a:xfrm>
            <a:off x="271764" y="1270315"/>
            <a:ext cx="6369884" cy="252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基準日（申請日の属する月の初日）現在、通学していますか？（休学していません）</a:t>
            </a:r>
          </a:p>
        </p:txBody>
      </p:sp>
      <p:sp>
        <p:nvSpPr>
          <p:cNvPr id="138" name="正方形/長方形 137">
            <a:extLst>
              <a:ext uri="{FF2B5EF4-FFF2-40B4-BE49-F238E27FC236}">
                <a16:creationId xmlns:a16="http://schemas.microsoft.com/office/drawing/2014/main" id="{EBCF7FC6-1E2A-4C51-8F4C-D227C9210FDF}"/>
              </a:ext>
            </a:extLst>
          </p:cNvPr>
          <p:cNvSpPr/>
          <p:nvPr/>
        </p:nvSpPr>
        <p:spPr>
          <a:xfrm>
            <a:off x="1544401" y="3246356"/>
            <a:ext cx="5095498" cy="35394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1000" dirty="0">
                <a:solidFill>
                  <a:schemeClr val="tx1"/>
                </a:solidFill>
                <a:latin typeface="メイリオ" panose="020B0604030504040204" pitchFamily="50" charset="-128"/>
                <a:ea typeface="メイリオ" panose="020B0604030504040204" pitchFamily="50" charset="-128"/>
              </a:rPr>
              <a:t>令和４年度の課税証明書等で保護者等全員の「県民税所得割」と「市町村民税所得割」が０円（非課税）ですか？</a:t>
            </a:r>
          </a:p>
        </p:txBody>
      </p:sp>
      <p:sp>
        <p:nvSpPr>
          <p:cNvPr id="139" name="正方形/長方形 138">
            <a:extLst>
              <a:ext uri="{FF2B5EF4-FFF2-40B4-BE49-F238E27FC236}">
                <a16:creationId xmlns:a16="http://schemas.microsoft.com/office/drawing/2014/main" id="{225A2EC3-5DB9-4438-B0C4-C2591F174AF4}"/>
              </a:ext>
            </a:extLst>
          </p:cNvPr>
          <p:cNvSpPr/>
          <p:nvPr/>
        </p:nvSpPr>
        <p:spPr>
          <a:xfrm>
            <a:off x="3694178" y="6061732"/>
            <a:ext cx="2926223" cy="252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世帯に、複数の高校生等がいますか？</a:t>
            </a:r>
          </a:p>
        </p:txBody>
      </p:sp>
      <p:sp>
        <p:nvSpPr>
          <p:cNvPr id="140" name="正方形/長方形 139">
            <a:extLst>
              <a:ext uri="{FF2B5EF4-FFF2-40B4-BE49-F238E27FC236}">
                <a16:creationId xmlns:a16="http://schemas.microsoft.com/office/drawing/2014/main" id="{FD56AE74-5883-46EC-B0C7-8ABE9AA1E866}"/>
              </a:ext>
            </a:extLst>
          </p:cNvPr>
          <p:cNvSpPr/>
          <p:nvPr/>
        </p:nvSpPr>
        <p:spPr>
          <a:xfrm>
            <a:off x="317692" y="7450056"/>
            <a:ext cx="1226709" cy="25391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t"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50" dirty="0">
                <a:solidFill>
                  <a:schemeClr val="tx1"/>
                </a:solidFill>
                <a:latin typeface="メイリオ" panose="020B0604030504040204" pitchFamily="50" charset="-128"/>
                <a:ea typeface="メイリオ" panose="020B0604030504040204" pitchFamily="50" charset="-128"/>
              </a:rPr>
              <a:t>満額で</a:t>
            </a:r>
            <a:r>
              <a:rPr lang="en-US" altLang="ja-JP" sz="1050" dirty="0">
                <a:solidFill>
                  <a:schemeClr val="tx1"/>
                </a:solidFill>
                <a:latin typeface="メイリオ" panose="020B0604030504040204" pitchFamily="50" charset="-128"/>
                <a:ea typeface="メイリオ" panose="020B0604030504040204" pitchFamily="50" charset="-128"/>
              </a:rPr>
              <a:t>52,100</a:t>
            </a:r>
            <a:r>
              <a:rPr lang="ja-JP" altLang="en-US" sz="1050" dirty="0">
                <a:solidFill>
                  <a:schemeClr val="tx1"/>
                </a:solidFill>
                <a:latin typeface="メイリオ" panose="020B0604030504040204" pitchFamily="50" charset="-128"/>
                <a:ea typeface="メイリオ" panose="020B0604030504040204" pitchFamily="50" charset="-128"/>
              </a:rPr>
              <a:t>円</a:t>
            </a:r>
          </a:p>
        </p:txBody>
      </p:sp>
      <p:sp>
        <p:nvSpPr>
          <p:cNvPr id="141" name="正方形/長方形 140">
            <a:extLst>
              <a:ext uri="{FF2B5EF4-FFF2-40B4-BE49-F238E27FC236}">
                <a16:creationId xmlns:a16="http://schemas.microsoft.com/office/drawing/2014/main" id="{EB93CC77-2D37-47CF-A1F3-309DAF3C4FA6}"/>
              </a:ext>
            </a:extLst>
          </p:cNvPr>
          <p:cNvSpPr/>
          <p:nvPr/>
        </p:nvSpPr>
        <p:spPr>
          <a:xfrm>
            <a:off x="1841171" y="7451972"/>
            <a:ext cx="2917555" cy="252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6000" tIns="45720" rIns="3600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50" dirty="0">
                <a:solidFill>
                  <a:schemeClr val="tx1"/>
                </a:solidFill>
                <a:latin typeface="メイリオ" panose="020B0604030504040204" pitchFamily="50" charset="-128"/>
                <a:ea typeface="メイリオ" panose="020B0604030504040204" pitchFamily="50" charset="-128"/>
              </a:rPr>
              <a:t>満額で</a:t>
            </a:r>
            <a:r>
              <a:rPr lang="en-US" altLang="ja-JP" sz="1050" dirty="0">
                <a:solidFill>
                  <a:schemeClr val="tx1"/>
                </a:solidFill>
                <a:latin typeface="メイリオ" panose="020B0604030504040204" pitchFamily="50" charset="-128"/>
                <a:ea typeface="メイリオ" panose="020B0604030504040204" pitchFamily="50" charset="-128"/>
              </a:rPr>
              <a:t>152,000</a:t>
            </a:r>
            <a:r>
              <a:rPr lang="ja-JP" altLang="en-US" sz="1050" dirty="0">
                <a:solidFill>
                  <a:schemeClr val="tx1"/>
                </a:solidFill>
                <a:latin typeface="メイリオ" panose="020B0604030504040204" pitchFamily="50" charset="-128"/>
                <a:ea typeface="メイリオ" panose="020B0604030504040204" pitchFamily="50" charset="-128"/>
              </a:rPr>
              <a:t>円</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142" name="正方形/長方形 141">
            <a:extLst>
              <a:ext uri="{FF2B5EF4-FFF2-40B4-BE49-F238E27FC236}">
                <a16:creationId xmlns:a16="http://schemas.microsoft.com/office/drawing/2014/main" id="{AABB004A-3AA0-43B1-9F66-F1948D20D5B2}"/>
              </a:ext>
            </a:extLst>
          </p:cNvPr>
          <p:cNvSpPr/>
          <p:nvPr/>
        </p:nvSpPr>
        <p:spPr>
          <a:xfrm>
            <a:off x="2873180" y="914465"/>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43" name="正方形/長方形 142">
            <a:extLst>
              <a:ext uri="{FF2B5EF4-FFF2-40B4-BE49-F238E27FC236}">
                <a16:creationId xmlns:a16="http://schemas.microsoft.com/office/drawing/2014/main" id="{7024716B-9AC4-4A6E-ACAD-7A194A60C448}"/>
              </a:ext>
            </a:extLst>
          </p:cNvPr>
          <p:cNvSpPr/>
          <p:nvPr/>
        </p:nvSpPr>
        <p:spPr>
          <a:xfrm>
            <a:off x="3941648" y="927467"/>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保護者がお住まいの都道府県にお問い合わせください</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44" name="正方形/長方形 143">
            <a:extLst>
              <a:ext uri="{FF2B5EF4-FFF2-40B4-BE49-F238E27FC236}">
                <a16:creationId xmlns:a16="http://schemas.microsoft.com/office/drawing/2014/main" id="{A6B0541D-CCA8-48CA-ADC7-5A6B08575709}"/>
              </a:ext>
            </a:extLst>
          </p:cNvPr>
          <p:cNvSpPr/>
          <p:nvPr/>
        </p:nvSpPr>
        <p:spPr>
          <a:xfrm>
            <a:off x="1653151" y="915498"/>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45" name="正方形/長方形 144">
            <a:extLst>
              <a:ext uri="{FF2B5EF4-FFF2-40B4-BE49-F238E27FC236}">
                <a16:creationId xmlns:a16="http://schemas.microsoft.com/office/drawing/2014/main" id="{A12CF8D0-E08D-466F-A276-CEEA0FDB7413}"/>
              </a:ext>
            </a:extLst>
          </p:cNvPr>
          <p:cNvSpPr/>
          <p:nvPr/>
        </p:nvSpPr>
        <p:spPr>
          <a:xfrm>
            <a:off x="1653152" y="1592287"/>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46" name="正方形/長方形 145">
            <a:extLst>
              <a:ext uri="{FF2B5EF4-FFF2-40B4-BE49-F238E27FC236}">
                <a16:creationId xmlns:a16="http://schemas.microsoft.com/office/drawing/2014/main" id="{EB389D54-7139-4260-9820-603C32044EA4}"/>
              </a:ext>
            </a:extLst>
          </p:cNvPr>
          <p:cNvSpPr/>
          <p:nvPr/>
        </p:nvSpPr>
        <p:spPr>
          <a:xfrm>
            <a:off x="3939899" y="1594383"/>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47" name="正方形/長方形 146">
            <a:extLst>
              <a:ext uri="{FF2B5EF4-FFF2-40B4-BE49-F238E27FC236}">
                <a16:creationId xmlns:a16="http://schemas.microsoft.com/office/drawing/2014/main" id="{A901861D-47A0-4379-A2E9-BE702BDCCA6C}"/>
              </a:ext>
            </a:extLst>
          </p:cNvPr>
          <p:cNvSpPr/>
          <p:nvPr/>
        </p:nvSpPr>
        <p:spPr>
          <a:xfrm>
            <a:off x="271763" y="1930024"/>
            <a:ext cx="6348639" cy="252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生徒が高等学校就学支援金の受給資格者ですか？</a:t>
            </a:r>
          </a:p>
        </p:txBody>
      </p:sp>
      <p:sp>
        <p:nvSpPr>
          <p:cNvPr id="148" name="正方形/長方形 147">
            <a:extLst>
              <a:ext uri="{FF2B5EF4-FFF2-40B4-BE49-F238E27FC236}">
                <a16:creationId xmlns:a16="http://schemas.microsoft.com/office/drawing/2014/main" id="{55178E82-3084-475E-A9AD-594F49EBFD94}"/>
              </a:ext>
            </a:extLst>
          </p:cNvPr>
          <p:cNvSpPr/>
          <p:nvPr/>
        </p:nvSpPr>
        <p:spPr>
          <a:xfrm>
            <a:off x="271762" y="2607195"/>
            <a:ext cx="6368137" cy="252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基準日現在、生活保護（生業扶助あり）を受給していますか？</a:t>
            </a:r>
          </a:p>
        </p:txBody>
      </p:sp>
      <p:sp>
        <p:nvSpPr>
          <p:cNvPr id="149" name="正方形/長方形 148">
            <a:extLst>
              <a:ext uri="{FF2B5EF4-FFF2-40B4-BE49-F238E27FC236}">
                <a16:creationId xmlns:a16="http://schemas.microsoft.com/office/drawing/2014/main" id="{7E191311-029C-4509-9FCD-B81AECF9AD60}"/>
              </a:ext>
            </a:extLst>
          </p:cNvPr>
          <p:cNvSpPr/>
          <p:nvPr/>
        </p:nvSpPr>
        <p:spPr>
          <a:xfrm>
            <a:off x="3924024" y="2264066"/>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sp>
        <p:nvSpPr>
          <p:cNvPr id="150" name="正方形/長方形 149">
            <a:extLst>
              <a:ext uri="{FF2B5EF4-FFF2-40B4-BE49-F238E27FC236}">
                <a16:creationId xmlns:a16="http://schemas.microsoft.com/office/drawing/2014/main" id="{36935BFD-D6D0-4713-AA5F-A6FCA2403983}"/>
              </a:ext>
            </a:extLst>
          </p:cNvPr>
          <p:cNvSpPr/>
          <p:nvPr/>
        </p:nvSpPr>
        <p:spPr>
          <a:xfrm>
            <a:off x="442852" y="2962170"/>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51" name="正方形/長方形 150">
            <a:extLst>
              <a:ext uri="{FF2B5EF4-FFF2-40B4-BE49-F238E27FC236}">
                <a16:creationId xmlns:a16="http://schemas.microsoft.com/office/drawing/2014/main" id="{246971B1-3ED8-4692-B918-06B3B6E2BFBE}"/>
              </a:ext>
            </a:extLst>
          </p:cNvPr>
          <p:cNvSpPr/>
          <p:nvPr/>
        </p:nvSpPr>
        <p:spPr>
          <a:xfrm>
            <a:off x="4293528" y="6362960"/>
            <a:ext cx="649531" cy="1534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YES</a:t>
            </a:r>
          </a:p>
        </p:txBody>
      </p:sp>
      <p:sp>
        <p:nvSpPr>
          <p:cNvPr id="152" name="正方形/長方形 151">
            <a:extLst>
              <a:ext uri="{FF2B5EF4-FFF2-40B4-BE49-F238E27FC236}">
                <a16:creationId xmlns:a16="http://schemas.microsoft.com/office/drawing/2014/main" id="{E3CD37D3-303F-415A-9A43-15AAC48DD5BB}"/>
              </a:ext>
            </a:extLst>
          </p:cNvPr>
          <p:cNvSpPr/>
          <p:nvPr/>
        </p:nvSpPr>
        <p:spPr>
          <a:xfrm>
            <a:off x="5780214" y="6362959"/>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53" name="正方形/長方形 152">
            <a:extLst>
              <a:ext uri="{FF2B5EF4-FFF2-40B4-BE49-F238E27FC236}">
                <a16:creationId xmlns:a16="http://schemas.microsoft.com/office/drawing/2014/main" id="{F45FF20F-022D-40CC-9333-A63B14336092}"/>
              </a:ext>
            </a:extLst>
          </p:cNvPr>
          <p:cNvSpPr/>
          <p:nvPr/>
        </p:nvSpPr>
        <p:spPr>
          <a:xfrm>
            <a:off x="2870005" y="2920894"/>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54" name="正方形/長方形 153">
            <a:extLst>
              <a:ext uri="{FF2B5EF4-FFF2-40B4-BE49-F238E27FC236}">
                <a16:creationId xmlns:a16="http://schemas.microsoft.com/office/drawing/2014/main" id="{1EE7EB0A-8E87-4BC5-96EB-06FBA137CA36}"/>
              </a:ext>
            </a:extLst>
          </p:cNvPr>
          <p:cNvSpPr/>
          <p:nvPr/>
        </p:nvSpPr>
        <p:spPr>
          <a:xfrm>
            <a:off x="5046467" y="7451972"/>
            <a:ext cx="1573933" cy="22635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36000" tIns="45720" rIns="3600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50" dirty="0">
                <a:solidFill>
                  <a:schemeClr val="tx1"/>
                </a:solidFill>
                <a:latin typeface="メイリオ" panose="020B0604030504040204" pitchFamily="50" charset="-128"/>
                <a:ea typeface="メイリオ" panose="020B0604030504040204" pitchFamily="50" charset="-128"/>
              </a:rPr>
              <a:t>満額で</a:t>
            </a:r>
            <a:r>
              <a:rPr lang="en-US" altLang="ja-JP" sz="1050" dirty="0">
                <a:solidFill>
                  <a:schemeClr val="tx1"/>
                </a:solidFill>
                <a:latin typeface="メイリオ" panose="020B0604030504040204" pitchFamily="50" charset="-128"/>
                <a:ea typeface="メイリオ" panose="020B0604030504040204" pitchFamily="50" charset="-128"/>
              </a:rPr>
              <a:t>134,600</a:t>
            </a:r>
            <a:r>
              <a:rPr lang="ja-JP" altLang="en-US" sz="1050" dirty="0">
                <a:solidFill>
                  <a:schemeClr val="tx1"/>
                </a:solidFill>
                <a:latin typeface="メイリオ" panose="020B0604030504040204" pitchFamily="50" charset="-128"/>
                <a:ea typeface="メイリオ" panose="020B0604030504040204" pitchFamily="50" charset="-128"/>
              </a:rPr>
              <a:t>円</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155" name="正方形/長方形 154">
            <a:extLst>
              <a:ext uri="{FF2B5EF4-FFF2-40B4-BE49-F238E27FC236}">
                <a16:creationId xmlns:a16="http://schemas.microsoft.com/office/drawing/2014/main" id="{DF123686-79E6-4DC1-97C2-A08453DA6809}"/>
              </a:ext>
            </a:extLst>
          </p:cNvPr>
          <p:cNvSpPr/>
          <p:nvPr/>
        </p:nvSpPr>
        <p:spPr>
          <a:xfrm>
            <a:off x="1544400" y="4005808"/>
            <a:ext cx="5103335" cy="360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1000" dirty="0">
                <a:solidFill>
                  <a:schemeClr val="tx1"/>
                </a:solidFill>
                <a:latin typeface="メイリオ" panose="020B0604030504040204" pitchFamily="50" charset="-128"/>
                <a:ea typeface="メイリオ" panose="020B0604030504040204" pitchFamily="50" charset="-128"/>
              </a:rPr>
              <a:t>家計急変後の保護者全員の年収（所得）見込額等が１ページ「１ 対象となる世帯（対象要件）」の基準額以内ですか？</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
        <p:nvSpPr>
          <p:cNvPr id="156" name="正方形/長方形 155">
            <a:extLst>
              <a:ext uri="{FF2B5EF4-FFF2-40B4-BE49-F238E27FC236}">
                <a16:creationId xmlns:a16="http://schemas.microsoft.com/office/drawing/2014/main" id="{A2895145-E1BB-442A-9B97-4F877609C497}"/>
              </a:ext>
            </a:extLst>
          </p:cNvPr>
          <p:cNvSpPr/>
          <p:nvPr/>
        </p:nvSpPr>
        <p:spPr>
          <a:xfrm>
            <a:off x="290192" y="3286205"/>
            <a:ext cx="936000" cy="923330"/>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t"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prstClr val="white"/>
                </a:solidFill>
                <a:latin typeface="メイリオ" panose="020B0604030504040204" pitchFamily="50" charset="-128"/>
                <a:ea typeface="メイリオ" panose="020B0604030504040204" pitchFamily="50" charset="-128"/>
              </a:rPr>
              <a:t>学校を通じて配布する通常申請で申請してください。</a:t>
            </a:r>
            <a:endParaRPr lang="en-US" altLang="ja-JP" sz="900" dirty="0">
              <a:solidFill>
                <a:prstClr val="white"/>
              </a:solidFill>
              <a:latin typeface="メイリオ" panose="020B0604030504040204" pitchFamily="50" charset="-128"/>
              <a:ea typeface="メイリオ" panose="020B0604030504040204" pitchFamily="50" charset="-128"/>
            </a:endParaRPr>
          </a:p>
          <a:p>
            <a:r>
              <a:rPr lang="en-US" altLang="ja-JP" sz="900" dirty="0">
                <a:solidFill>
                  <a:prstClr val="white"/>
                </a:solidFill>
                <a:latin typeface="メイリオ" panose="020B0604030504040204" pitchFamily="50" charset="-128"/>
                <a:ea typeface="メイリオ" panose="020B0604030504040204" pitchFamily="50" charset="-128"/>
              </a:rPr>
              <a:t>※</a:t>
            </a:r>
            <a:r>
              <a:rPr lang="ja-JP" altLang="en-US" sz="900" dirty="0">
                <a:solidFill>
                  <a:prstClr val="white"/>
                </a:solidFill>
                <a:latin typeface="メイリオ" panose="020B0604030504040204" pitchFamily="50" charset="-128"/>
                <a:ea typeface="メイリオ" panose="020B0604030504040204" pitchFamily="50" charset="-128"/>
              </a:rPr>
              <a:t>家計急変には該当しません。</a:t>
            </a:r>
            <a:endParaRPr lang="en-US" altLang="ja-JP" sz="900" dirty="0">
              <a:solidFill>
                <a:prstClr val="white"/>
              </a:solidFill>
              <a:latin typeface="メイリオ" panose="020B0604030504040204" pitchFamily="50" charset="-128"/>
              <a:ea typeface="メイリオ" panose="020B0604030504040204" pitchFamily="50" charset="-128"/>
            </a:endParaRPr>
          </a:p>
        </p:txBody>
      </p:sp>
      <p:sp>
        <p:nvSpPr>
          <p:cNvPr id="157" name="正方形/長方形 156">
            <a:extLst>
              <a:ext uri="{FF2B5EF4-FFF2-40B4-BE49-F238E27FC236}">
                <a16:creationId xmlns:a16="http://schemas.microsoft.com/office/drawing/2014/main" id="{701DD3A2-AAF8-48D3-83CB-BAA0780EB162}"/>
              </a:ext>
            </a:extLst>
          </p:cNvPr>
          <p:cNvSpPr/>
          <p:nvPr/>
        </p:nvSpPr>
        <p:spPr>
          <a:xfrm>
            <a:off x="2873180" y="3693282"/>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58" name="下矢印 47">
            <a:extLst>
              <a:ext uri="{FF2B5EF4-FFF2-40B4-BE49-F238E27FC236}">
                <a16:creationId xmlns:a16="http://schemas.microsoft.com/office/drawing/2014/main" id="{5F2A12E1-340A-48A4-AA23-32B1E262F830}"/>
              </a:ext>
            </a:extLst>
          </p:cNvPr>
          <p:cNvSpPr/>
          <p:nvPr/>
        </p:nvSpPr>
        <p:spPr>
          <a:xfrm>
            <a:off x="4514642" y="4985874"/>
            <a:ext cx="234000" cy="369897"/>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59" name="正方形/長方形 158">
            <a:extLst>
              <a:ext uri="{FF2B5EF4-FFF2-40B4-BE49-F238E27FC236}">
                <a16:creationId xmlns:a16="http://schemas.microsoft.com/office/drawing/2014/main" id="{64029C73-A3D8-4A26-BC47-FEEEF56F8719}"/>
              </a:ext>
            </a:extLst>
          </p:cNvPr>
          <p:cNvSpPr/>
          <p:nvPr/>
        </p:nvSpPr>
        <p:spPr>
          <a:xfrm>
            <a:off x="4327700" y="5043287"/>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0" name="正方形/長方形 159">
            <a:extLst>
              <a:ext uri="{FF2B5EF4-FFF2-40B4-BE49-F238E27FC236}">
                <a16:creationId xmlns:a16="http://schemas.microsoft.com/office/drawing/2014/main" id="{2FD5D71C-9F62-42F3-A541-4EC1944D95F1}"/>
              </a:ext>
            </a:extLst>
          </p:cNvPr>
          <p:cNvSpPr/>
          <p:nvPr/>
        </p:nvSpPr>
        <p:spPr>
          <a:xfrm>
            <a:off x="4327700" y="5767355"/>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1" name="正方形/長方形 160">
            <a:extLst>
              <a:ext uri="{FF2B5EF4-FFF2-40B4-BE49-F238E27FC236}">
                <a16:creationId xmlns:a16="http://schemas.microsoft.com/office/drawing/2014/main" id="{40173BE5-52F7-45C8-A49A-6282ED295B29}"/>
              </a:ext>
            </a:extLst>
          </p:cNvPr>
          <p:cNvSpPr/>
          <p:nvPr/>
        </p:nvSpPr>
        <p:spPr>
          <a:xfrm>
            <a:off x="159758" y="6963421"/>
            <a:ext cx="607859" cy="241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36000" rIns="91440" bIns="36000" numCol="1" spcCol="0" rtlCol="0" fromWordArt="0" anchor="ctr" anchorCtr="0" forceAA="0" compatLnSpc="1">
            <a:prstTxWarp prst="textNoShape">
              <a:avLst/>
            </a:prstTxWarp>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dirty="0">
                <a:solidFill>
                  <a:prstClr val="white"/>
                </a:solidFill>
                <a:latin typeface="メイリオ" panose="020B0604030504040204" pitchFamily="50" charset="-128"/>
                <a:ea typeface="メイリオ" panose="020B0604030504040204" pitchFamily="50" charset="-128"/>
              </a:rPr>
              <a:t>給付額</a:t>
            </a:r>
            <a:endParaRPr lang="en-US" altLang="ja-JP" dirty="0">
              <a:solidFill>
                <a:prstClr val="white"/>
              </a:solidFill>
              <a:latin typeface="メイリオ" panose="020B0604030504040204" pitchFamily="50" charset="-128"/>
              <a:ea typeface="メイリオ" panose="020B0604030504040204" pitchFamily="50" charset="-128"/>
            </a:endParaRPr>
          </a:p>
        </p:txBody>
      </p:sp>
      <p:sp>
        <p:nvSpPr>
          <p:cNvPr id="162" name="下矢印 78">
            <a:extLst>
              <a:ext uri="{FF2B5EF4-FFF2-40B4-BE49-F238E27FC236}">
                <a16:creationId xmlns:a16="http://schemas.microsoft.com/office/drawing/2014/main" id="{D37888EC-6779-4EB6-889B-82631CD958EC}"/>
              </a:ext>
            </a:extLst>
          </p:cNvPr>
          <p:cNvSpPr/>
          <p:nvPr/>
        </p:nvSpPr>
        <p:spPr>
          <a:xfrm rot="16200000">
            <a:off x="3565060" y="4327634"/>
            <a:ext cx="180000" cy="504000"/>
          </a:xfrm>
          <a:prstGeom prst="downArrow">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63" name="下矢印 97">
            <a:extLst>
              <a:ext uri="{FF2B5EF4-FFF2-40B4-BE49-F238E27FC236}">
                <a16:creationId xmlns:a16="http://schemas.microsoft.com/office/drawing/2014/main" id="{216EF0EF-A911-4AC1-A06E-5C3779318E1B}"/>
              </a:ext>
            </a:extLst>
          </p:cNvPr>
          <p:cNvSpPr/>
          <p:nvPr/>
        </p:nvSpPr>
        <p:spPr>
          <a:xfrm>
            <a:off x="3097887" y="4384743"/>
            <a:ext cx="108000" cy="216000"/>
          </a:xfrm>
          <a:prstGeom prst="downArrow">
            <a:avLst>
              <a:gd name="adj1" fmla="val 100000"/>
              <a:gd name="adj2" fmla="val 0"/>
            </a:avLst>
          </a:prstGeom>
          <a:solidFill>
            <a:schemeClr val="accent5">
              <a:lumMod val="40000"/>
              <a:lumOff val="60000"/>
            </a:schemeClr>
          </a:solidFill>
          <a:ln w="952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164" name="正方形/長方形 163">
            <a:extLst>
              <a:ext uri="{FF2B5EF4-FFF2-40B4-BE49-F238E27FC236}">
                <a16:creationId xmlns:a16="http://schemas.microsoft.com/office/drawing/2014/main" id="{12A80D85-ED58-40FC-8EEB-033AA67B9C7D}"/>
              </a:ext>
            </a:extLst>
          </p:cNvPr>
          <p:cNvSpPr/>
          <p:nvPr/>
        </p:nvSpPr>
        <p:spPr>
          <a:xfrm>
            <a:off x="2873180" y="4492758"/>
            <a:ext cx="581187" cy="15344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200" dirty="0">
                <a:solidFill>
                  <a:prstClr val="white"/>
                </a:solidFill>
                <a:latin typeface="メイリオ" panose="020B0604030504040204" pitchFamily="50" charset="-128"/>
                <a:ea typeface="メイリオ" panose="020B0604030504040204" pitchFamily="50" charset="-128"/>
              </a:rPr>
              <a:t>NO</a:t>
            </a:r>
          </a:p>
        </p:txBody>
      </p:sp>
      <p:sp>
        <p:nvSpPr>
          <p:cNvPr id="165" name="正方形/長方形 164">
            <a:extLst>
              <a:ext uri="{FF2B5EF4-FFF2-40B4-BE49-F238E27FC236}">
                <a16:creationId xmlns:a16="http://schemas.microsoft.com/office/drawing/2014/main" id="{349E7AAB-F95E-4F20-86BA-67EC0E288975}"/>
              </a:ext>
            </a:extLst>
          </p:cNvPr>
          <p:cNvSpPr/>
          <p:nvPr/>
        </p:nvSpPr>
        <p:spPr>
          <a:xfrm>
            <a:off x="3924024" y="4489634"/>
            <a:ext cx="2700000" cy="18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3600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800" dirty="0">
                <a:solidFill>
                  <a:prstClr val="white"/>
                </a:solidFill>
                <a:latin typeface="メイリオ" panose="020B0604030504040204" pitchFamily="50" charset="-128"/>
                <a:ea typeface="メイリオ" panose="020B0604030504040204" pitchFamily="50" charset="-128"/>
              </a:rPr>
              <a:t>該当しません</a:t>
            </a:r>
            <a:endParaRPr lang="en-US" altLang="ja-JP" sz="800" dirty="0">
              <a:solidFill>
                <a:prstClr val="white"/>
              </a:solidFill>
              <a:latin typeface="メイリオ" panose="020B0604030504040204" pitchFamily="50" charset="-128"/>
              <a:ea typeface="メイリオ" panose="020B0604030504040204" pitchFamily="50" charset="-128"/>
            </a:endParaRPr>
          </a:p>
        </p:txBody>
      </p:sp>
      <p:graphicFrame>
        <p:nvGraphicFramePr>
          <p:cNvPr id="166" name="表 165">
            <a:extLst>
              <a:ext uri="{FF2B5EF4-FFF2-40B4-BE49-F238E27FC236}">
                <a16:creationId xmlns:a16="http://schemas.microsoft.com/office/drawing/2014/main" id="{24CAB000-34EF-4C57-8205-339CD664E3C0}"/>
              </a:ext>
            </a:extLst>
          </p:cNvPr>
          <p:cNvGraphicFramePr>
            <a:graphicFrameLocks noGrp="1"/>
          </p:cNvGraphicFramePr>
          <p:nvPr>
            <p:extLst>
              <p:ext uri="{D42A27DB-BD31-4B8C-83A1-F6EECF244321}">
                <p14:modId xmlns:p14="http://schemas.microsoft.com/office/powerpoint/2010/main" val="2098780436"/>
              </p:ext>
            </p:extLst>
          </p:nvPr>
        </p:nvGraphicFramePr>
        <p:xfrm>
          <a:off x="460029" y="8302538"/>
          <a:ext cx="4802189" cy="784860"/>
        </p:xfrm>
        <a:graphic>
          <a:graphicData uri="http://schemas.openxmlformats.org/drawingml/2006/table">
            <a:tbl>
              <a:tblPr firstRow="1" bandRow="1">
                <a:tableStyleId>{5940675A-B579-460E-94D1-54222C63F5DA}</a:tableStyleId>
              </a:tblPr>
              <a:tblGrid>
                <a:gridCol w="1114743">
                  <a:extLst>
                    <a:ext uri="{9D8B030D-6E8A-4147-A177-3AD203B41FA5}">
                      <a16:colId xmlns:a16="http://schemas.microsoft.com/office/drawing/2014/main" val="20000"/>
                    </a:ext>
                  </a:extLst>
                </a:gridCol>
                <a:gridCol w="860743">
                  <a:extLst>
                    <a:ext uri="{9D8B030D-6E8A-4147-A177-3AD203B41FA5}">
                      <a16:colId xmlns:a16="http://schemas.microsoft.com/office/drawing/2014/main" val="1883227406"/>
                    </a:ext>
                  </a:extLst>
                </a:gridCol>
                <a:gridCol w="1114743">
                  <a:extLst>
                    <a:ext uri="{9D8B030D-6E8A-4147-A177-3AD203B41FA5}">
                      <a16:colId xmlns:a16="http://schemas.microsoft.com/office/drawing/2014/main" val="71660539"/>
                    </a:ext>
                  </a:extLst>
                </a:gridCol>
                <a:gridCol w="855980">
                  <a:extLst>
                    <a:ext uri="{9D8B030D-6E8A-4147-A177-3AD203B41FA5}">
                      <a16:colId xmlns:a16="http://schemas.microsoft.com/office/drawing/2014/main" val="20002"/>
                    </a:ext>
                  </a:extLst>
                </a:gridCol>
                <a:gridCol w="855980">
                  <a:extLst>
                    <a:ext uri="{9D8B030D-6E8A-4147-A177-3AD203B41FA5}">
                      <a16:colId xmlns:a16="http://schemas.microsoft.com/office/drawing/2014/main" val="117150857"/>
                    </a:ext>
                  </a:extLst>
                </a:gridCol>
              </a:tblGrid>
              <a:tr h="0">
                <a:tc gridSpan="2">
                  <a:txBody>
                    <a:bodyPr/>
                    <a:lstStyle/>
                    <a:p>
                      <a:pPr algn="ctr"/>
                      <a:r>
                        <a:rPr kumimoji="1" lang="ja-JP" altLang="en-US" sz="1000" dirty="0">
                          <a:latin typeface="メイリオ" panose="020B0604030504040204" pitchFamily="50" charset="-128"/>
                          <a:ea typeface="メイリオ" panose="020B0604030504040204" pitchFamily="50" charset="-128"/>
                        </a:rPr>
                        <a:t>区　　分</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kumimoji="1" lang="ja-JP" altLang="en-US" sz="1000" dirty="0">
                          <a:solidFill>
                            <a:schemeClr val="tx1"/>
                          </a:solidFill>
                          <a:latin typeface="メイリオ" panose="020B0604030504040204" pitchFamily="50" charset="-128"/>
                          <a:ea typeface="メイリオ" panose="020B0604030504040204" pitchFamily="50" charset="-128"/>
                        </a:rPr>
                        <a:t>全日制・定時制</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a:solidFill>
                            <a:schemeClr val="tx1"/>
                          </a:solidFill>
                          <a:latin typeface="メイリオ" panose="020B0604030504040204" pitchFamily="50" charset="-128"/>
                          <a:ea typeface="メイリオ" panose="020B0604030504040204" pitchFamily="50" charset="-128"/>
                        </a:rPr>
                        <a:t>通信制</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a:solidFill>
                            <a:schemeClr val="tx1"/>
                          </a:solidFill>
                          <a:latin typeface="メイリオ" panose="020B0604030504040204" pitchFamily="50" charset="-128"/>
                          <a:ea typeface="メイリオ" panose="020B0604030504040204" pitchFamily="50" charset="-128"/>
                        </a:rPr>
                        <a:t>専攻科</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rowSpan="2">
                  <a:txBody>
                    <a:bodyPr/>
                    <a:lstStyle/>
                    <a:p>
                      <a:pPr algn="ctr"/>
                      <a:r>
                        <a:rPr kumimoji="1" lang="ja-JP" altLang="en-US" sz="1000" dirty="0">
                          <a:latin typeface="メイリオ" panose="020B0604030504040204" pitchFamily="50" charset="-128"/>
                          <a:ea typeface="メイリオ" panose="020B0604030504040204" pitchFamily="50" charset="-128"/>
                        </a:rPr>
                        <a:t>支 給 額</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1000" dirty="0">
                          <a:latin typeface="メイリオ" panose="020B0604030504040204" pitchFamily="50" charset="-128"/>
                          <a:ea typeface="メイリオ" panose="020B0604030504040204" pitchFamily="50" charset="-128"/>
                        </a:rPr>
                        <a:t>第１子</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1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134,600</a:t>
                      </a:r>
                      <a:r>
                        <a:rPr kumimoji="1" lang="ja-JP" altLang="en-US" sz="110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円</a:t>
                      </a:r>
                      <a:endParaRPr kumimoji="1" lang="ja-JP" altLang="en-US" sz="1100" dirty="0">
                        <a:latin typeface="メイリオ" panose="020B0604030504040204" pitchFamily="50" charset="-128"/>
                        <a:ea typeface="メイリオ" panose="020B0604030504040204" pitchFamily="50" charset="-128"/>
                      </a:endParaRP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100" dirty="0">
                          <a:latin typeface="メイリオ" panose="020B0604030504040204" pitchFamily="50" charset="-128"/>
                          <a:ea typeface="メイリオ" panose="020B0604030504040204" pitchFamily="50" charset="-128"/>
                        </a:rPr>
                        <a:t>52,100</a:t>
                      </a:r>
                      <a:r>
                        <a:rPr lang="ja-JP" altLang="en-US" sz="1100" dirty="0">
                          <a:latin typeface="メイリオ" panose="020B0604030504040204" pitchFamily="50" charset="-128"/>
                          <a:ea typeface="メイリオ" panose="020B0604030504040204" pitchFamily="50" charset="-128"/>
                        </a:rPr>
                        <a:t>円</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100" dirty="0">
                          <a:latin typeface="メイリオ" panose="020B0604030504040204" pitchFamily="50" charset="-128"/>
                          <a:ea typeface="メイリオ" panose="020B0604030504040204" pitchFamily="50" charset="-128"/>
                        </a:rPr>
                        <a:t>52,100</a:t>
                      </a:r>
                      <a:r>
                        <a:rPr lang="ja-JP" altLang="en-US" sz="1100" dirty="0">
                          <a:latin typeface="メイリオ" panose="020B0604030504040204" pitchFamily="50" charset="-128"/>
                          <a:ea typeface="メイリオ" panose="020B0604030504040204" pitchFamily="50" charset="-128"/>
                        </a:rPr>
                        <a:t>円</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4881562"/>
                  </a:ext>
                </a:extLst>
              </a:tr>
              <a:tr h="0">
                <a:tc vMerge="1">
                  <a:txBody>
                    <a:bodyPr/>
                    <a:lstStyle/>
                    <a:p>
                      <a:endParaRPr kumimoji="1" lang="ja-JP" altLang="en-US"/>
                    </a:p>
                  </a:txBody>
                  <a:tcPr/>
                </a:tc>
                <a:tc>
                  <a:txBody>
                    <a:bodyPr/>
                    <a:lstStyle/>
                    <a:p>
                      <a:pPr algn="l"/>
                      <a:r>
                        <a:rPr kumimoji="1" lang="ja-JP" altLang="en-US" sz="1000" dirty="0">
                          <a:latin typeface="メイリオ" panose="020B0604030504040204" pitchFamily="50" charset="-128"/>
                          <a:ea typeface="メイリオ" panose="020B0604030504040204" pitchFamily="50" charset="-128"/>
                        </a:rPr>
                        <a:t>第２子以降</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100" dirty="0">
                          <a:latin typeface="メイリオ" panose="020B0604030504040204" pitchFamily="50" charset="-128"/>
                          <a:ea typeface="メイリオ" panose="020B0604030504040204" pitchFamily="50" charset="-128"/>
                        </a:rPr>
                        <a:t>152,000</a:t>
                      </a:r>
                      <a:r>
                        <a:rPr kumimoji="1" lang="ja-JP" altLang="en-US" sz="1100" dirty="0">
                          <a:latin typeface="メイリオ" panose="020B0604030504040204" pitchFamily="50" charset="-128"/>
                          <a:ea typeface="メイリオ" panose="020B0604030504040204" pitchFamily="50" charset="-128"/>
                        </a:rPr>
                        <a:t>円</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100" dirty="0">
                          <a:latin typeface="メイリオ" panose="020B0604030504040204" pitchFamily="50" charset="-128"/>
                          <a:ea typeface="メイリオ" panose="020B0604030504040204" pitchFamily="50" charset="-128"/>
                        </a:rPr>
                        <a:t>52,100</a:t>
                      </a:r>
                      <a:r>
                        <a:rPr lang="ja-JP" altLang="en-US" sz="1100" dirty="0">
                          <a:latin typeface="メイリオ" panose="020B0604030504040204" pitchFamily="50" charset="-128"/>
                          <a:ea typeface="メイリオ" panose="020B0604030504040204" pitchFamily="50" charset="-128"/>
                        </a:rPr>
                        <a:t>円</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1100" dirty="0">
                          <a:latin typeface="メイリオ" panose="020B0604030504040204" pitchFamily="50" charset="-128"/>
                          <a:ea typeface="メイリオ" panose="020B0604030504040204" pitchFamily="50" charset="-128"/>
                        </a:rPr>
                        <a:t>52,100</a:t>
                      </a:r>
                      <a:r>
                        <a:rPr lang="ja-JP" altLang="en-US" sz="1100" dirty="0">
                          <a:latin typeface="メイリオ" panose="020B0604030504040204" pitchFamily="50" charset="-128"/>
                          <a:ea typeface="メイリオ" panose="020B0604030504040204" pitchFamily="50" charset="-128"/>
                        </a:rPr>
                        <a:t>円</a:t>
                      </a:r>
                    </a:p>
                  </a:txBody>
                  <a:tcPr marT="49530" marB="495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3407399"/>
                  </a:ext>
                </a:extLst>
              </a:tr>
            </a:tbl>
          </a:graphicData>
        </a:graphic>
      </p:graphicFrame>
      <p:sp>
        <p:nvSpPr>
          <p:cNvPr id="167" name="テキスト ボックス 166">
            <a:extLst>
              <a:ext uri="{FF2B5EF4-FFF2-40B4-BE49-F238E27FC236}">
                <a16:creationId xmlns:a16="http://schemas.microsoft.com/office/drawing/2014/main" id="{EBF53B6F-E551-4F56-9BEC-4C51D3C1A27A}"/>
              </a:ext>
            </a:extLst>
          </p:cNvPr>
          <p:cNvSpPr txBox="1"/>
          <p:nvPr/>
        </p:nvSpPr>
        <p:spPr>
          <a:xfrm>
            <a:off x="456209" y="9079815"/>
            <a:ext cx="5622052" cy="656590"/>
          </a:xfrm>
          <a:prstGeom prst="rect">
            <a:avLst/>
          </a:prstGeom>
          <a:noFill/>
        </p:spPr>
        <p:txBody>
          <a:bodyPr wrap="none" rtlCol="0">
            <a:spAutoFit/>
          </a:bodyPr>
          <a:lstStyle/>
          <a:p>
            <a:pPr lvl="0">
              <a:lnSpc>
                <a:spcPts val="1100"/>
              </a:lnSpc>
            </a:pPr>
            <a:r>
              <a:rPr lang="en-US" altLang="ja-JP" sz="800" dirty="0">
                <a:solidFill>
                  <a:prstClr val="black"/>
                </a:solidFill>
                <a:latin typeface="メイリオ" panose="020B0604030504040204" pitchFamily="50" charset="-128"/>
                <a:ea typeface="メイリオ" panose="020B0604030504040204" pitchFamily="50" charset="-128"/>
              </a:rPr>
              <a:t>※</a:t>
            </a:r>
            <a:r>
              <a:rPr lang="ja-JP" altLang="en-US" sz="800" dirty="0">
                <a:solidFill>
                  <a:prstClr val="black"/>
                </a:solidFill>
                <a:latin typeface="メイリオ" panose="020B0604030504040204" pitchFamily="50" charset="-128"/>
                <a:ea typeface="メイリオ" panose="020B0604030504040204" pitchFamily="50" charset="-128"/>
              </a:rPr>
              <a:t>申請者が扶養している</a:t>
            </a:r>
            <a:r>
              <a:rPr lang="en-US" altLang="ja-JP" sz="800" dirty="0">
                <a:solidFill>
                  <a:prstClr val="black"/>
                </a:solidFill>
                <a:latin typeface="メイリオ" panose="020B0604030504040204" pitchFamily="50" charset="-128"/>
                <a:ea typeface="メイリオ" panose="020B0604030504040204" pitchFamily="50" charset="-128"/>
              </a:rPr>
              <a:t>15</a:t>
            </a:r>
            <a:r>
              <a:rPr lang="ja-JP" altLang="en-US" sz="800" dirty="0">
                <a:solidFill>
                  <a:prstClr val="black"/>
                </a:solidFill>
                <a:latin typeface="メイリオ" panose="020B0604030504040204" pitchFamily="50" charset="-128"/>
                <a:ea typeface="メイリオ" panose="020B0604030504040204" pitchFamily="50" charset="-128"/>
              </a:rPr>
              <a:t>歳（中学生を除く）以上</a:t>
            </a:r>
            <a:r>
              <a:rPr lang="en-US" altLang="ja-JP" sz="800" dirty="0">
                <a:solidFill>
                  <a:prstClr val="black"/>
                </a:solidFill>
                <a:latin typeface="メイリオ" panose="020B0604030504040204" pitchFamily="50" charset="-128"/>
                <a:ea typeface="メイリオ" panose="020B0604030504040204" pitchFamily="50" charset="-128"/>
              </a:rPr>
              <a:t>23</a:t>
            </a:r>
            <a:r>
              <a:rPr lang="ja-JP" altLang="en-US" sz="800" dirty="0">
                <a:solidFill>
                  <a:prstClr val="black"/>
                </a:solidFill>
                <a:latin typeface="メイリオ" panose="020B0604030504040204" pitchFamily="50" charset="-128"/>
                <a:ea typeface="メイリオ" panose="020B0604030504040204" pitchFamily="50" charset="-128"/>
              </a:rPr>
              <a:t>歳未満で、年齢の高い順から第１子、第２子とします。</a:t>
            </a:r>
            <a:endParaRPr lang="en-US" altLang="ja-JP" sz="800" dirty="0">
              <a:solidFill>
                <a:prstClr val="black"/>
              </a:solidFill>
              <a:latin typeface="メイリオ" panose="020B0604030504040204" pitchFamily="50" charset="-128"/>
              <a:ea typeface="メイリオ" panose="020B0604030504040204" pitchFamily="50" charset="-128"/>
            </a:endParaRPr>
          </a:p>
          <a:p>
            <a:pPr lvl="0">
              <a:lnSpc>
                <a:spcPts val="1100"/>
              </a:lnSpc>
            </a:pPr>
            <a:r>
              <a:rPr lang="ja-JP" altLang="en-US" sz="800" dirty="0">
                <a:solidFill>
                  <a:prstClr val="black"/>
                </a:solidFill>
                <a:latin typeface="メイリオ" panose="020B0604030504040204" pitchFamily="50" charset="-128"/>
                <a:ea typeface="メイリオ" panose="020B0604030504040204" pitchFamily="50" charset="-128"/>
              </a:rPr>
              <a:t>　ただし、第１子が支給対象であって、次の被扶養者がいる場合、第１子については第２子以降の支給額となります。</a:t>
            </a:r>
          </a:p>
          <a:p>
            <a:pPr lvl="0">
              <a:lnSpc>
                <a:spcPts val="1100"/>
              </a:lnSpc>
            </a:pPr>
            <a:r>
              <a:rPr lang="ja-JP" altLang="en-US" sz="800" dirty="0">
                <a:solidFill>
                  <a:prstClr val="black"/>
                </a:solidFill>
                <a:latin typeface="メイリオ" panose="020B0604030504040204" pitchFamily="50" charset="-128"/>
                <a:ea typeface="メイリオ" panose="020B0604030504040204" pitchFamily="50" charset="-128"/>
              </a:rPr>
              <a:t>   ア　兄弟姉妹に通信制の高等学校等に通う被扶養者がいる場合</a:t>
            </a:r>
            <a:br>
              <a:rPr lang="ja-JP" altLang="en-US" sz="800" dirty="0">
                <a:solidFill>
                  <a:prstClr val="black"/>
                </a:solidFill>
                <a:latin typeface="メイリオ" panose="020B0604030504040204" pitchFamily="50" charset="-128"/>
                <a:ea typeface="メイリオ" panose="020B0604030504040204" pitchFamily="50" charset="-128"/>
              </a:rPr>
            </a:br>
            <a:r>
              <a:rPr lang="ja-JP" altLang="en-US" sz="800" dirty="0">
                <a:solidFill>
                  <a:prstClr val="black"/>
                </a:solidFill>
                <a:latin typeface="メイリオ" panose="020B0604030504040204" pitchFamily="50" charset="-128"/>
                <a:ea typeface="メイリオ" panose="020B0604030504040204" pitchFamily="50" charset="-128"/>
              </a:rPr>
              <a:t>　イ　兄弟姉妹に支給対象とならない第２子以降の被扶養者がいる場合</a:t>
            </a:r>
          </a:p>
        </p:txBody>
      </p:sp>
      <p:sp>
        <p:nvSpPr>
          <p:cNvPr id="168" name="正方形/長方形 167">
            <a:extLst>
              <a:ext uri="{FF2B5EF4-FFF2-40B4-BE49-F238E27FC236}">
                <a16:creationId xmlns:a16="http://schemas.microsoft.com/office/drawing/2014/main" id="{AA34AEF3-9BF1-4C17-BEC5-6FA1A2184E89}"/>
              </a:ext>
            </a:extLst>
          </p:cNvPr>
          <p:cNvSpPr/>
          <p:nvPr/>
        </p:nvSpPr>
        <p:spPr>
          <a:xfrm>
            <a:off x="290192" y="5394697"/>
            <a:ext cx="2375472" cy="324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45720" rIns="7200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chemeClr val="tx1"/>
                </a:solidFill>
                <a:latin typeface="メイリオ" panose="020B0604030504040204" pitchFamily="50" charset="-128"/>
                <a:ea typeface="メイリオ" panose="020B0604030504040204" pitchFamily="50" charset="-128"/>
              </a:rPr>
              <a:t>通信制又は専攻科に通うのは</a:t>
            </a:r>
            <a:endParaRPr lang="en-US" altLang="ja-JP" sz="900" dirty="0">
              <a:solidFill>
                <a:schemeClr val="tx1"/>
              </a:solidFill>
              <a:latin typeface="メイリオ" panose="020B0604030504040204" pitchFamily="50" charset="-128"/>
              <a:ea typeface="メイリオ" panose="020B0604030504040204" pitchFamily="50" charset="-128"/>
            </a:endParaRPr>
          </a:p>
          <a:p>
            <a:pPr algn="ctr"/>
            <a:r>
              <a:rPr lang="ja-JP" altLang="en-US" sz="900" dirty="0">
                <a:solidFill>
                  <a:schemeClr val="tx1"/>
                </a:solidFill>
                <a:latin typeface="メイリオ" panose="020B0604030504040204" pitchFamily="50" charset="-128"/>
                <a:ea typeface="メイリオ" panose="020B0604030504040204" pitchFamily="50" charset="-128"/>
              </a:rPr>
              <a:t>生徒本人ですか？</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169" name="正方形/長方形 168">
            <a:extLst>
              <a:ext uri="{FF2B5EF4-FFF2-40B4-BE49-F238E27FC236}">
                <a16:creationId xmlns:a16="http://schemas.microsoft.com/office/drawing/2014/main" id="{F229D5C2-B88C-4D1E-B639-C8D7B668B397}"/>
              </a:ext>
            </a:extLst>
          </p:cNvPr>
          <p:cNvSpPr/>
          <p:nvPr/>
        </p:nvSpPr>
        <p:spPr>
          <a:xfrm>
            <a:off x="2905041" y="5394697"/>
            <a:ext cx="3742696" cy="324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45720" rIns="7200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chemeClr val="tx1"/>
                </a:solidFill>
                <a:latin typeface="メイリオ" panose="020B0604030504040204" pitchFamily="50" charset="-128"/>
                <a:ea typeface="メイリオ" panose="020B0604030504040204" pitchFamily="50" charset="-128"/>
              </a:rPr>
              <a:t>高校生等以外に扶養されている</a:t>
            </a:r>
            <a:r>
              <a:rPr lang="en-US" altLang="ja-JP" sz="900" dirty="0">
                <a:solidFill>
                  <a:schemeClr val="tx1"/>
                </a:solidFill>
                <a:latin typeface="メイリオ" panose="020B0604030504040204" pitchFamily="50" charset="-128"/>
                <a:ea typeface="メイリオ" panose="020B0604030504040204" pitchFamily="50" charset="-128"/>
              </a:rPr>
              <a:t>15</a:t>
            </a:r>
            <a:r>
              <a:rPr lang="ja-JP" altLang="en-US" sz="900" dirty="0">
                <a:solidFill>
                  <a:schemeClr val="tx1"/>
                </a:solidFill>
                <a:latin typeface="メイリオ" panose="020B0604030504040204" pitchFamily="50" charset="-128"/>
                <a:ea typeface="メイリオ" panose="020B0604030504040204" pitchFamily="50" charset="-128"/>
              </a:rPr>
              <a:t>歳</a:t>
            </a:r>
            <a:r>
              <a:rPr lang="ja-JP" altLang="en-US" sz="700" dirty="0">
                <a:solidFill>
                  <a:schemeClr val="tx1"/>
                </a:solidFill>
                <a:latin typeface="メイリオ" panose="020B0604030504040204" pitchFamily="50" charset="-128"/>
                <a:ea typeface="メイリオ" panose="020B0604030504040204" pitchFamily="50" charset="-128"/>
              </a:rPr>
              <a:t>（中学生を除く）</a:t>
            </a:r>
            <a:r>
              <a:rPr lang="ja-JP" altLang="en-US" sz="900" dirty="0">
                <a:solidFill>
                  <a:schemeClr val="tx1"/>
                </a:solidFill>
                <a:latin typeface="メイリオ" panose="020B0604030504040204" pitchFamily="50" charset="-128"/>
                <a:ea typeface="メイリオ" panose="020B0604030504040204" pitchFamily="50" charset="-128"/>
              </a:rPr>
              <a:t>以上</a:t>
            </a:r>
            <a:r>
              <a:rPr lang="en-US" altLang="ja-JP" sz="900" dirty="0">
                <a:solidFill>
                  <a:schemeClr val="tx1"/>
                </a:solidFill>
                <a:latin typeface="メイリオ" panose="020B0604030504040204" pitchFamily="50" charset="-128"/>
                <a:ea typeface="メイリオ" panose="020B0604030504040204" pitchFamily="50" charset="-128"/>
              </a:rPr>
              <a:t>23</a:t>
            </a:r>
            <a:r>
              <a:rPr lang="ja-JP" altLang="en-US" sz="900" dirty="0">
                <a:solidFill>
                  <a:schemeClr val="tx1"/>
                </a:solidFill>
                <a:latin typeface="メイリオ" panose="020B0604030504040204" pitchFamily="50" charset="-128"/>
                <a:ea typeface="メイリオ" panose="020B0604030504040204" pitchFamily="50" charset="-128"/>
              </a:rPr>
              <a:t>歳未満の</a:t>
            </a:r>
            <a:endParaRPr lang="en-US" altLang="ja-JP" sz="900" dirty="0">
              <a:solidFill>
                <a:schemeClr val="tx1"/>
              </a:solidFill>
              <a:latin typeface="メイリオ" panose="020B0604030504040204" pitchFamily="50" charset="-128"/>
              <a:ea typeface="メイリオ" panose="020B0604030504040204" pitchFamily="50" charset="-128"/>
            </a:endParaRPr>
          </a:p>
          <a:p>
            <a:pPr algn="ctr"/>
            <a:r>
              <a:rPr lang="ja-JP" altLang="en-US" sz="900" dirty="0">
                <a:solidFill>
                  <a:schemeClr val="tx1"/>
                </a:solidFill>
                <a:latin typeface="メイリオ" panose="020B0604030504040204" pitchFamily="50" charset="-128"/>
                <a:ea typeface="メイリオ" panose="020B0604030504040204" pitchFamily="50" charset="-128"/>
              </a:rPr>
              <a:t>兄弟姉妹（大学生、アルバイト、無職等）がいますか？</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170" name="正方形/長方形 169">
            <a:extLst>
              <a:ext uri="{FF2B5EF4-FFF2-40B4-BE49-F238E27FC236}">
                <a16:creationId xmlns:a16="http://schemas.microsoft.com/office/drawing/2014/main" id="{E18D8C4B-CF5E-4F9B-8007-7E3C092D78FB}"/>
              </a:ext>
            </a:extLst>
          </p:cNvPr>
          <p:cNvSpPr/>
          <p:nvPr/>
        </p:nvSpPr>
        <p:spPr>
          <a:xfrm>
            <a:off x="3698714" y="6703793"/>
            <a:ext cx="1953318" cy="3528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申請する高校生等には、</a:t>
            </a:r>
            <a:endParaRPr lang="en-US" altLang="ja-JP" sz="1000" dirty="0">
              <a:solidFill>
                <a:schemeClr val="tx1"/>
              </a:solidFill>
              <a:latin typeface="メイリオ" panose="020B0604030504040204" pitchFamily="50" charset="-128"/>
              <a:ea typeface="メイリオ" panose="020B0604030504040204" pitchFamily="50" charset="-128"/>
            </a:endParaRPr>
          </a:p>
          <a:p>
            <a:pPr algn="ctr"/>
            <a:r>
              <a:rPr lang="ja-JP" altLang="en-US" sz="1000" dirty="0">
                <a:solidFill>
                  <a:schemeClr val="tx1"/>
                </a:solidFill>
                <a:latin typeface="メイリオ" panose="020B0604030504040204" pitchFamily="50" charset="-128"/>
                <a:ea typeface="メイリオ" panose="020B0604030504040204" pitchFamily="50" charset="-128"/>
              </a:rPr>
              <a:t>高校生の兄・姉がいますか？</a:t>
            </a:r>
          </a:p>
        </p:txBody>
      </p:sp>
      <p:sp>
        <p:nvSpPr>
          <p:cNvPr id="171" name="正方形/長方形 170">
            <a:extLst>
              <a:ext uri="{FF2B5EF4-FFF2-40B4-BE49-F238E27FC236}">
                <a16:creationId xmlns:a16="http://schemas.microsoft.com/office/drawing/2014/main" id="{73AD1BBD-71FD-4AA1-A36F-D31C1B419292}"/>
              </a:ext>
            </a:extLst>
          </p:cNvPr>
          <p:cNvSpPr/>
          <p:nvPr/>
        </p:nvSpPr>
        <p:spPr>
          <a:xfrm>
            <a:off x="290192" y="4731654"/>
            <a:ext cx="6330210" cy="242669"/>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45720" rIns="7200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1000" dirty="0">
                <a:solidFill>
                  <a:schemeClr val="tx1"/>
                </a:solidFill>
                <a:latin typeface="メイリオ" panose="020B0604030504040204" pitchFamily="50" charset="-128"/>
                <a:ea typeface="メイリオ" panose="020B0604030504040204" pitchFamily="50" charset="-128"/>
              </a:rPr>
              <a:t>世帯に、通信制又は専攻科の高校生等はいますか？（生徒本人も含む）</a:t>
            </a:r>
            <a:endParaRPr lang="en-US" altLang="ja-JP" sz="10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01323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1384055" y="5966127"/>
            <a:ext cx="5336008" cy="511779"/>
          </a:xfrm>
          <a:prstGeom prst="roundRect">
            <a:avLst/>
          </a:prstGeom>
          <a:no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nchorCtr="0">
            <a:normAutofit/>
          </a:bodyPr>
          <a:lstStyle/>
          <a:p>
            <a:r>
              <a:rPr lang="ja-JP" altLang="en-US" sz="1000" dirty="0">
                <a:latin typeface="メイリオ" panose="020B0604030504040204" pitchFamily="50" charset="-128"/>
                <a:ea typeface="メイリオ" panose="020B0604030504040204" pitchFamily="50" charset="-128"/>
              </a:rPr>
              <a:t>必要に応じて、電話による家庭状況の問い合わせ及び追加資料の提出依頼等がありますのでご了承ください。</a:t>
            </a:r>
          </a:p>
        </p:txBody>
      </p:sp>
      <p:pic>
        <p:nvPicPr>
          <p:cNvPr id="6" name="図 5" descr="画面の領域"/>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499" y="6009380"/>
            <a:ext cx="543282" cy="415636"/>
          </a:xfrm>
          <a:prstGeom prst="rect">
            <a:avLst/>
          </a:prstGeom>
        </p:spPr>
      </p:pic>
      <p:sp>
        <p:nvSpPr>
          <p:cNvPr id="21" name="ホームベース 20"/>
          <p:cNvSpPr/>
          <p:nvPr/>
        </p:nvSpPr>
        <p:spPr>
          <a:xfrm>
            <a:off x="100321" y="52714"/>
            <a:ext cx="3096000" cy="24252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５　提出する書類</a:t>
            </a:r>
          </a:p>
        </p:txBody>
      </p:sp>
      <p:sp>
        <p:nvSpPr>
          <p:cNvPr id="25" name="ホームベース 24"/>
          <p:cNvSpPr/>
          <p:nvPr/>
        </p:nvSpPr>
        <p:spPr>
          <a:xfrm>
            <a:off x="90397" y="6655331"/>
            <a:ext cx="3600000" cy="260887"/>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６ 審査結果と支給時期</a:t>
            </a:r>
          </a:p>
        </p:txBody>
      </p:sp>
      <p:sp>
        <p:nvSpPr>
          <p:cNvPr id="26" name="角丸四角形 25"/>
          <p:cNvSpPr/>
          <p:nvPr/>
        </p:nvSpPr>
        <p:spPr>
          <a:xfrm>
            <a:off x="86652" y="6927514"/>
            <a:ext cx="6733646" cy="569043"/>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47220" rtlCol="0" anchor="ctr"/>
          <a:lstStyle/>
          <a:p>
            <a:pPr lvl="0" algn="ctr"/>
            <a:endParaRPr lang="en-US" altLang="ja-JP" sz="1200" dirty="0">
              <a:solidFill>
                <a:schemeClr val="tx1"/>
              </a:solidFill>
              <a:latin typeface="メイリオ" panose="020B0604030504040204" pitchFamily="50" charset="-128"/>
              <a:ea typeface="メイリオ" panose="020B0604030504040204" pitchFamily="50" charset="-128"/>
            </a:endParaRPr>
          </a:p>
          <a:p>
            <a:pPr lvl="0"/>
            <a:r>
              <a:rPr lang="ja-JP" altLang="en-US" sz="1200" dirty="0">
                <a:solidFill>
                  <a:prstClr val="black"/>
                </a:solidFill>
                <a:latin typeface="メイリオ" panose="020B0604030504040204" pitchFamily="50" charset="-128"/>
                <a:ea typeface="メイリオ" panose="020B0604030504040204" pitchFamily="50" charset="-128"/>
              </a:rPr>
              <a:t>審査完了後は、認定</a:t>
            </a:r>
            <a:r>
              <a:rPr lang="en-US" altLang="ja-JP" sz="1200" dirty="0">
                <a:solidFill>
                  <a:prstClr val="black"/>
                </a:solidFill>
                <a:latin typeface="メイリオ" panose="020B0604030504040204" pitchFamily="50" charset="-128"/>
                <a:ea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rPr>
              <a:t>不認定</a:t>
            </a:r>
            <a:r>
              <a:rPr lang="en-US" altLang="ja-JP" sz="1200" dirty="0">
                <a:solidFill>
                  <a:prstClr val="black"/>
                </a:solidFill>
                <a:latin typeface="メイリオ" panose="020B0604030504040204" pitchFamily="50" charset="-128"/>
                <a:ea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rPr>
              <a:t>の通知書を郵送し、振込口座登録申込書の口座に給付金を</a:t>
            </a:r>
            <a:endParaRPr lang="en-US" altLang="ja-JP" sz="1200" dirty="0">
              <a:solidFill>
                <a:prstClr val="black"/>
              </a:solidFill>
              <a:latin typeface="メイリオ" panose="020B0604030504040204" pitchFamily="50" charset="-128"/>
              <a:ea typeface="メイリオ" panose="020B0604030504040204" pitchFamily="50" charset="-128"/>
            </a:endParaRPr>
          </a:p>
          <a:p>
            <a:pPr lvl="0"/>
            <a:r>
              <a:rPr lang="ja-JP" altLang="en-US" sz="1200" dirty="0">
                <a:solidFill>
                  <a:prstClr val="black"/>
                </a:solidFill>
                <a:latin typeface="メイリオ" panose="020B0604030504040204" pitchFamily="50" charset="-128"/>
                <a:ea typeface="メイリオ" panose="020B0604030504040204" pitchFamily="50" charset="-128"/>
              </a:rPr>
              <a:t>順次振込みます。</a:t>
            </a:r>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申請書提出から約</a:t>
            </a:r>
            <a:r>
              <a:rPr lang="en-US" altLang="ja-JP" sz="1000" dirty="0">
                <a:solidFill>
                  <a:prstClr val="black"/>
                </a:solidFill>
                <a:latin typeface="メイリオ" panose="020B0604030504040204" pitchFamily="50" charset="-128"/>
                <a:ea typeface="メイリオ" panose="020B0604030504040204" pitchFamily="50" charset="-128"/>
              </a:rPr>
              <a:t>2</a:t>
            </a:r>
            <a:r>
              <a:rPr lang="ja-JP" altLang="en-US" sz="1000" dirty="0">
                <a:solidFill>
                  <a:prstClr val="black"/>
                </a:solidFill>
                <a:latin typeface="メイリオ" panose="020B0604030504040204" pitchFamily="50" charset="-128"/>
                <a:ea typeface="メイリオ" panose="020B0604030504040204" pitchFamily="50" charset="-128"/>
              </a:rPr>
              <a:t>～３ヶ月後を目途としています。　</a:t>
            </a:r>
            <a:r>
              <a:rPr lang="ja-JP" altLang="en-US" sz="1400" dirty="0">
                <a:solidFill>
                  <a:prstClr val="black"/>
                </a:solidFill>
                <a:latin typeface="メイリオ" panose="020B0604030504040204" pitchFamily="50" charset="-128"/>
                <a:ea typeface="メイリオ" panose="020B0604030504040204" pitchFamily="50" charset="-128"/>
              </a:rPr>
              <a:t>　　　　</a:t>
            </a:r>
            <a:endParaRPr lang="en-US" altLang="ja-JP" sz="1400" dirty="0">
              <a:solidFill>
                <a:prstClr val="black"/>
              </a:solidFill>
              <a:latin typeface="メイリオ" panose="020B0604030504040204" pitchFamily="50" charset="-128"/>
              <a:ea typeface="メイリオ" panose="020B0604030504040204" pitchFamily="50" charset="-128"/>
            </a:endParaRPr>
          </a:p>
          <a:p>
            <a:pPr lvl="0"/>
            <a:endParaRPr lang="en-US" altLang="ja-JP" sz="400" dirty="0">
              <a:latin typeface="メイリオ" panose="020B0604030504040204" pitchFamily="50" charset="-128"/>
              <a:ea typeface="メイリオ" panose="020B0604030504040204" pitchFamily="50" charset="-128"/>
            </a:endParaRPr>
          </a:p>
          <a:p>
            <a:pPr lvl="0"/>
            <a:r>
              <a:rPr lang="ja-JP" altLang="en-US" sz="1100" dirty="0">
                <a:solidFill>
                  <a:schemeClr val="tx1"/>
                </a:solidFill>
                <a:latin typeface="メイリオ" panose="020B0604030504040204" pitchFamily="50" charset="-128"/>
                <a:ea typeface="メイリオ" panose="020B0604030504040204" pitchFamily="50" charset="-128"/>
              </a:rPr>
              <a:t>　　　　　　　　　</a:t>
            </a:r>
            <a:endParaRPr lang="en-US" altLang="ja-JP" sz="900" b="1" dirty="0">
              <a:solidFill>
                <a:schemeClr val="tx1"/>
              </a:solidFill>
              <a:latin typeface="メイリオ" panose="020B0604030504040204" pitchFamily="50" charset="-128"/>
              <a:ea typeface="メイリオ"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094460999"/>
              </p:ext>
            </p:extLst>
          </p:nvPr>
        </p:nvGraphicFramePr>
        <p:xfrm>
          <a:off x="96394" y="341297"/>
          <a:ext cx="6644055" cy="5508000"/>
        </p:xfrm>
        <a:graphic>
          <a:graphicData uri="http://schemas.openxmlformats.org/drawingml/2006/table">
            <a:tbl>
              <a:tblPr firstRow="1" bandRow="1">
                <a:tableStyleId>{5C22544A-7EE6-4342-B048-85BDC9FD1C3A}</a:tableStyleId>
              </a:tblPr>
              <a:tblGrid>
                <a:gridCol w="1964055">
                  <a:extLst>
                    <a:ext uri="{9D8B030D-6E8A-4147-A177-3AD203B41FA5}">
                      <a16:colId xmlns:a16="http://schemas.microsoft.com/office/drawing/2014/main" val="2925542819"/>
                    </a:ext>
                  </a:extLst>
                </a:gridCol>
                <a:gridCol w="4680000">
                  <a:extLst>
                    <a:ext uri="{9D8B030D-6E8A-4147-A177-3AD203B41FA5}">
                      <a16:colId xmlns:a16="http://schemas.microsoft.com/office/drawing/2014/main" val="3650993065"/>
                    </a:ext>
                  </a:extLst>
                </a:gridCol>
              </a:tblGrid>
              <a:tr h="432000">
                <a:tc gridSpan="2">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① 奨学のための給付金受給申請書（様式第１号の５）</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専攻科は様式第１号の</a:t>
                      </a:r>
                      <a:r>
                        <a:rPr kumimoji="1" lang="en-US" altLang="ja-JP" sz="1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endParaRPr kumimoji="1" lang="en-US" altLang="ja-JP" sz="9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37083"/>
                  </a:ext>
                </a:extLst>
              </a:tr>
              <a:tr h="648000">
                <a:tc gridSpan="2">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② 振込口座登録申込書及び 口座通帳の写し（様式第２号）</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60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・必ず申請者（保護者等）名義の口座を記入してください。</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lvl="0" indent="0" algn="l" defTabSz="944392" rtl="0" eaLnBrk="1" fontAlgn="auto" latinLnBrk="0" hangingPunct="1">
                        <a:lnSpc>
                          <a:spcPct val="100000"/>
                        </a:lnSpc>
                        <a:spcBef>
                          <a:spcPts val="0"/>
                        </a:spcBef>
                        <a:spcAft>
                          <a:spcPts val="600"/>
                        </a:spcAft>
                        <a:buClrTx/>
                        <a:buSzTx/>
                        <a:buFontTx/>
                        <a:buNone/>
                        <a:tabLst/>
                        <a:defRPr/>
                      </a:pPr>
                      <a:endParaRPr kumimoji="1" lang="en-US" altLang="ja-JP" sz="9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648000">
                <a:tc gridSpan="2">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③ 在学の確認書類（様式第３号）</a:t>
                      </a:r>
                    </a:p>
                    <a:p>
                      <a:pPr marL="0" marR="0" lvl="0" indent="0" algn="l" defTabSz="944392" rtl="0" eaLnBrk="1" fontAlgn="auto" latinLnBrk="0" hangingPunct="1">
                        <a:lnSpc>
                          <a:spcPct val="100000"/>
                        </a:lnSpc>
                        <a:spcBef>
                          <a:spcPts val="60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 令和４年７月１日時点で就学支援金の受給資格を有していることが明記されているもの</a:t>
                      </a:r>
                      <a:endPar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3693762102"/>
                  </a:ext>
                </a:extLst>
              </a:tr>
              <a:tr h="1080000">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④ 家計急変の発生事由を</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証明する書類</a:t>
                      </a:r>
                      <a:endParaRPr kumimoji="1" lang="ja-JP" altLang="en-US" sz="1200" b="0" dirty="0">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離職票、</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雇用保険受給資格者証、</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解雇通知書、</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破産宣告通知書</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自営業等の方</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(5)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廃業等届出等</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自営業等の方</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(6)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家計急変による申請理由書（別紙２：県指定様式）</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のいずれか１つ</a:t>
                      </a:r>
                      <a:endParaRPr lang="en-US" altLang="ja-JP" sz="1200" b="0" u="none" dirty="0">
                        <a:solidFill>
                          <a:prstClr val="black"/>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5757295"/>
                  </a:ext>
                </a:extLst>
              </a:tr>
              <a:tr h="612000">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⑤ 家計急変</a:t>
                      </a:r>
                      <a:r>
                        <a:rPr kumimoji="1" lang="ja-JP" altLang="en-US" sz="16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前</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の収入を</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証明する書類</a:t>
                      </a:r>
                      <a:endParaRPr kumimoji="1" lang="ja-JP" altLang="en-US" sz="1200" b="0" dirty="0">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保護者全員の令和４年度課税証明書で、扶養親族の記載が省略されていないもの（写し可）</a:t>
                      </a:r>
                      <a:endParaRPr lang="en-US" altLang="ja-JP" sz="1200" b="0" u="none" dirty="0">
                        <a:solidFill>
                          <a:prstClr val="black"/>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9325175"/>
                  </a:ext>
                </a:extLst>
              </a:tr>
              <a:tr h="1440000">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⑥ 家計急変</a:t>
                      </a:r>
                      <a:r>
                        <a:rPr kumimoji="1" lang="ja-JP" altLang="en-US" sz="16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後</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の収入を</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証明する書類</a:t>
                      </a:r>
                      <a:endParaRPr kumimoji="1" lang="ja-JP" altLang="en-US" sz="1200" b="0" dirty="0">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会社員等の方</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会社作成の給与見込書又は直近の給与明細書を提出</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（どちらも家計急変以降の直近３ヶ月分）</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自営業等の方</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税理士又は公認会計士の</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作成した証明書類又は、</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 </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年間収支見込計算書（別紙３：県指定様式）</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のいずれか１つ</a:t>
                      </a:r>
                      <a:endParaRPr lang="en-US" altLang="ja-JP" sz="1200" b="0" u="none" dirty="0">
                        <a:solidFill>
                          <a:prstClr val="black"/>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270604"/>
                  </a:ext>
                </a:extLst>
              </a:tr>
              <a:tr h="648000">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⑦ 扶養親族の人数・年齢</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の確認書類</a:t>
                      </a:r>
                      <a:endParaRPr kumimoji="1" lang="ja-JP" altLang="en-US" sz="1200" b="0" dirty="0">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44392"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世帯全員分の健康保険証の</a:t>
                      </a:r>
                      <a:r>
                        <a:rPr lang="ja-JP" altLang="en-US" sz="1200" b="0" u="none" dirty="0">
                          <a:solidFill>
                            <a:prstClr val="black"/>
                          </a:solidFill>
                          <a:latin typeface="メイリオ" panose="020B0604030504040204" pitchFamily="50" charset="-128"/>
                          <a:ea typeface="メイリオ" panose="020B0604030504040204" pitchFamily="50" charset="-128"/>
                        </a:rPr>
                        <a:t>写し</a:t>
                      </a:r>
                      <a:endParaRPr lang="en-US" altLang="ja-JP" sz="1200" b="0" u="none" dirty="0">
                        <a:solidFill>
                          <a:prstClr val="black"/>
                        </a:solidFill>
                        <a:latin typeface="メイリオ" panose="020B0604030504040204" pitchFamily="50" charset="-128"/>
                        <a:ea typeface="メイリオ" panose="020B0604030504040204" pitchFamily="50" charset="-128"/>
                      </a:endParaRPr>
                    </a:p>
                    <a:p>
                      <a:pPr marL="0" marR="0" lvl="0" indent="0" algn="l" defTabSz="944392" rtl="0" eaLnBrk="1" fontAlgn="auto" latinLnBrk="0" hangingPunct="1">
                        <a:lnSpc>
                          <a:spcPct val="100000"/>
                        </a:lnSpc>
                        <a:spcBef>
                          <a:spcPts val="600"/>
                        </a:spcBef>
                        <a:spcAft>
                          <a:spcPts val="0"/>
                        </a:spcAft>
                        <a:buClrTx/>
                        <a:buSzTx/>
                        <a:buFontTx/>
                        <a:buNone/>
                        <a:tabLst/>
                        <a:defRPr/>
                      </a:pPr>
                      <a:r>
                        <a:rPr lang="ja-JP" altLang="en-US" sz="1050" b="0" u="none" dirty="0">
                          <a:solidFill>
                            <a:prstClr val="black"/>
                          </a:solidFill>
                          <a:latin typeface="メイリオ" panose="020B0604030504040204" pitchFamily="50" charset="-128"/>
                          <a:ea typeface="メイリオ" panose="020B0604030504040204" pitchFamily="50" charset="-128"/>
                        </a:rPr>
                        <a:t>　・様式第２号（振込口座登録申込書）の裏面に貼り付けてください。</a:t>
                      </a:r>
                      <a:endParaRPr lang="en-US" altLang="ja-JP" sz="1050" b="0" u="none" dirty="0">
                        <a:solidFill>
                          <a:prstClr val="black"/>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9843869"/>
                  </a:ext>
                </a:extLst>
              </a:tr>
            </a:tbl>
          </a:graphicData>
        </a:graphic>
      </p:graphicFrame>
      <p:sp>
        <p:nvSpPr>
          <p:cNvPr id="20" name="ホームベース 19"/>
          <p:cNvSpPr/>
          <p:nvPr/>
        </p:nvSpPr>
        <p:spPr>
          <a:xfrm>
            <a:off x="81201" y="7552978"/>
            <a:ext cx="3600000" cy="2880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 ★ 注意事項</a:t>
            </a:r>
          </a:p>
        </p:txBody>
      </p:sp>
      <p:sp>
        <p:nvSpPr>
          <p:cNvPr id="23" name="フッター プレースホルダー 6"/>
          <p:cNvSpPr>
            <a:spLocks noGrp="1"/>
          </p:cNvSpPr>
          <p:nvPr>
            <p:ph type="ftr" sz="quarter" idx="11"/>
          </p:nvPr>
        </p:nvSpPr>
        <p:spPr>
          <a:xfrm>
            <a:off x="3269142" y="9738314"/>
            <a:ext cx="318963" cy="249251"/>
          </a:xfrm>
        </p:spPr>
        <p:txBody>
          <a:bodyPr wrap="none">
            <a:spAutoFit/>
          </a:bodyPr>
          <a:lstStyle/>
          <a:p>
            <a:r>
              <a:rPr kumimoji="1" lang="ja-JP" altLang="en-US" sz="1000" dirty="0">
                <a:latin typeface="メイリオ" panose="020B0604030504040204" pitchFamily="50" charset="-128"/>
                <a:ea typeface="メイリオ" panose="020B0604030504040204" pitchFamily="50" charset="-128"/>
              </a:rPr>
              <a:t>３</a:t>
            </a:r>
          </a:p>
        </p:txBody>
      </p:sp>
      <p:sp>
        <p:nvSpPr>
          <p:cNvPr id="13" name="角丸四角形 12"/>
          <p:cNvSpPr/>
          <p:nvPr/>
        </p:nvSpPr>
        <p:spPr>
          <a:xfrm>
            <a:off x="204063" y="7875364"/>
            <a:ext cx="6516000" cy="1759974"/>
          </a:xfrm>
          <a:prstGeom prst="roundRect">
            <a:avLst>
              <a:gd name="adj" fmla="val 3805"/>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94439" tIns="47220" rIns="94439" bIns="47220" rtlCol="0" anchor="t">
            <a:spAutoFit/>
          </a:bodyPr>
          <a:lstStyle/>
          <a:p>
            <a:r>
              <a:rPr lang="ja-JP" altLang="en-US" sz="1200" b="1" u="sng" dirty="0">
                <a:solidFill>
                  <a:schemeClr val="tx1"/>
                </a:solidFill>
                <a:latin typeface="メイリオ" panose="020B0604030504040204" pitchFamily="50" charset="-128"/>
                <a:ea typeface="メイリオ" panose="020B0604030504040204" pitchFamily="50" charset="-128"/>
              </a:rPr>
              <a:t>◆申請書の記載について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・記載例もご覧いただき、申請書を記載してください。</a:t>
            </a:r>
            <a:endParaRPr lang="en-US" altLang="ja-JP" sz="1200" dirty="0">
              <a:solidFill>
                <a:schemeClr val="tx1"/>
              </a:solidFill>
              <a:latin typeface="メイリオ" panose="020B0604030504040204" pitchFamily="50" charset="-128"/>
              <a:ea typeface="メイリオ" panose="020B0604030504040204" pitchFamily="50" charset="-128"/>
            </a:endParaRPr>
          </a:p>
          <a:p>
            <a:pPr>
              <a:spcBef>
                <a:spcPts val="600"/>
              </a:spcBef>
            </a:pPr>
            <a:r>
              <a:rPr lang="ja-JP" altLang="en-US" sz="1200" b="1" u="sng" dirty="0">
                <a:solidFill>
                  <a:schemeClr val="tx1"/>
                </a:solidFill>
                <a:latin typeface="メイリオ" panose="020B0604030504040204" pitchFamily="50" charset="-128"/>
                <a:ea typeface="メイリオ" panose="020B0604030504040204" pitchFamily="50" charset="-128"/>
              </a:rPr>
              <a:t>◆申請書の提出について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・申請書類には、重要な個人情報がありますので、書類の紛失等がないよう、十分注意</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してください。</a:t>
            </a:r>
            <a:endParaRPr lang="en-US" altLang="ja-JP" sz="1200" dirty="0">
              <a:solidFill>
                <a:schemeClr val="tx1"/>
              </a:solidFill>
              <a:latin typeface="メイリオ" panose="020B0604030504040204" pitchFamily="50" charset="-128"/>
              <a:ea typeface="メイリオ" panose="020B0604030504040204" pitchFamily="50" charset="-128"/>
            </a:endParaRPr>
          </a:p>
          <a:p>
            <a:pPr>
              <a:spcBef>
                <a:spcPts val="600"/>
              </a:spcBef>
            </a:pPr>
            <a:r>
              <a:rPr lang="ja-JP" altLang="en-US" sz="1200" b="1" u="sng" dirty="0">
                <a:solidFill>
                  <a:schemeClr val="tx1"/>
                </a:solidFill>
                <a:latin typeface="メイリオ" panose="020B0604030504040204" pitchFamily="50" charset="-128"/>
                <a:ea typeface="メイリオ" panose="020B0604030504040204" pitchFamily="50" charset="-128"/>
              </a:rPr>
              <a:t>◆給付金の使途について</a:t>
            </a:r>
            <a:endParaRPr lang="en-US" altLang="ja-JP" sz="1200" b="1" u="sng"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・本給付金は、授業料以外の教育費（教科書費、学用品費、修学旅行費など）の負担軽減</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200" dirty="0">
                <a:solidFill>
                  <a:schemeClr val="tx1"/>
                </a:solidFill>
                <a:latin typeface="メイリオ" panose="020B0604030504040204" pitchFamily="50" charset="-128"/>
                <a:ea typeface="メイリオ" panose="020B0604030504040204" pitchFamily="50" charset="-128"/>
              </a:rPr>
              <a:t>　　を目的としています。</a:t>
            </a:r>
            <a:endParaRPr lang="en-US" altLang="ja-JP" sz="1200" b="1" u="sng"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64774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ホームベース 4"/>
          <p:cNvSpPr/>
          <p:nvPr/>
        </p:nvSpPr>
        <p:spPr>
          <a:xfrm>
            <a:off x="80212" y="273600"/>
            <a:ext cx="5004971" cy="267008"/>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4439" tIns="47220" rIns="94439" bIns="0" spcCol="0" rtlCol="0" anchor="ctr"/>
          <a:lstStyle/>
          <a:p>
            <a:r>
              <a:rPr lang="ja-JP" altLang="en-US" sz="1400" b="1" dirty="0">
                <a:latin typeface="メイリオ" panose="020B0604030504040204" pitchFamily="50" charset="-128"/>
                <a:ea typeface="メイリオ" panose="020B0604030504040204" pitchFamily="50" charset="-128"/>
              </a:rPr>
              <a:t>７ 奨学のための給付金（家計急変）に関するＱ＆Ａ</a:t>
            </a:r>
          </a:p>
        </p:txBody>
      </p:sp>
      <p:sp>
        <p:nvSpPr>
          <p:cNvPr id="16" name="正方形/長方形 15"/>
          <p:cNvSpPr/>
          <p:nvPr/>
        </p:nvSpPr>
        <p:spPr>
          <a:xfrm>
            <a:off x="93778" y="490554"/>
            <a:ext cx="6863208" cy="7248138"/>
          </a:xfrm>
          <a:prstGeom prst="rect">
            <a:avLst/>
          </a:prstGeom>
        </p:spPr>
        <p:txBody>
          <a:bodyPr wrap="square">
            <a:spAutoFit/>
          </a:bodyPr>
          <a:lstStyle/>
          <a:p>
            <a:pPr marL="266700" lvl="0" indent="-266700">
              <a:defRPr/>
            </a:pPr>
            <a:endParaRPr lang="en-US" altLang="ja-JP" sz="800" b="1" dirty="0">
              <a:latin typeface="メイリオ" panose="020B0604030504040204" pitchFamily="50" charset="-128"/>
              <a:ea typeface="メイリオ" panose="020B0604030504040204" pitchFamily="50" charset="-128"/>
            </a:endParaRPr>
          </a:p>
          <a:p>
            <a:pPr marL="266700" lvl="0" indent="-266700">
              <a:defRPr/>
            </a:pPr>
            <a:r>
              <a:rPr lang="ja-JP" altLang="en-US" sz="1200" b="1" dirty="0">
                <a:latin typeface="メイリオ" panose="020B0604030504040204" pitchFamily="50" charset="-128"/>
                <a:ea typeface="メイリオ" panose="020B0604030504040204" pitchFamily="50" charset="-128"/>
              </a:rPr>
              <a:t>Ｑ１　生徒は新潟県内の高校に在学していますが、両親は他県で生活しています。給付金は申</a:t>
            </a:r>
            <a:endParaRPr lang="en-US" altLang="ja-JP" sz="1200" b="1" dirty="0">
              <a:latin typeface="メイリオ" panose="020B0604030504040204" pitchFamily="50" charset="-128"/>
              <a:ea typeface="メイリオ" panose="020B0604030504040204" pitchFamily="50" charset="-128"/>
            </a:endParaRPr>
          </a:p>
          <a:p>
            <a:pPr marL="266700" lvl="0" indent="-266700">
              <a:defRPr/>
            </a:pPr>
            <a:r>
              <a:rPr lang="en-US" altLang="ja-JP" sz="1200" b="1" dirty="0">
                <a:latin typeface="メイリオ" panose="020B0604030504040204" pitchFamily="50" charset="-128"/>
                <a:ea typeface="メイリオ" panose="020B0604030504040204" pitchFamily="50" charset="-128"/>
              </a:rPr>
              <a:t>    </a:t>
            </a:r>
            <a:r>
              <a:rPr lang="ja-JP" altLang="en-US" sz="1200" b="1" dirty="0">
                <a:latin typeface="メイリオ" panose="020B0604030504040204" pitchFamily="50" charset="-128"/>
                <a:ea typeface="メイリオ" panose="020B0604030504040204" pitchFamily="50" charset="-128"/>
              </a:rPr>
              <a:t>請できますか？</a:t>
            </a:r>
            <a:endParaRPr lang="en-US" altLang="ja-JP" sz="1200" b="1"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給付金は保護者がお住まいの都道府県から支給されます。各都道府県で制度の詳細や申請手続きが異なり</a:t>
            </a:r>
            <a:endParaRPr lang="en-US" altLang="ja-JP" sz="1000"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ますので、お住まいの都道府県にお問い合わせください。</a:t>
            </a: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000" dirty="0">
              <a:latin typeface="メイリオ" panose="020B0604030504040204" pitchFamily="50" charset="-128"/>
              <a:ea typeface="メイリオ" panose="020B0604030504040204" pitchFamily="50" charset="-128"/>
            </a:endParaRPr>
          </a:p>
          <a:p>
            <a:pPr lvl="0">
              <a:lnSpc>
                <a:spcPct val="150000"/>
              </a:lnSpc>
            </a:pPr>
            <a:endParaRPr lang="en-US" altLang="ja-JP" sz="1000" dirty="0">
              <a:latin typeface="メイリオ" panose="020B0604030504040204" pitchFamily="50" charset="-128"/>
              <a:ea typeface="メイリオ" panose="020B0604030504040204" pitchFamily="50" charset="-128"/>
            </a:endParaRPr>
          </a:p>
          <a:p>
            <a:pPr lvl="0">
              <a:lnSpc>
                <a:spcPts val="600"/>
              </a:lnSpc>
            </a:pPr>
            <a:endParaRPr lang="en-US" altLang="ja-JP" sz="1000" dirty="0">
              <a:latin typeface="メイリオ" panose="020B0604030504040204" pitchFamily="50" charset="-128"/>
              <a:ea typeface="メイリオ" panose="020B0604030504040204" pitchFamily="50" charset="-128"/>
            </a:endParaRPr>
          </a:p>
          <a:p>
            <a:pPr marL="266700" lvl="0" indent="-266700">
              <a:defRPr/>
            </a:pPr>
            <a:r>
              <a:rPr lang="ja-JP" altLang="en-US" sz="1200" b="1" dirty="0">
                <a:latin typeface="メイリオ" panose="020B0604030504040204" pitchFamily="50" charset="-128"/>
                <a:ea typeface="メイリオ" panose="020B0604030504040204" pitchFamily="50" charset="-128"/>
              </a:rPr>
              <a:t>Ｑ２　父は解雇されましたが、母の勤務状況に変更がない場合も申請できますか？</a:t>
            </a:r>
            <a:endParaRPr lang="en-US" altLang="ja-JP" sz="1200" b="1"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父と母とでそれぞれ１年分の年収を見込み、その年収見込額が父母どちらも基準額未満であれば、</a:t>
            </a:r>
            <a:endParaRPr lang="en-US" altLang="ja-JP" sz="1000"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住民税非課税相当として申請できます。</a:t>
            </a:r>
            <a:endParaRPr lang="en-US" altLang="ja-JP" sz="1000" dirty="0">
              <a:latin typeface="メイリオ" panose="020B0604030504040204" pitchFamily="50" charset="-128"/>
              <a:ea typeface="メイリオ" panose="020B0604030504040204" pitchFamily="50" charset="-128"/>
            </a:endParaRPr>
          </a:p>
          <a:p>
            <a:pPr lvl="0"/>
            <a:endParaRPr lang="en-US" altLang="ja-JP" sz="1200" b="1"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Ｑ３　</a:t>
            </a:r>
            <a:r>
              <a:rPr lang="ja-JP" altLang="ja-JP" sz="1200" b="1" dirty="0">
                <a:latin typeface="メイリオ" panose="020B0604030504040204" pitchFamily="50" charset="-128"/>
                <a:ea typeface="メイリオ" panose="020B0604030504040204" pitchFamily="50" charset="-128"/>
              </a:rPr>
              <a:t>家計急変事由に該当しますが、以前から低収入（低所得）です。家計急変と通常支給の</a:t>
            </a:r>
            <a:endParaRPr lang="en-US" altLang="ja-JP" sz="1200" b="1"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　　</a:t>
            </a:r>
            <a:r>
              <a:rPr lang="ja-JP" altLang="ja-JP" sz="1200" b="1" dirty="0">
                <a:latin typeface="メイリオ" panose="020B0604030504040204" pitchFamily="50" charset="-128"/>
                <a:ea typeface="メイリオ" panose="020B0604030504040204" pitchFamily="50" charset="-128"/>
              </a:rPr>
              <a:t>どちらに申し込むべきですか？</a:t>
            </a:r>
          </a:p>
          <a:p>
            <a:r>
              <a:rPr lang="ja-JP" altLang="en-US" sz="1000" dirty="0">
                <a:latin typeface="メイリオ" panose="020B0604030504040204" pitchFamily="50" charset="-128"/>
                <a:ea typeface="メイリオ" panose="020B0604030504040204" pitchFamily="50" charset="-128"/>
              </a:rPr>
              <a:t>　　　</a:t>
            </a:r>
            <a:r>
              <a:rPr lang="ja-JP" altLang="ja-JP" sz="1000" dirty="0">
                <a:latin typeface="メイリオ" panose="020B0604030504040204" pitchFamily="50" charset="-128"/>
                <a:ea typeface="メイリオ" panose="020B0604030504040204" pitchFamily="50" charset="-128"/>
              </a:rPr>
              <a:t>令和</a:t>
            </a:r>
            <a:r>
              <a:rPr lang="ja-JP" altLang="en-US" sz="1000" dirty="0">
                <a:latin typeface="メイリオ" panose="020B0604030504040204" pitchFamily="50" charset="-128"/>
                <a:ea typeface="メイリオ" panose="020B0604030504040204" pitchFamily="50" charset="-128"/>
              </a:rPr>
              <a:t>４</a:t>
            </a:r>
            <a:r>
              <a:rPr lang="ja-JP" altLang="ja-JP" sz="1000" dirty="0">
                <a:latin typeface="メイリオ" panose="020B0604030504040204" pitchFamily="50" charset="-128"/>
                <a:ea typeface="メイリオ" panose="020B0604030504040204" pitchFamily="50" charset="-128"/>
              </a:rPr>
              <a:t>年度の住民税が非課税である場合は、通常</a:t>
            </a:r>
            <a:r>
              <a:rPr lang="ja-JP" altLang="en-US" sz="1000" dirty="0">
                <a:latin typeface="メイリオ" panose="020B0604030504040204" pitchFamily="50" charset="-128"/>
                <a:ea typeface="メイリオ" panose="020B0604030504040204" pitchFamily="50" charset="-128"/>
              </a:rPr>
              <a:t>支給</a:t>
            </a:r>
            <a:r>
              <a:rPr lang="ja-JP" altLang="ja-JP" sz="1000" dirty="0">
                <a:latin typeface="メイリオ" panose="020B0604030504040204" pitchFamily="50" charset="-128"/>
                <a:ea typeface="メイリオ" panose="020B0604030504040204" pitchFamily="50" charset="-128"/>
              </a:rPr>
              <a:t>の申請を</a:t>
            </a:r>
            <a:r>
              <a:rPr lang="ja-JP" altLang="en-US" sz="1000" dirty="0">
                <a:latin typeface="メイリオ" panose="020B0604030504040204" pitchFamily="50" charset="-128"/>
                <a:ea typeface="メイリオ" panose="020B0604030504040204" pitchFamily="50" charset="-128"/>
              </a:rPr>
              <a:t>してください。家計急変では申請できません。</a:t>
            </a:r>
            <a:endParaRPr lang="ja-JP" altLang="ja-JP" sz="1000" dirty="0">
              <a:latin typeface="メイリオ" panose="020B0604030504040204" pitchFamily="50" charset="-128"/>
              <a:ea typeface="メイリオ" panose="020B0604030504040204" pitchFamily="50" charset="-128"/>
            </a:endParaRPr>
          </a:p>
          <a:p>
            <a:pPr lvl="0"/>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Ｑ４　父は飲食店経営で、母は父の扶養対象ではなく会社にパート勤務しています。家計急変</a:t>
            </a:r>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　　対象の判断をするときに、年収基準額と年間所得基準額とどちらでみますか？</a:t>
            </a:r>
            <a:endParaRPr lang="en-US" altLang="ja-JP" sz="1200" b="1"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父は自営業に該当するため、所得金額で判断することになります。母は会社員に該当するため、年収額</a:t>
            </a:r>
            <a:endParaRPr lang="en-US" altLang="ja-JP" sz="1000" dirty="0">
              <a:latin typeface="メイリオ" panose="020B0604030504040204" pitchFamily="50" charset="-128"/>
              <a:ea typeface="メイリオ" panose="020B0604030504040204" pitchFamily="50" charset="-128"/>
            </a:endParaRPr>
          </a:p>
          <a:p>
            <a:pPr marL="266700" lvl="0" indent="-266700">
              <a:defRPr/>
            </a:pPr>
            <a:r>
              <a:rPr lang="ja-JP" altLang="en-US" sz="1000" dirty="0">
                <a:latin typeface="メイリオ" panose="020B0604030504040204" pitchFamily="50" charset="-128"/>
                <a:ea typeface="メイリオ" panose="020B0604030504040204" pitchFamily="50" charset="-128"/>
              </a:rPr>
              <a:t>　　で判断します。父母それぞれ、扶養親族の人数ごとに設定した基準額を下回るか確認してください。</a:t>
            </a:r>
            <a:endParaRPr lang="en-US" altLang="ja-JP" sz="1000" dirty="0">
              <a:latin typeface="メイリオ" panose="020B0604030504040204" pitchFamily="50" charset="-128"/>
              <a:ea typeface="メイリオ" panose="020B0604030504040204" pitchFamily="50" charset="-128"/>
            </a:endParaRPr>
          </a:p>
          <a:p>
            <a:pPr marL="266700" lvl="0" indent="-266700">
              <a:defRPr/>
            </a:pPr>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Ｑ５　両親と祖父母と同居しています。同居している家族全員の県民税所得割額と市町村民税</a:t>
            </a:r>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　　所得割額が「非課税相当」でなければ、申請できませんか？</a:t>
            </a:r>
            <a:endParaRPr lang="en-US" altLang="ja-JP" sz="1200" b="1" dirty="0">
              <a:latin typeface="メイリオ" panose="020B0604030504040204" pitchFamily="50" charset="-128"/>
              <a:ea typeface="メイリオ" panose="020B0604030504040204" pitchFamily="50" charset="-128"/>
            </a:endParaRPr>
          </a:p>
          <a:p>
            <a:pPr lvl="0"/>
            <a:r>
              <a:rPr lang="ja-JP" altLang="en-US" sz="1000" dirty="0">
                <a:latin typeface="メイリオ" panose="020B0604030504040204" pitchFamily="50" charset="-128"/>
                <a:ea typeface="メイリオ" panose="020B0604030504040204" pitchFamily="50" charset="-128"/>
              </a:rPr>
              <a:t>　　　 保護者（主に両親）の県民税所得割額と市町村民税所得割額が「非課税相当」であれば、同居している他</a:t>
            </a:r>
            <a:endParaRPr lang="en-US" altLang="ja-JP" sz="1000" dirty="0">
              <a:latin typeface="メイリオ" panose="020B0604030504040204" pitchFamily="50" charset="-128"/>
              <a:ea typeface="メイリオ" panose="020B0604030504040204" pitchFamily="50" charset="-128"/>
            </a:endParaRPr>
          </a:p>
          <a:p>
            <a:pPr lvl="0"/>
            <a:r>
              <a:rPr lang="ja-JP" altLang="en-US" sz="1000" dirty="0">
                <a:latin typeface="メイリオ" panose="020B0604030504040204" pitchFamily="50" charset="-128"/>
                <a:ea typeface="メイリオ" panose="020B0604030504040204" pitchFamily="50" charset="-128"/>
              </a:rPr>
              <a:t>　　　の家族の県民税所得割額と市町村民税所得割額が「非課税相当」でなくても、申請できます。</a:t>
            </a:r>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　　　　　　　　　　　　　　　　　　　　　　　　　　　　</a:t>
            </a:r>
            <a:endParaRPr lang="en-US" altLang="ja-JP" sz="1200" b="1" dirty="0">
              <a:latin typeface="メイリオ" panose="020B0604030504040204" pitchFamily="50" charset="-128"/>
              <a:ea typeface="メイリオ" panose="020B0604030504040204" pitchFamily="50" charset="-128"/>
            </a:endParaRPr>
          </a:p>
          <a:p>
            <a:pPr lvl="0"/>
            <a:r>
              <a:rPr lang="ja-JP" altLang="en-US" sz="1200" b="1" dirty="0">
                <a:latin typeface="メイリオ" panose="020B0604030504040204" pitchFamily="50" charset="-128"/>
                <a:ea typeface="メイリオ" panose="020B0604030504040204" pitchFamily="50" charset="-128"/>
              </a:rPr>
              <a:t>Ｑ６　８月に父母が離婚し、母が親権者となり、家計が急変しました。申請はできますか？</a:t>
            </a:r>
            <a:endParaRPr lang="en-US" altLang="ja-JP" sz="1200" b="1" dirty="0">
              <a:latin typeface="メイリオ" panose="020B0604030504040204" pitchFamily="50" charset="-128"/>
              <a:ea typeface="メイリオ" panose="020B0604030504040204" pitchFamily="50" charset="-128"/>
            </a:endParaRPr>
          </a:p>
          <a:p>
            <a:pPr marL="266700" lvl="0" indent="-266700"/>
            <a:r>
              <a:rPr lang="ja-JP" altLang="en-US" sz="1000" dirty="0">
                <a:latin typeface="メイリオ" panose="020B0604030504040204" pitchFamily="50" charset="-128"/>
                <a:ea typeface="メイリオ" panose="020B0604030504040204" pitchFamily="50" charset="-128"/>
              </a:rPr>
              <a:t>　　　 保護者の離婚は家計急変にはあたらないため、認定になりません。</a:t>
            </a:r>
            <a:endParaRPr lang="en-US" altLang="ja-JP" sz="1000" dirty="0">
              <a:latin typeface="メイリオ" panose="020B0604030504040204" pitchFamily="50" charset="-128"/>
              <a:ea typeface="メイリオ" panose="020B0604030504040204" pitchFamily="50" charset="-128"/>
            </a:endParaRPr>
          </a:p>
          <a:p>
            <a:pPr marL="266700" lvl="0" indent="-266700"/>
            <a:endParaRPr lang="ja-JP" altLang="en-US" sz="1000" dirty="0">
              <a:latin typeface="メイリオ" panose="020B0604030504040204" pitchFamily="50" charset="-128"/>
              <a:ea typeface="メイリオ" panose="020B0604030504040204" pitchFamily="50" charset="-128"/>
            </a:endParaRPr>
          </a:p>
          <a:p>
            <a:pPr marL="266700" lvl="0" indent="-266700"/>
            <a:r>
              <a:rPr lang="ja-JP" altLang="en-US" sz="1200" b="1" dirty="0">
                <a:latin typeface="メイリオ" panose="020B0604030504040204" pitchFamily="50" charset="-128"/>
                <a:ea typeface="メイリオ" panose="020B0604030504040204" pitchFamily="50" charset="-128"/>
              </a:rPr>
              <a:t>Ｑ７　高校生の兄弟姉妹がいますが、まとめて申請できますか？</a:t>
            </a:r>
            <a:endParaRPr lang="en-US" altLang="ja-JP" sz="1200" b="1" dirty="0">
              <a:latin typeface="メイリオ" panose="020B0604030504040204" pitchFamily="50" charset="-128"/>
              <a:ea typeface="メイリオ" panose="020B0604030504040204" pitchFamily="50" charset="-128"/>
            </a:endParaRPr>
          </a:p>
          <a:p>
            <a:pPr marL="266700" lvl="0" indent="-266700"/>
            <a:r>
              <a:rPr lang="ja-JP" altLang="en-US" sz="1000" dirty="0">
                <a:latin typeface="メイリオ" panose="020B0604030504040204" pitchFamily="50" charset="-128"/>
                <a:ea typeface="メイリオ" panose="020B0604030504040204" pitchFamily="50" charset="-128"/>
              </a:rPr>
              <a:t>　　　 兄弟姉妹をまとめて１つの申請書では申請できません。必ず、生徒一人ごとに申請書を作成し、在学する</a:t>
            </a:r>
            <a:endParaRPr lang="en-US" altLang="ja-JP" sz="1000" dirty="0">
              <a:latin typeface="メイリオ" panose="020B0604030504040204" pitchFamily="50" charset="-128"/>
              <a:ea typeface="メイリオ" panose="020B0604030504040204" pitchFamily="50" charset="-128"/>
            </a:endParaRPr>
          </a:p>
          <a:p>
            <a:pPr marL="266700" lvl="0" indent="-266700"/>
            <a:r>
              <a:rPr lang="ja-JP" altLang="en-US" sz="1000" dirty="0">
                <a:latin typeface="メイリオ" panose="020B0604030504040204" pitchFamily="50" charset="-128"/>
                <a:ea typeface="メイリオ" panose="020B0604030504040204" pitchFamily="50" charset="-128"/>
              </a:rPr>
              <a:t>　　 学校へ提出してください。</a:t>
            </a:r>
            <a:endParaRPr lang="en-US" altLang="ja-JP" sz="1000" dirty="0">
              <a:latin typeface="メイリオ" panose="020B0604030504040204" pitchFamily="50" charset="-128"/>
              <a:ea typeface="メイリオ" panose="020B0604030504040204" pitchFamily="50" charset="-128"/>
            </a:endParaRPr>
          </a:p>
          <a:p>
            <a:pPr marL="266700" lvl="0" indent="-266700"/>
            <a:endParaRPr lang="en-US" altLang="ja-JP" sz="1000" dirty="0">
              <a:latin typeface="メイリオ" panose="020B0604030504040204" pitchFamily="50" charset="-128"/>
              <a:ea typeface="メイリオ" panose="020B0604030504040204" pitchFamily="50" charset="-128"/>
            </a:endParaRPr>
          </a:p>
          <a:p>
            <a:pPr marL="266700" lvl="0" indent="-266700"/>
            <a:r>
              <a:rPr lang="ja-JP" altLang="en-US" sz="1200" b="1" dirty="0">
                <a:latin typeface="メイリオ" panose="020B0604030504040204" pitchFamily="50" charset="-128"/>
                <a:ea typeface="メイリオ" panose="020B0604030504040204" pitchFamily="50" charset="-128"/>
              </a:rPr>
              <a:t>Ｑ８　申請者は父ですが、母の口座に振り込むことはできますか？</a:t>
            </a:r>
            <a:endParaRPr lang="en-US" altLang="ja-JP" sz="1200" b="1" dirty="0">
              <a:latin typeface="メイリオ" panose="020B0604030504040204" pitchFamily="50" charset="-128"/>
              <a:ea typeface="メイリオ" panose="020B0604030504040204" pitchFamily="50" charset="-128"/>
            </a:endParaRPr>
          </a:p>
          <a:p>
            <a:pPr marL="266700" lvl="0" indent="-266700"/>
            <a:r>
              <a:rPr lang="ja-JP" altLang="en-US" sz="1000" dirty="0">
                <a:latin typeface="メイリオ" panose="020B0604030504040204" pitchFamily="50" charset="-128"/>
                <a:ea typeface="メイリオ" panose="020B0604030504040204" pitchFamily="50" charset="-128"/>
              </a:rPr>
              <a:t>　　　 申請者と振込先口座名義は同一となりますので、母の口座に振り込みたい場合は申請者を母にしてく</a:t>
            </a:r>
            <a:r>
              <a:rPr lang="ja-JP" altLang="en-US" sz="1000" dirty="0" err="1">
                <a:latin typeface="メイリオ" panose="020B0604030504040204" pitchFamily="50" charset="-128"/>
                <a:ea typeface="メイリオ" panose="020B0604030504040204" pitchFamily="50" charset="-128"/>
              </a:rPr>
              <a:t>ださ</a:t>
            </a:r>
            <a:endParaRPr lang="en-US" altLang="ja-JP" sz="1000" dirty="0">
              <a:latin typeface="メイリオ" panose="020B0604030504040204" pitchFamily="50" charset="-128"/>
              <a:ea typeface="メイリオ" panose="020B0604030504040204" pitchFamily="50" charset="-128"/>
            </a:endParaRPr>
          </a:p>
          <a:p>
            <a:pPr marL="266700" lvl="0" indent="-266700"/>
            <a:r>
              <a:rPr lang="ja-JP" altLang="en-US" sz="1000" dirty="0">
                <a:latin typeface="メイリオ" panose="020B0604030504040204" pitchFamily="50" charset="-128"/>
                <a:ea typeface="メイリオ" panose="020B0604030504040204" pitchFamily="50" charset="-128"/>
              </a:rPr>
              <a:t>　　 い。その際、申請書</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６．世帯の状況</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の下欄に、母が生徒を扶養している旨を申し立ててください。</a:t>
            </a:r>
            <a:endParaRPr lang="en-US" altLang="ja-JP" sz="1000" dirty="0">
              <a:latin typeface="メイリオ" panose="020B0604030504040204" pitchFamily="50" charset="-128"/>
              <a:ea typeface="メイリオ" panose="020B0604030504040204" pitchFamily="50" charset="-128"/>
            </a:endParaRPr>
          </a:p>
          <a:p>
            <a:pPr marL="1885950" lvl="0" indent="-1885950">
              <a:lnSpc>
                <a:spcPct val="150000"/>
              </a:lnSpc>
            </a:pPr>
            <a:r>
              <a:rPr lang="ja-JP" altLang="en-US" sz="1000" dirty="0">
                <a:latin typeface="メイリオ" panose="020B0604030504040204" pitchFamily="50" charset="-128"/>
                <a:ea typeface="メイリオ" panose="020B0604030504040204" pitchFamily="50" charset="-128"/>
              </a:rPr>
              <a:t>　　　　　　　　　　　　　　　　　</a:t>
            </a:r>
            <a:endParaRPr lang="ja-JP" altLang="en-US" sz="1200" b="1" dirty="0">
              <a:latin typeface="メイリオ" panose="020B0604030504040204" pitchFamily="50" charset="-128"/>
              <a:ea typeface="メイリオ" panose="020B0604030504040204" pitchFamily="50" charset="-128"/>
            </a:endParaRPr>
          </a:p>
        </p:txBody>
      </p:sp>
      <p:sp>
        <p:nvSpPr>
          <p:cNvPr id="31" name="正方形/長方形 30"/>
          <p:cNvSpPr/>
          <p:nvPr/>
        </p:nvSpPr>
        <p:spPr>
          <a:xfrm>
            <a:off x="3625214" y="1428648"/>
            <a:ext cx="2124000" cy="93610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32" name="角丸四角形 31"/>
          <p:cNvSpPr/>
          <p:nvPr/>
        </p:nvSpPr>
        <p:spPr>
          <a:xfrm>
            <a:off x="2236478" y="1842783"/>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33" name="正方形/長方形 32"/>
          <p:cNvSpPr/>
          <p:nvPr/>
        </p:nvSpPr>
        <p:spPr>
          <a:xfrm>
            <a:off x="1148485" y="1439824"/>
            <a:ext cx="2124000" cy="93610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34" name="角丸四角形 33"/>
          <p:cNvSpPr/>
          <p:nvPr/>
        </p:nvSpPr>
        <p:spPr>
          <a:xfrm>
            <a:off x="1190548" y="1841558"/>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35" name="テキスト ボックス 88"/>
          <p:cNvSpPr txBox="1"/>
          <p:nvPr/>
        </p:nvSpPr>
        <p:spPr>
          <a:xfrm>
            <a:off x="1447956" y="1494369"/>
            <a:ext cx="1620000" cy="276999"/>
          </a:xfrm>
          <a:prstGeom prst="rect">
            <a:avLst/>
          </a:prstGeom>
          <a:solidFill>
            <a:srgbClr val="C00000"/>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kumimoji="1" lang="ja-JP" altLang="en-US" sz="900" b="1" dirty="0">
                <a:solidFill>
                  <a:schemeClr val="bg1"/>
                </a:solidFill>
                <a:latin typeface="メイリオ" panose="020B0604030504040204" pitchFamily="50" charset="-128"/>
                <a:ea typeface="メイリオ" panose="020B0604030504040204" pitchFamily="50" charset="-128"/>
              </a:rPr>
              <a:t>保護者が〇〇県</a:t>
            </a:r>
            <a:r>
              <a:rPr lang="ja-JP" altLang="en-US" sz="900" b="1" dirty="0">
                <a:solidFill>
                  <a:schemeClr val="bg1"/>
                </a:solidFill>
                <a:latin typeface="メイリオ" panose="020B0604030504040204" pitchFamily="50" charset="-128"/>
                <a:ea typeface="メイリオ" panose="020B0604030504040204" pitchFamily="50" charset="-128"/>
              </a:rPr>
              <a:t>に在住</a:t>
            </a:r>
            <a:endParaRPr lang="en-US" altLang="ja-JP" sz="9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900" b="1" dirty="0">
                <a:solidFill>
                  <a:schemeClr val="bg1"/>
                </a:solidFill>
                <a:latin typeface="メイリオ" panose="020B0604030504040204" pitchFamily="50" charset="-128"/>
                <a:ea typeface="メイリオ" panose="020B0604030504040204" pitchFamily="50" charset="-128"/>
              </a:rPr>
              <a:t>生徒が新潟県の学校に</a:t>
            </a:r>
            <a:r>
              <a:rPr lang="ja-JP" altLang="en-US" sz="900" b="1" dirty="0">
                <a:solidFill>
                  <a:schemeClr val="bg1"/>
                </a:solidFill>
                <a:latin typeface="メイリオ" panose="020B0604030504040204" pitchFamily="50" charset="-128"/>
                <a:ea typeface="メイリオ" panose="020B0604030504040204" pitchFamily="50" charset="-128"/>
              </a:rPr>
              <a:t>在学</a:t>
            </a:r>
            <a:endParaRPr kumimoji="1" lang="ja-JP" altLang="en-US" sz="900" b="1" dirty="0">
              <a:solidFill>
                <a:schemeClr val="bg1"/>
              </a:solidFill>
              <a:latin typeface="メイリオ" panose="020B0604030504040204" pitchFamily="50" charset="-128"/>
              <a:ea typeface="メイリオ" panose="020B0604030504040204" pitchFamily="50" charset="-128"/>
            </a:endParaRPr>
          </a:p>
        </p:txBody>
      </p:sp>
      <p:sp>
        <p:nvSpPr>
          <p:cNvPr id="36" name="テキスト ボックス 89"/>
          <p:cNvSpPr txBox="1"/>
          <p:nvPr/>
        </p:nvSpPr>
        <p:spPr>
          <a:xfrm>
            <a:off x="250223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新潟県</a:t>
            </a:r>
            <a:endParaRPr lang="en-US" altLang="ja-JP" sz="800" b="1" dirty="0">
              <a:latin typeface="メイリオ" panose="020B0604030504040204" pitchFamily="50" charset="-128"/>
              <a:ea typeface="メイリオ" panose="020B0604030504040204" pitchFamily="50" charset="-128"/>
            </a:endParaRPr>
          </a:p>
        </p:txBody>
      </p:sp>
      <p:sp>
        <p:nvSpPr>
          <p:cNvPr id="37" name="円/楕円 36"/>
          <p:cNvSpPr/>
          <p:nvPr/>
        </p:nvSpPr>
        <p:spPr>
          <a:xfrm>
            <a:off x="1412636" y="1932802"/>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kumimoji="1" lang="ja-JP" altLang="en-US" sz="900" dirty="0">
                <a:latin typeface="メイリオ" panose="020B0604030504040204" pitchFamily="50" charset="-128"/>
                <a:ea typeface="メイリオ" panose="020B0604030504040204" pitchFamily="50" charset="-128"/>
              </a:rPr>
              <a:t>保護者</a:t>
            </a:r>
            <a:endParaRPr kumimoji="1" lang="ja-JP" altLang="en-US" dirty="0">
              <a:latin typeface="メイリオ" panose="020B0604030504040204" pitchFamily="50" charset="-128"/>
              <a:ea typeface="メイリオ" panose="020B0604030504040204" pitchFamily="50" charset="-128"/>
            </a:endParaRPr>
          </a:p>
        </p:txBody>
      </p:sp>
      <p:sp>
        <p:nvSpPr>
          <p:cNvPr id="38" name="円/楕円 37"/>
          <p:cNvSpPr/>
          <p:nvPr/>
        </p:nvSpPr>
        <p:spPr>
          <a:xfrm>
            <a:off x="2502232" y="1939210"/>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lang="ja-JP" altLang="en-US" sz="900" dirty="0">
                <a:latin typeface="メイリオ" panose="020B0604030504040204" pitchFamily="50" charset="-128"/>
                <a:ea typeface="メイリオ" panose="020B0604030504040204" pitchFamily="50" charset="-128"/>
              </a:rPr>
              <a:t>生徒</a:t>
            </a:r>
            <a:endParaRPr kumimoji="1" lang="ja-JP" altLang="en-US" dirty="0">
              <a:latin typeface="メイリオ" panose="020B0604030504040204" pitchFamily="50" charset="-128"/>
              <a:ea typeface="メイリオ" panose="020B0604030504040204" pitchFamily="50" charset="-128"/>
            </a:endParaRPr>
          </a:p>
        </p:txBody>
      </p:sp>
      <p:sp>
        <p:nvSpPr>
          <p:cNvPr id="39" name="テキスト ボックス 93"/>
          <p:cNvSpPr txBox="1"/>
          <p:nvPr/>
        </p:nvSpPr>
        <p:spPr>
          <a:xfrm>
            <a:off x="145630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○○県</a:t>
            </a:r>
            <a:endParaRPr lang="en-US" altLang="ja-JP" sz="800" b="1" dirty="0">
              <a:latin typeface="メイリオ" panose="020B0604030504040204" pitchFamily="50" charset="-128"/>
              <a:ea typeface="メイリオ" panose="020B0604030504040204" pitchFamily="50" charset="-128"/>
            </a:endParaRPr>
          </a:p>
        </p:txBody>
      </p:sp>
      <p:sp>
        <p:nvSpPr>
          <p:cNvPr id="40" name="角丸四角形 39"/>
          <p:cNvSpPr/>
          <p:nvPr/>
        </p:nvSpPr>
        <p:spPr>
          <a:xfrm>
            <a:off x="4702978" y="1848041"/>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41" name="角丸四角形 40"/>
          <p:cNvSpPr/>
          <p:nvPr/>
        </p:nvSpPr>
        <p:spPr>
          <a:xfrm>
            <a:off x="3662119" y="1836370"/>
            <a:ext cx="1008000" cy="360039"/>
          </a:xfrm>
          <a:prstGeom prst="round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42" name="テキスト ボックス 70"/>
          <p:cNvSpPr txBox="1"/>
          <p:nvPr/>
        </p:nvSpPr>
        <p:spPr>
          <a:xfrm>
            <a:off x="3924646" y="1495918"/>
            <a:ext cx="1620000" cy="276999"/>
          </a:xfrm>
          <a:prstGeom prst="rect">
            <a:avLst/>
          </a:prstGeom>
          <a:solidFill>
            <a:srgbClr val="C00000"/>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kumimoji="1" lang="ja-JP" altLang="en-US" sz="900" b="1" dirty="0">
                <a:solidFill>
                  <a:schemeClr val="bg1"/>
                </a:solidFill>
                <a:latin typeface="メイリオ" panose="020B0604030504040204" pitchFamily="50" charset="-128"/>
                <a:ea typeface="メイリオ" panose="020B0604030504040204" pitchFamily="50" charset="-128"/>
              </a:rPr>
              <a:t>保護者が新潟県</a:t>
            </a:r>
            <a:r>
              <a:rPr lang="ja-JP" altLang="en-US" sz="900" b="1" dirty="0">
                <a:solidFill>
                  <a:schemeClr val="bg1"/>
                </a:solidFill>
                <a:latin typeface="メイリオ" panose="020B0604030504040204" pitchFamily="50" charset="-128"/>
                <a:ea typeface="メイリオ" panose="020B0604030504040204" pitchFamily="50" charset="-128"/>
              </a:rPr>
              <a:t>に在住</a:t>
            </a:r>
            <a:endParaRPr lang="en-US" altLang="ja-JP" sz="9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900" b="1" dirty="0">
                <a:solidFill>
                  <a:schemeClr val="bg1"/>
                </a:solidFill>
                <a:latin typeface="メイリオ" panose="020B0604030504040204" pitchFamily="50" charset="-128"/>
                <a:ea typeface="メイリオ" panose="020B0604030504040204" pitchFamily="50" charset="-128"/>
              </a:rPr>
              <a:t>生徒が〇〇県の学校に</a:t>
            </a:r>
            <a:r>
              <a:rPr lang="ja-JP" altLang="en-US" sz="900" b="1" dirty="0">
                <a:solidFill>
                  <a:schemeClr val="bg1"/>
                </a:solidFill>
                <a:latin typeface="メイリオ" panose="020B0604030504040204" pitchFamily="50" charset="-128"/>
                <a:ea typeface="メイリオ" panose="020B0604030504040204" pitchFamily="50" charset="-128"/>
              </a:rPr>
              <a:t>在学</a:t>
            </a:r>
            <a:endParaRPr kumimoji="1" lang="ja-JP" altLang="en-US" sz="900" b="1" dirty="0">
              <a:solidFill>
                <a:schemeClr val="bg1"/>
              </a:solidFill>
              <a:latin typeface="メイリオ" panose="020B0604030504040204" pitchFamily="50" charset="-128"/>
              <a:ea typeface="メイリオ" panose="020B0604030504040204" pitchFamily="50" charset="-128"/>
            </a:endParaRPr>
          </a:p>
        </p:txBody>
      </p:sp>
      <p:sp>
        <p:nvSpPr>
          <p:cNvPr id="43" name="テキスト ボックス 71"/>
          <p:cNvSpPr txBox="1"/>
          <p:nvPr/>
        </p:nvSpPr>
        <p:spPr>
          <a:xfrm>
            <a:off x="4968732" y="1774814"/>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○○県</a:t>
            </a:r>
            <a:endParaRPr lang="en-US" altLang="ja-JP" sz="800" b="1" dirty="0">
              <a:latin typeface="メイリオ" panose="020B0604030504040204" pitchFamily="50" charset="-128"/>
              <a:ea typeface="メイリオ" panose="020B0604030504040204" pitchFamily="50" charset="-128"/>
            </a:endParaRPr>
          </a:p>
        </p:txBody>
      </p:sp>
      <p:sp>
        <p:nvSpPr>
          <p:cNvPr id="44" name="円/楕円 43"/>
          <p:cNvSpPr/>
          <p:nvPr/>
        </p:nvSpPr>
        <p:spPr>
          <a:xfrm>
            <a:off x="3933056" y="1959034"/>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kumimoji="1" lang="ja-JP" altLang="en-US" sz="900" dirty="0">
                <a:latin typeface="メイリオ" panose="020B0604030504040204" pitchFamily="50" charset="-128"/>
                <a:ea typeface="メイリオ" panose="020B0604030504040204" pitchFamily="50" charset="-128"/>
              </a:rPr>
              <a:t>保護者</a:t>
            </a:r>
            <a:endParaRPr kumimoji="1" lang="ja-JP" altLang="en-US" dirty="0">
              <a:latin typeface="メイリオ" panose="020B0604030504040204" pitchFamily="50" charset="-128"/>
              <a:ea typeface="メイリオ" panose="020B0604030504040204" pitchFamily="50" charset="-128"/>
            </a:endParaRPr>
          </a:p>
        </p:txBody>
      </p:sp>
      <p:sp>
        <p:nvSpPr>
          <p:cNvPr id="45" name="円/楕円 44"/>
          <p:cNvSpPr/>
          <p:nvPr/>
        </p:nvSpPr>
        <p:spPr>
          <a:xfrm>
            <a:off x="4968732" y="1961910"/>
            <a:ext cx="540000" cy="1799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ja-JP"/>
            </a:defPPr>
            <a:lvl1pPr marL="0" algn="l" defTabSz="944392" rtl="0" eaLnBrk="1" latinLnBrk="0" hangingPunct="1">
              <a:defRPr kumimoji="1" sz="1900" kern="1200">
                <a:solidFill>
                  <a:schemeClr val="lt1"/>
                </a:solidFill>
                <a:latin typeface="+mn-lt"/>
                <a:ea typeface="+mn-ea"/>
                <a:cs typeface="+mn-cs"/>
              </a:defRPr>
            </a:lvl1pPr>
            <a:lvl2pPr marL="472196" algn="l" defTabSz="944392" rtl="0" eaLnBrk="1" latinLnBrk="0" hangingPunct="1">
              <a:defRPr kumimoji="1" sz="1900" kern="1200">
                <a:solidFill>
                  <a:schemeClr val="lt1"/>
                </a:solidFill>
                <a:latin typeface="+mn-lt"/>
                <a:ea typeface="+mn-ea"/>
                <a:cs typeface="+mn-cs"/>
              </a:defRPr>
            </a:lvl2pPr>
            <a:lvl3pPr marL="944392" algn="l" defTabSz="944392" rtl="0" eaLnBrk="1" latinLnBrk="0" hangingPunct="1">
              <a:defRPr kumimoji="1" sz="1900" kern="1200">
                <a:solidFill>
                  <a:schemeClr val="lt1"/>
                </a:solidFill>
                <a:latin typeface="+mn-lt"/>
                <a:ea typeface="+mn-ea"/>
                <a:cs typeface="+mn-cs"/>
              </a:defRPr>
            </a:lvl3pPr>
            <a:lvl4pPr marL="1416588" algn="l" defTabSz="944392" rtl="0" eaLnBrk="1" latinLnBrk="0" hangingPunct="1">
              <a:defRPr kumimoji="1" sz="1900" kern="1200">
                <a:solidFill>
                  <a:schemeClr val="lt1"/>
                </a:solidFill>
                <a:latin typeface="+mn-lt"/>
                <a:ea typeface="+mn-ea"/>
                <a:cs typeface="+mn-cs"/>
              </a:defRPr>
            </a:lvl4pPr>
            <a:lvl5pPr marL="1888785" algn="l" defTabSz="944392" rtl="0" eaLnBrk="1" latinLnBrk="0" hangingPunct="1">
              <a:defRPr kumimoji="1" sz="1900" kern="1200">
                <a:solidFill>
                  <a:schemeClr val="lt1"/>
                </a:solidFill>
                <a:latin typeface="+mn-lt"/>
                <a:ea typeface="+mn-ea"/>
                <a:cs typeface="+mn-cs"/>
              </a:defRPr>
            </a:lvl5pPr>
            <a:lvl6pPr marL="2360981" algn="l" defTabSz="944392" rtl="0" eaLnBrk="1" latinLnBrk="0" hangingPunct="1">
              <a:defRPr kumimoji="1" sz="1900" kern="1200">
                <a:solidFill>
                  <a:schemeClr val="lt1"/>
                </a:solidFill>
                <a:latin typeface="+mn-lt"/>
                <a:ea typeface="+mn-ea"/>
                <a:cs typeface="+mn-cs"/>
              </a:defRPr>
            </a:lvl6pPr>
            <a:lvl7pPr marL="2833177" algn="l" defTabSz="944392" rtl="0" eaLnBrk="1" latinLnBrk="0" hangingPunct="1">
              <a:defRPr kumimoji="1" sz="1900" kern="1200">
                <a:solidFill>
                  <a:schemeClr val="lt1"/>
                </a:solidFill>
                <a:latin typeface="+mn-lt"/>
                <a:ea typeface="+mn-ea"/>
                <a:cs typeface="+mn-cs"/>
              </a:defRPr>
            </a:lvl7pPr>
            <a:lvl8pPr marL="3305373" algn="l" defTabSz="944392" rtl="0" eaLnBrk="1" latinLnBrk="0" hangingPunct="1">
              <a:defRPr kumimoji="1" sz="1900" kern="1200">
                <a:solidFill>
                  <a:schemeClr val="lt1"/>
                </a:solidFill>
                <a:latin typeface="+mn-lt"/>
                <a:ea typeface="+mn-ea"/>
                <a:cs typeface="+mn-cs"/>
              </a:defRPr>
            </a:lvl8pPr>
            <a:lvl9pPr marL="3777569" algn="l" defTabSz="944392" rtl="0" eaLnBrk="1" latinLnBrk="0" hangingPunct="1">
              <a:defRPr kumimoji="1" sz="1900" kern="1200">
                <a:solidFill>
                  <a:schemeClr val="lt1"/>
                </a:solidFill>
                <a:latin typeface="+mn-lt"/>
                <a:ea typeface="+mn-ea"/>
                <a:cs typeface="+mn-cs"/>
              </a:defRPr>
            </a:lvl9pPr>
          </a:lstStyle>
          <a:p>
            <a:pPr algn="ctr"/>
            <a:r>
              <a:rPr lang="ja-JP" altLang="en-US" sz="900" dirty="0">
                <a:latin typeface="メイリオ" panose="020B0604030504040204" pitchFamily="50" charset="-128"/>
                <a:ea typeface="メイリオ" panose="020B0604030504040204" pitchFamily="50" charset="-128"/>
              </a:rPr>
              <a:t>生徒</a:t>
            </a:r>
            <a:endParaRPr kumimoji="1" lang="ja-JP" altLang="en-US" dirty="0">
              <a:latin typeface="メイリオ" panose="020B0604030504040204" pitchFamily="50" charset="-128"/>
              <a:ea typeface="メイリオ" panose="020B0604030504040204" pitchFamily="50" charset="-128"/>
            </a:endParaRPr>
          </a:p>
        </p:txBody>
      </p:sp>
      <p:sp>
        <p:nvSpPr>
          <p:cNvPr id="46" name="テキスト ボックス 74"/>
          <p:cNvSpPr txBox="1"/>
          <p:nvPr/>
        </p:nvSpPr>
        <p:spPr>
          <a:xfrm>
            <a:off x="3717032" y="2208080"/>
            <a:ext cx="898174" cy="138499"/>
          </a:xfrm>
          <a:prstGeom prst="rect">
            <a:avLst/>
          </a:prstGeom>
          <a:no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900" b="1" dirty="0">
                <a:latin typeface="メイリオ" panose="020B0604030504040204" pitchFamily="50" charset="-128"/>
                <a:ea typeface="メイリオ" panose="020B0604030504040204" pitchFamily="50" charset="-128"/>
              </a:rPr>
              <a:t>新潟県から給付</a:t>
            </a:r>
            <a:endParaRPr lang="en-US" altLang="ja-JP" sz="900" b="1" dirty="0">
              <a:latin typeface="メイリオ" panose="020B0604030504040204" pitchFamily="50" charset="-128"/>
              <a:ea typeface="メイリオ" panose="020B0604030504040204" pitchFamily="50" charset="-128"/>
            </a:endParaRPr>
          </a:p>
        </p:txBody>
      </p:sp>
      <p:sp>
        <p:nvSpPr>
          <p:cNvPr id="47" name="テキスト ボックス 92"/>
          <p:cNvSpPr txBox="1"/>
          <p:nvPr/>
        </p:nvSpPr>
        <p:spPr>
          <a:xfrm>
            <a:off x="1254055" y="2208080"/>
            <a:ext cx="898174" cy="138499"/>
          </a:xfrm>
          <a:prstGeom prst="rect">
            <a:avLst/>
          </a:prstGeom>
          <a:no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900" b="1" dirty="0">
                <a:latin typeface="メイリオ" panose="020B0604030504040204" pitchFamily="50" charset="-128"/>
                <a:ea typeface="メイリオ" panose="020B0604030504040204" pitchFamily="50" charset="-128"/>
              </a:rPr>
              <a:t>○○県から給付</a:t>
            </a:r>
            <a:endParaRPr lang="en-US" altLang="ja-JP" sz="900" b="1" dirty="0">
              <a:latin typeface="メイリオ" panose="020B0604030504040204" pitchFamily="50" charset="-128"/>
              <a:ea typeface="メイリオ" panose="020B0604030504040204" pitchFamily="50" charset="-128"/>
            </a:endParaRPr>
          </a:p>
        </p:txBody>
      </p:sp>
      <p:sp>
        <p:nvSpPr>
          <p:cNvPr id="48" name="テキスト ボックス 75"/>
          <p:cNvSpPr txBox="1"/>
          <p:nvPr/>
        </p:nvSpPr>
        <p:spPr>
          <a:xfrm>
            <a:off x="3960620" y="1799890"/>
            <a:ext cx="476492" cy="123111"/>
          </a:xfrm>
          <a:prstGeom prst="rect">
            <a:avLst/>
          </a:prstGeom>
          <a:solidFill>
            <a:schemeClr val="bg1"/>
          </a:solidFill>
        </p:spPr>
        <p:txBody>
          <a:bodyPr wrap="square" lIns="0" tIns="0" rIns="0" bIns="0" rtlCol="0">
            <a:spAutoFit/>
          </a:bodyPr>
          <a:lstStyle>
            <a:defPPr>
              <a:defRPr lang="ja-JP"/>
            </a:defPPr>
            <a:lvl1pPr marL="0" algn="l" defTabSz="944392" rtl="0" eaLnBrk="1" latinLnBrk="0" hangingPunct="1">
              <a:defRPr kumimoji="1" sz="1900" kern="1200">
                <a:solidFill>
                  <a:schemeClr val="tx1"/>
                </a:solidFill>
                <a:latin typeface="+mn-lt"/>
                <a:ea typeface="+mn-ea"/>
                <a:cs typeface="+mn-cs"/>
              </a:defRPr>
            </a:lvl1pPr>
            <a:lvl2pPr marL="472196" algn="l" defTabSz="944392" rtl="0" eaLnBrk="1" latinLnBrk="0" hangingPunct="1">
              <a:defRPr kumimoji="1" sz="1900" kern="1200">
                <a:solidFill>
                  <a:schemeClr val="tx1"/>
                </a:solidFill>
                <a:latin typeface="+mn-lt"/>
                <a:ea typeface="+mn-ea"/>
                <a:cs typeface="+mn-cs"/>
              </a:defRPr>
            </a:lvl2pPr>
            <a:lvl3pPr marL="944392" algn="l" defTabSz="944392" rtl="0" eaLnBrk="1" latinLnBrk="0" hangingPunct="1">
              <a:defRPr kumimoji="1" sz="1900" kern="1200">
                <a:solidFill>
                  <a:schemeClr val="tx1"/>
                </a:solidFill>
                <a:latin typeface="+mn-lt"/>
                <a:ea typeface="+mn-ea"/>
                <a:cs typeface="+mn-cs"/>
              </a:defRPr>
            </a:lvl3pPr>
            <a:lvl4pPr marL="1416588" algn="l" defTabSz="944392" rtl="0" eaLnBrk="1" latinLnBrk="0" hangingPunct="1">
              <a:defRPr kumimoji="1" sz="1900" kern="1200">
                <a:solidFill>
                  <a:schemeClr val="tx1"/>
                </a:solidFill>
                <a:latin typeface="+mn-lt"/>
                <a:ea typeface="+mn-ea"/>
                <a:cs typeface="+mn-cs"/>
              </a:defRPr>
            </a:lvl4pPr>
            <a:lvl5pPr marL="1888785" algn="l" defTabSz="944392" rtl="0" eaLnBrk="1" latinLnBrk="0" hangingPunct="1">
              <a:defRPr kumimoji="1" sz="1900" kern="1200">
                <a:solidFill>
                  <a:schemeClr val="tx1"/>
                </a:solidFill>
                <a:latin typeface="+mn-lt"/>
                <a:ea typeface="+mn-ea"/>
                <a:cs typeface="+mn-cs"/>
              </a:defRPr>
            </a:lvl5pPr>
            <a:lvl6pPr marL="2360981" algn="l" defTabSz="944392" rtl="0" eaLnBrk="1" latinLnBrk="0" hangingPunct="1">
              <a:defRPr kumimoji="1" sz="1900" kern="1200">
                <a:solidFill>
                  <a:schemeClr val="tx1"/>
                </a:solidFill>
                <a:latin typeface="+mn-lt"/>
                <a:ea typeface="+mn-ea"/>
                <a:cs typeface="+mn-cs"/>
              </a:defRPr>
            </a:lvl6pPr>
            <a:lvl7pPr marL="2833177" algn="l" defTabSz="944392" rtl="0" eaLnBrk="1" latinLnBrk="0" hangingPunct="1">
              <a:defRPr kumimoji="1" sz="1900" kern="1200">
                <a:solidFill>
                  <a:schemeClr val="tx1"/>
                </a:solidFill>
                <a:latin typeface="+mn-lt"/>
                <a:ea typeface="+mn-ea"/>
                <a:cs typeface="+mn-cs"/>
              </a:defRPr>
            </a:lvl7pPr>
            <a:lvl8pPr marL="3305373" algn="l" defTabSz="944392" rtl="0" eaLnBrk="1" latinLnBrk="0" hangingPunct="1">
              <a:defRPr kumimoji="1" sz="1900" kern="1200">
                <a:solidFill>
                  <a:schemeClr val="tx1"/>
                </a:solidFill>
                <a:latin typeface="+mn-lt"/>
                <a:ea typeface="+mn-ea"/>
                <a:cs typeface="+mn-cs"/>
              </a:defRPr>
            </a:lvl8pPr>
            <a:lvl9pPr marL="3777569" algn="l" defTabSz="944392" rtl="0" eaLnBrk="1" latinLnBrk="0" hangingPunct="1">
              <a:defRPr kumimoji="1" sz="1900" kern="1200">
                <a:solidFill>
                  <a:schemeClr val="tx1"/>
                </a:solidFill>
                <a:latin typeface="+mn-lt"/>
                <a:ea typeface="+mn-ea"/>
                <a:cs typeface="+mn-cs"/>
              </a:defRPr>
            </a:lvl9pPr>
          </a:lstStyle>
          <a:p>
            <a:pPr algn="ctr"/>
            <a:r>
              <a:rPr lang="ja-JP" altLang="en-US" sz="800" b="1" dirty="0">
                <a:latin typeface="メイリオ" panose="020B0604030504040204" pitchFamily="50" charset="-128"/>
                <a:ea typeface="メイリオ" panose="020B0604030504040204" pitchFamily="50" charset="-128"/>
              </a:rPr>
              <a:t>新潟県</a:t>
            </a:r>
            <a:endParaRPr lang="en-US" altLang="ja-JP" sz="800" b="1" dirty="0">
              <a:latin typeface="メイリオ" panose="020B0604030504040204" pitchFamily="50" charset="-128"/>
              <a:ea typeface="メイリオ" panose="020B0604030504040204" pitchFamily="50" charset="-128"/>
            </a:endParaRPr>
          </a:p>
        </p:txBody>
      </p:sp>
      <p:sp>
        <p:nvSpPr>
          <p:cNvPr id="28" name="フッター プレースホルダー 6"/>
          <p:cNvSpPr>
            <a:spLocks noGrp="1"/>
          </p:cNvSpPr>
          <p:nvPr>
            <p:ph type="ftr" sz="quarter" idx="11"/>
          </p:nvPr>
        </p:nvSpPr>
        <p:spPr>
          <a:xfrm>
            <a:off x="3269142" y="9738314"/>
            <a:ext cx="318963" cy="249251"/>
          </a:xfrm>
        </p:spPr>
        <p:txBody>
          <a:bodyPr wrap="none">
            <a:spAutoFit/>
          </a:bodyPr>
          <a:lstStyle/>
          <a:p>
            <a:r>
              <a:rPr kumimoji="1" lang="ja-JP" altLang="en-US" sz="1000" dirty="0">
                <a:latin typeface="メイリオ" panose="020B0604030504040204" pitchFamily="50" charset="-128"/>
                <a:ea typeface="メイリオ" panose="020B0604030504040204" pitchFamily="50" charset="-128"/>
              </a:rPr>
              <a:t>４</a:t>
            </a:r>
          </a:p>
        </p:txBody>
      </p:sp>
      <p:sp>
        <p:nvSpPr>
          <p:cNvPr id="30" name="テキスト ボックス 29"/>
          <p:cNvSpPr txBox="1"/>
          <p:nvPr/>
        </p:nvSpPr>
        <p:spPr>
          <a:xfrm>
            <a:off x="-7607" y="8036745"/>
            <a:ext cx="6872461" cy="251795"/>
          </a:xfrm>
          <a:prstGeom prst="rect">
            <a:avLst/>
          </a:prstGeom>
          <a:solidFill>
            <a:srgbClr val="00B050"/>
          </a:solidFill>
          <a:ln w="9525">
            <a:noFill/>
          </a:ln>
        </p:spPr>
        <p:txBody>
          <a:bodyPr wrap="square" lIns="0" tIns="36000" rIns="0" bIns="0" rtlCol="0">
            <a:spAutoFit/>
          </a:bodyPr>
          <a:lstStyle/>
          <a:p>
            <a:pPr algn="ctr"/>
            <a:r>
              <a:rPr lang="ja-JP" altLang="en-US" sz="1400" b="1" dirty="0">
                <a:solidFill>
                  <a:schemeClr val="bg1"/>
                </a:solidFill>
                <a:latin typeface="メイリオ" panose="020B0604030504040204" pitchFamily="50" charset="-128"/>
                <a:ea typeface="メイリオ" panose="020B0604030504040204" pitchFamily="50" charset="-128"/>
              </a:rPr>
              <a:t>お　問　い　合　わ　せ　先</a:t>
            </a:r>
            <a:endParaRPr lang="ja-JP" altLang="en-US" sz="1050" b="1" dirty="0">
              <a:solidFill>
                <a:schemeClr val="bg1"/>
              </a:solidFill>
              <a:latin typeface="メイリオ" panose="020B0604030504040204" pitchFamily="50" charset="-128"/>
              <a:ea typeface="メイリオ" panose="020B0604030504040204" pitchFamily="50" charset="-128"/>
            </a:endParaRPr>
          </a:p>
        </p:txBody>
      </p:sp>
      <p:sp>
        <p:nvSpPr>
          <p:cNvPr id="49" name="テキスト ボックス 48"/>
          <p:cNvSpPr txBox="1"/>
          <p:nvPr/>
        </p:nvSpPr>
        <p:spPr>
          <a:xfrm>
            <a:off x="673263" y="8328492"/>
            <a:ext cx="5544616" cy="1107996"/>
          </a:xfrm>
          <a:prstGeom prst="rect">
            <a:avLst/>
          </a:prstGeom>
          <a:noFill/>
        </p:spPr>
        <p:txBody>
          <a:bodyPr wrap="none" lIns="0" tIns="0" rIns="0" bIns="0" rtlCol="0">
            <a:spAutoFit/>
          </a:bodyPr>
          <a:lstStyle/>
          <a:p>
            <a:pPr>
              <a:lnSpc>
                <a:spcPct val="150000"/>
              </a:lnSpc>
            </a:pPr>
            <a:r>
              <a:rPr lang="ja-JP" altLang="en-US" sz="1200" dirty="0">
                <a:latin typeface="メイリオ" panose="020B0604030504040204" pitchFamily="50" charset="-128"/>
                <a:ea typeface="メイリオ" panose="020B0604030504040204" pitchFamily="50" charset="-128"/>
              </a:rPr>
              <a:t>　　</a:t>
            </a:r>
            <a:r>
              <a:rPr lang="ja-JP" altLang="en-US" sz="1200">
                <a:latin typeface="メイリオ" panose="020B0604030504040204" pitchFamily="50" charset="-128"/>
                <a:ea typeface="メイリオ" panose="020B0604030504040204" pitchFamily="50" charset="-128"/>
              </a:rPr>
              <a:t>　新潟県　総務部</a:t>
            </a:r>
            <a:r>
              <a:rPr lang="ja-JP" altLang="en-US" sz="1200" dirty="0">
                <a:latin typeface="メイリオ" panose="020B0604030504040204" pitchFamily="50" charset="-128"/>
                <a:ea typeface="メイリオ" panose="020B0604030504040204" pitchFamily="50" charset="-128"/>
              </a:rPr>
              <a:t>　大学・私学振興課</a:t>
            </a:r>
            <a:r>
              <a:rPr lang="ja-JP" altLang="en-US" sz="1200">
                <a:latin typeface="メイリオ" panose="020B0604030504040204" pitchFamily="50" charset="-128"/>
                <a:ea typeface="メイリオ" panose="020B0604030504040204" pitchFamily="50" charset="-128"/>
              </a:rPr>
              <a:t>　私学班</a:t>
            </a:r>
            <a:endParaRPr lang="ja-JP" altLang="en-US" sz="1200" dirty="0">
              <a:latin typeface="メイリオ" panose="020B0604030504040204" pitchFamily="50" charset="-128"/>
              <a:ea typeface="メイリオ" panose="020B0604030504040204" pitchFamily="50" charset="-128"/>
            </a:endParaRPr>
          </a:p>
          <a:p>
            <a:pPr>
              <a:lnSpc>
                <a:spcPct val="150000"/>
              </a:lnSpc>
            </a:pP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950-8570</a:t>
            </a:r>
            <a:r>
              <a:rPr lang="ja-JP" altLang="en-US" sz="1200" dirty="0">
                <a:latin typeface="メイリオ" panose="020B0604030504040204" pitchFamily="50" charset="-128"/>
                <a:ea typeface="メイリオ" panose="020B0604030504040204" pitchFamily="50" charset="-128"/>
              </a:rPr>
              <a:t>　新潟市中央区新光町</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番地１</a:t>
            </a:r>
          </a:p>
          <a:p>
            <a:pPr>
              <a:lnSpc>
                <a:spcPct val="150000"/>
              </a:lnSpc>
            </a:pP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025-280-5020</a:t>
            </a:r>
          </a:p>
          <a:p>
            <a:pPr>
              <a:lnSpc>
                <a:spcPct val="150000"/>
              </a:lnSpc>
            </a:pPr>
            <a:r>
              <a:rPr lang="ja-JP" altLang="en-US" sz="10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ＨＰ</a:t>
            </a:r>
            <a:r>
              <a:rPr lang="ja-JP" altLang="en-US" sz="1000" dirty="0">
                <a:latin typeface="メイリオ" panose="020B0604030504040204" pitchFamily="50" charset="-128"/>
                <a:ea typeface="メイリオ" panose="020B0604030504040204" pitchFamily="50" charset="-128"/>
              </a:rPr>
              <a:t>（</a:t>
            </a:r>
            <a:r>
              <a:rPr lang="en-US" altLang="ja-JP" sz="1000" dirty="0">
                <a:latin typeface="メイリオ" panose="020B0604030504040204" pitchFamily="50" charset="-128"/>
                <a:ea typeface="メイリオ" panose="020B0604030504040204" pitchFamily="50" charset="-128"/>
              </a:rPr>
              <a:t> https://www.pref.niigata.lg.jp/sec/daigaku/1356820534591.html </a:t>
            </a: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p:txBody>
      </p:sp>
      <p:pic>
        <p:nvPicPr>
          <p:cNvPr id="50" name="Picture 2" descr="C:\Users\n984075\Desktop\ｃ-10\勉強する.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7169" y="8405316"/>
            <a:ext cx="829132" cy="898226"/>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C:\Users\n984075\Desktop\ｃ-10\電話を掛ける.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640" y="8443177"/>
            <a:ext cx="805701" cy="872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85347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14736</TotalTime>
  <Words>2397</Words>
  <Application>Microsoft Office PowerPoint</Application>
  <PresentationFormat>A4 210 x 297 mm</PresentationFormat>
  <Paragraphs>214</Paragraphs>
  <Slides>4</Slides>
  <Notes>2</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4</vt:i4>
      </vt:variant>
    </vt:vector>
  </HeadingPairs>
  <TitlesOfParts>
    <vt:vector size="10" baseType="lpstr">
      <vt:lpstr>ＭＳ Ｐゴシック</vt:lpstr>
      <vt:lpstr>メイリオ</vt:lpstr>
      <vt:lpstr>Arial</vt:lpstr>
      <vt:lpstr>Calibri</vt:lpstr>
      <vt:lpstr>Office ​​テーマ</vt:lpstr>
      <vt:lpstr>Worksheet</vt:lpstr>
      <vt:lpstr>PowerPoint プレゼンテーション</vt:lpstr>
      <vt:lpstr>PowerPoint プレゼンテーション</vt:lpstr>
      <vt:lpstr>PowerPoint プレゼンテーション</vt:lpstr>
      <vt:lpstr>PowerPoint プレゼンテーション</vt:lpstr>
    </vt:vector>
  </TitlesOfParts>
  <Company>新潟県</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新潟県</dc:creator>
  <cp:lastModifiedBy>新潟県</cp:lastModifiedBy>
  <cp:revision>776</cp:revision>
  <cp:lastPrinted>2022-07-11T12:33:44Z</cp:lastPrinted>
  <dcterms:created xsi:type="dcterms:W3CDTF">2014-06-03T03:25:53Z</dcterms:created>
  <dcterms:modified xsi:type="dcterms:W3CDTF">2022-07-13T08:17:32Z</dcterms:modified>
</cp:coreProperties>
</file>