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64" r:id="rId2"/>
    <p:sldId id="274" r:id="rId3"/>
    <p:sldId id="276" r:id="rId4"/>
    <p:sldId id="268" r:id="rId5"/>
  </p:sldIdLst>
  <p:sldSz cx="6858000" cy="9906000" type="A4"/>
  <p:notesSz cx="6735763" cy="9866313"/>
  <p:defaultTex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205">
          <p15:clr>
            <a:srgbClr val="A4A3A4"/>
          </p15:clr>
        </p15:guide>
      </p15:sldGuideLst>
    </p:ext>
    <p:ext uri="{2D200454-40CA-4A62-9FC3-DE9A4176ACB9}">
      <p15:notesGuideLst xmlns:p15="http://schemas.microsoft.com/office/powerpoint/2012/main">
        <p15:guide id="1" orient="horz" pos="3084" userDrawn="1">
          <p15:clr>
            <a:srgbClr val="A4A3A4"/>
          </p15:clr>
        </p15:guide>
        <p15:guide id="2" pos="2099" userDrawn="1">
          <p15:clr>
            <a:srgbClr val="A4A3A4"/>
          </p15:clr>
        </p15:guide>
        <p15:guide id="3" orient="horz" pos="3107" userDrawn="1">
          <p15:clr>
            <a:srgbClr val="A4A3A4"/>
          </p15:clr>
        </p15:guide>
        <p15:guide id="4" pos="212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FFFF"/>
    <a:srgbClr val="FF6600"/>
    <a:srgbClr val="E46C0A"/>
    <a:srgbClr val="0BE334"/>
    <a:srgbClr val="66FFCC"/>
    <a:srgbClr val="FFFF99"/>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44" autoAdjust="0"/>
    <p:restoredTop sz="99638" autoAdjust="0"/>
  </p:normalViewPr>
  <p:slideViewPr>
    <p:cSldViewPr snapToGrid="0" showGuides="1">
      <p:cViewPr varScale="1">
        <p:scale>
          <a:sx n="73" d="100"/>
          <a:sy n="73" d="100"/>
        </p:scale>
        <p:origin x="3372" y="84"/>
      </p:cViewPr>
      <p:guideLst>
        <p:guide orient="horz" pos="3120"/>
        <p:guide pos="220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1" d="100"/>
          <a:sy n="51" d="100"/>
        </p:scale>
        <p:origin x="-2958" y="-90"/>
      </p:cViewPr>
      <p:guideLst>
        <p:guide orient="horz" pos="3084"/>
        <p:guide pos="2099"/>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0"/>
            <a:ext cx="2918621" cy="493237"/>
          </a:xfrm>
          <a:prstGeom prst="rect">
            <a:avLst/>
          </a:prstGeom>
        </p:spPr>
        <p:txBody>
          <a:bodyPr vert="horz" lIns="90623" tIns="45309" rIns="90623" bIns="45309"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5" y="0"/>
            <a:ext cx="2918621" cy="493237"/>
          </a:xfrm>
          <a:prstGeom prst="rect">
            <a:avLst/>
          </a:prstGeom>
        </p:spPr>
        <p:txBody>
          <a:bodyPr vert="horz" lIns="90623" tIns="45309" rIns="90623" bIns="45309" rtlCol="0"/>
          <a:lstStyle>
            <a:lvl1pPr algn="r">
              <a:defRPr sz="1200"/>
            </a:lvl1pPr>
          </a:lstStyle>
          <a:p>
            <a:fld id="{3EA96F94-1FDD-491C-AF6C-FE2B90474BE1}" type="datetimeFigureOut">
              <a:rPr kumimoji="1" lang="ja-JP" altLang="en-US" smtClean="0"/>
              <a:t>2022/7/13</a:t>
            </a:fld>
            <a:endParaRPr kumimoji="1" lang="ja-JP" altLang="en-US"/>
          </a:p>
        </p:txBody>
      </p:sp>
      <p:sp>
        <p:nvSpPr>
          <p:cNvPr id="4" name="フッター プレースホルダー 3"/>
          <p:cNvSpPr>
            <a:spLocks noGrp="1"/>
          </p:cNvSpPr>
          <p:nvPr>
            <p:ph type="ftr" sz="quarter" idx="2"/>
          </p:nvPr>
        </p:nvSpPr>
        <p:spPr>
          <a:xfrm>
            <a:off x="4" y="9371504"/>
            <a:ext cx="2918621" cy="493236"/>
          </a:xfrm>
          <a:prstGeom prst="rect">
            <a:avLst/>
          </a:prstGeom>
        </p:spPr>
        <p:txBody>
          <a:bodyPr vert="horz" lIns="90623" tIns="45309" rIns="90623" bIns="45309"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5" y="9371504"/>
            <a:ext cx="2918621" cy="493236"/>
          </a:xfrm>
          <a:prstGeom prst="rect">
            <a:avLst/>
          </a:prstGeom>
        </p:spPr>
        <p:txBody>
          <a:bodyPr vert="horz" lIns="90623" tIns="45309" rIns="90623" bIns="45309" rtlCol="0" anchor="b"/>
          <a:lstStyle>
            <a:lvl1pPr algn="r">
              <a:defRPr sz="1200"/>
            </a:lvl1pPr>
          </a:lstStyle>
          <a:p>
            <a:fld id="{5061B702-B146-467D-9F11-E5CF854C9A5D}" type="slidenum">
              <a:rPr kumimoji="1" lang="ja-JP" altLang="en-US" smtClean="0"/>
              <a:t>‹#›</a:t>
            </a:fld>
            <a:endParaRPr kumimoji="1" lang="ja-JP" altLang="en-US"/>
          </a:p>
        </p:txBody>
      </p:sp>
    </p:spTree>
    <p:extLst>
      <p:ext uri="{BB962C8B-B14F-4D97-AF65-F5344CB8AC3E}">
        <p14:creationId xmlns:p14="http://schemas.microsoft.com/office/powerpoint/2010/main" val="296990260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9302" cy="493237"/>
          </a:xfrm>
          <a:prstGeom prst="rect">
            <a:avLst/>
          </a:prstGeom>
        </p:spPr>
        <p:txBody>
          <a:bodyPr vert="horz" lIns="90612" tIns="45303" rIns="90612" bIns="45303"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893" y="0"/>
            <a:ext cx="2919302" cy="493237"/>
          </a:xfrm>
          <a:prstGeom prst="rect">
            <a:avLst/>
          </a:prstGeom>
        </p:spPr>
        <p:txBody>
          <a:bodyPr vert="horz" lIns="90612" tIns="45303" rIns="90612" bIns="45303" rtlCol="0"/>
          <a:lstStyle>
            <a:lvl1pPr algn="r">
              <a:defRPr sz="1200"/>
            </a:lvl1pPr>
          </a:lstStyle>
          <a:p>
            <a:fld id="{0EE274BA-B1A0-4D50-9882-C586E3976108}" type="datetimeFigureOut">
              <a:rPr kumimoji="1" lang="ja-JP" altLang="en-US" smtClean="0"/>
              <a:t>2022/7/13</a:t>
            </a:fld>
            <a:endParaRPr kumimoji="1" lang="ja-JP" altLang="en-US"/>
          </a:p>
        </p:txBody>
      </p:sp>
      <p:sp>
        <p:nvSpPr>
          <p:cNvPr id="4" name="スライド イメージ プレースホルダー 3"/>
          <p:cNvSpPr>
            <a:spLocks noGrp="1" noRot="1" noChangeAspect="1"/>
          </p:cNvSpPr>
          <p:nvPr>
            <p:ph type="sldImg" idx="2"/>
          </p:nvPr>
        </p:nvSpPr>
        <p:spPr>
          <a:xfrm>
            <a:off x="2089150" y="741363"/>
            <a:ext cx="2559050" cy="3697287"/>
          </a:xfrm>
          <a:prstGeom prst="rect">
            <a:avLst/>
          </a:prstGeom>
          <a:noFill/>
          <a:ln w="12700">
            <a:solidFill>
              <a:prstClr val="black"/>
            </a:solidFill>
          </a:ln>
        </p:spPr>
        <p:txBody>
          <a:bodyPr vert="horz" lIns="90612" tIns="45303" rIns="90612" bIns="45303" rtlCol="0" anchor="ctr"/>
          <a:lstStyle/>
          <a:p>
            <a:endParaRPr lang="ja-JP" altLang="en-US"/>
          </a:p>
        </p:txBody>
      </p:sp>
      <p:sp>
        <p:nvSpPr>
          <p:cNvPr id="5" name="ノート プレースホルダー 4"/>
          <p:cNvSpPr>
            <a:spLocks noGrp="1"/>
          </p:cNvSpPr>
          <p:nvPr>
            <p:ph type="body" sz="quarter" idx="3"/>
          </p:nvPr>
        </p:nvSpPr>
        <p:spPr>
          <a:xfrm>
            <a:off x="674051" y="4686538"/>
            <a:ext cx="5387666" cy="4439132"/>
          </a:xfrm>
          <a:prstGeom prst="rect">
            <a:avLst/>
          </a:prstGeom>
        </p:spPr>
        <p:txBody>
          <a:bodyPr vert="horz" lIns="90612" tIns="45303" rIns="90612" bIns="4530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507"/>
            <a:ext cx="2919302" cy="493236"/>
          </a:xfrm>
          <a:prstGeom prst="rect">
            <a:avLst/>
          </a:prstGeom>
        </p:spPr>
        <p:txBody>
          <a:bodyPr vert="horz" lIns="90612" tIns="45303" rIns="90612" bIns="4530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893" y="9371507"/>
            <a:ext cx="2919302" cy="493236"/>
          </a:xfrm>
          <a:prstGeom prst="rect">
            <a:avLst/>
          </a:prstGeom>
        </p:spPr>
        <p:txBody>
          <a:bodyPr vert="horz" lIns="90612" tIns="45303" rIns="90612" bIns="45303" rtlCol="0" anchor="b"/>
          <a:lstStyle>
            <a:lvl1pPr algn="r">
              <a:defRPr sz="1200"/>
            </a:lvl1pPr>
          </a:lstStyle>
          <a:p>
            <a:fld id="{303B380F-4824-4F0C-98BA-2056800CC321}" type="slidenum">
              <a:rPr kumimoji="1" lang="ja-JP" altLang="en-US" smtClean="0"/>
              <a:t>‹#›</a:t>
            </a:fld>
            <a:endParaRPr kumimoji="1" lang="ja-JP" altLang="en-US"/>
          </a:p>
        </p:txBody>
      </p:sp>
    </p:spTree>
    <p:extLst>
      <p:ext uri="{BB962C8B-B14F-4D97-AF65-F5344CB8AC3E}">
        <p14:creationId xmlns:p14="http://schemas.microsoft.com/office/powerpoint/2010/main" val="2092936243"/>
      </p:ext>
    </p:extLst>
  </p:cSld>
  <p:clrMap bg1="lt1" tx1="dk1" bg2="lt2" tx2="dk2" accent1="accent1" accent2="accent2" accent3="accent3" accent4="accent4" accent5="accent5" accent6="accent6" hlink="hlink" folHlink="folHlink"/>
  <p:hf hdr="0" dt="0"/>
  <p:notesStyle>
    <a:lvl1pPr marL="0" algn="l" defTabSz="944392" rtl="0" eaLnBrk="1" latinLnBrk="0" hangingPunct="1">
      <a:defRPr kumimoji="1" sz="1200" kern="1200">
        <a:solidFill>
          <a:schemeClr val="tx1"/>
        </a:solidFill>
        <a:latin typeface="+mn-lt"/>
        <a:ea typeface="+mn-ea"/>
        <a:cs typeface="+mn-cs"/>
      </a:defRPr>
    </a:lvl1pPr>
    <a:lvl2pPr marL="472196" algn="l" defTabSz="944392" rtl="0" eaLnBrk="1" latinLnBrk="0" hangingPunct="1">
      <a:defRPr kumimoji="1" sz="1200" kern="1200">
        <a:solidFill>
          <a:schemeClr val="tx1"/>
        </a:solidFill>
        <a:latin typeface="+mn-lt"/>
        <a:ea typeface="+mn-ea"/>
        <a:cs typeface="+mn-cs"/>
      </a:defRPr>
    </a:lvl2pPr>
    <a:lvl3pPr marL="944392" algn="l" defTabSz="944392" rtl="0" eaLnBrk="1" latinLnBrk="0" hangingPunct="1">
      <a:defRPr kumimoji="1" sz="1200" kern="1200">
        <a:solidFill>
          <a:schemeClr val="tx1"/>
        </a:solidFill>
        <a:latin typeface="+mn-lt"/>
        <a:ea typeface="+mn-ea"/>
        <a:cs typeface="+mn-cs"/>
      </a:defRPr>
    </a:lvl3pPr>
    <a:lvl4pPr marL="1416588" algn="l" defTabSz="944392" rtl="0" eaLnBrk="1" latinLnBrk="0" hangingPunct="1">
      <a:defRPr kumimoji="1" sz="1200" kern="1200">
        <a:solidFill>
          <a:schemeClr val="tx1"/>
        </a:solidFill>
        <a:latin typeface="+mn-lt"/>
        <a:ea typeface="+mn-ea"/>
        <a:cs typeface="+mn-cs"/>
      </a:defRPr>
    </a:lvl4pPr>
    <a:lvl5pPr marL="1888785" algn="l" defTabSz="944392" rtl="0" eaLnBrk="1" latinLnBrk="0" hangingPunct="1">
      <a:defRPr kumimoji="1" sz="1200" kern="1200">
        <a:solidFill>
          <a:schemeClr val="tx1"/>
        </a:solidFill>
        <a:latin typeface="+mn-lt"/>
        <a:ea typeface="+mn-ea"/>
        <a:cs typeface="+mn-cs"/>
      </a:defRPr>
    </a:lvl5pPr>
    <a:lvl6pPr marL="2360981" algn="l" defTabSz="944392" rtl="0" eaLnBrk="1" latinLnBrk="0" hangingPunct="1">
      <a:defRPr kumimoji="1" sz="1200" kern="1200">
        <a:solidFill>
          <a:schemeClr val="tx1"/>
        </a:solidFill>
        <a:latin typeface="+mn-lt"/>
        <a:ea typeface="+mn-ea"/>
        <a:cs typeface="+mn-cs"/>
      </a:defRPr>
    </a:lvl6pPr>
    <a:lvl7pPr marL="2833177" algn="l" defTabSz="944392" rtl="0" eaLnBrk="1" latinLnBrk="0" hangingPunct="1">
      <a:defRPr kumimoji="1" sz="1200" kern="1200">
        <a:solidFill>
          <a:schemeClr val="tx1"/>
        </a:solidFill>
        <a:latin typeface="+mn-lt"/>
        <a:ea typeface="+mn-ea"/>
        <a:cs typeface="+mn-cs"/>
      </a:defRPr>
    </a:lvl7pPr>
    <a:lvl8pPr marL="3305373" algn="l" defTabSz="944392" rtl="0" eaLnBrk="1" latinLnBrk="0" hangingPunct="1">
      <a:defRPr kumimoji="1" sz="1200" kern="1200">
        <a:solidFill>
          <a:schemeClr val="tx1"/>
        </a:solidFill>
        <a:latin typeface="+mn-lt"/>
        <a:ea typeface="+mn-ea"/>
        <a:cs typeface="+mn-cs"/>
      </a:defRPr>
    </a:lvl8pPr>
    <a:lvl9pPr marL="3777569" algn="l" defTabSz="944392"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089150" y="741363"/>
            <a:ext cx="2559050" cy="36972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03B380F-4824-4F0C-98BA-2056800CC321}" type="slidenum">
              <a:rPr kumimoji="1" lang="ja-JP" altLang="en-US" smtClean="0"/>
              <a:t>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35069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114550" y="746125"/>
            <a:ext cx="2576513"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0D63154-8D48-47BD-8BEE-66771458A56B}" type="slidenum">
              <a:rPr lang="ja-JP" altLang="en-US" smtClean="0">
                <a:solidFill>
                  <a:prstClr val="black"/>
                </a:solidFill>
              </a:rPr>
              <a:pPr/>
              <a:t>2</a:t>
            </a:fld>
            <a:endParaRPr lang="ja-JP" altLang="en-US">
              <a:solidFill>
                <a:prstClr val="black"/>
              </a:solidFill>
            </a:endParaRPr>
          </a:p>
        </p:txBody>
      </p:sp>
    </p:spTree>
    <p:extLst>
      <p:ext uri="{BB962C8B-B14F-4D97-AF65-F5344CB8AC3E}">
        <p14:creationId xmlns:p14="http://schemas.microsoft.com/office/powerpoint/2010/main" val="1249349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ja-JP">
                <a:solidFill>
                  <a:prstClr val="black"/>
                </a:solidFill>
              </a:rPr>
              <a:t>【機密性○】</a:t>
            </a:r>
          </a:p>
        </p:txBody>
      </p:sp>
      <p:sp>
        <p:nvSpPr>
          <p:cNvPr id="7" name="Rectangle 7"/>
          <p:cNvSpPr>
            <a:spLocks noGrp="1" noChangeArrowheads="1"/>
          </p:cNvSpPr>
          <p:nvPr>
            <p:ph type="sldNum" sz="quarter" idx="5"/>
          </p:nvPr>
        </p:nvSpPr>
        <p:spPr>
          <a:ln/>
        </p:spPr>
        <p:txBody>
          <a:bodyPr/>
          <a:lstStyle/>
          <a:p>
            <a:fld id="{9BAD9FFC-607C-435B-8A7F-55677EDB1ABB}" type="slidenum">
              <a:rPr lang="en-US" altLang="ja-JP">
                <a:solidFill>
                  <a:prstClr val="black"/>
                </a:solidFill>
              </a:rPr>
              <a:pPr/>
              <a:t>3</a:t>
            </a:fld>
            <a:endParaRPr lang="en-US" altLang="ja-JP">
              <a:solidFill>
                <a:prstClr val="black"/>
              </a:solidFill>
            </a:endParaRPr>
          </a:p>
        </p:txBody>
      </p:sp>
      <p:sp>
        <p:nvSpPr>
          <p:cNvPr id="4098" name="Rectangle 2"/>
          <p:cNvSpPr>
            <a:spLocks noGrp="1" noRot="1" noChangeAspect="1" noChangeArrowheads="1" noTextEdit="1"/>
          </p:cNvSpPr>
          <p:nvPr>
            <p:ph type="sldImg"/>
          </p:nvPr>
        </p:nvSpPr>
        <p:spPr>
          <a:xfrm>
            <a:off x="1984375" y="719138"/>
            <a:ext cx="2487613" cy="3595687"/>
          </a:xfrm>
          <a:ln/>
        </p:spPr>
      </p:sp>
      <p:sp>
        <p:nvSpPr>
          <p:cNvPr id="4099" name="Rectangle 3"/>
          <p:cNvSpPr>
            <a:spLocks noGrp="1" noChangeArrowheads="1"/>
          </p:cNvSpPr>
          <p:nvPr>
            <p:ph type="body" idx="1"/>
          </p:nvPr>
        </p:nvSpPr>
        <p:spPr/>
        <p:txBody>
          <a:bodyPr/>
          <a:lstStyle/>
          <a:p>
            <a:endParaRPr lang="ja-JP" altLang="ja-JP" dirty="0"/>
          </a:p>
        </p:txBody>
      </p:sp>
      <p:sp>
        <p:nvSpPr>
          <p:cNvPr id="2" name="フッター プレースホルダー 1"/>
          <p:cNvSpPr>
            <a:spLocks noGrp="1"/>
          </p:cNvSpPr>
          <p:nvPr>
            <p:ph type="ftr" sz="quarter" idx="10"/>
          </p:nvPr>
        </p:nvSpPr>
        <p:spPr/>
        <p:txBody>
          <a:bodyPr/>
          <a:lstStyle/>
          <a:p>
            <a:endParaRPr kumimoji="1" lang="ja-JP" altLang="en-US"/>
          </a:p>
        </p:txBody>
      </p:sp>
    </p:spTree>
    <p:extLst>
      <p:ext uri="{BB962C8B-B14F-4D97-AF65-F5344CB8AC3E}">
        <p14:creationId xmlns:p14="http://schemas.microsoft.com/office/powerpoint/2010/main" val="36516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72196" indent="0" algn="ctr">
              <a:buNone/>
              <a:defRPr>
                <a:solidFill>
                  <a:schemeClr val="tx1">
                    <a:tint val="75000"/>
                  </a:schemeClr>
                </a:solidFill>
              </a:defRPr>
            </a:lvl2pPr>
            <a:lvl3pPr marL="944392" indent="0" algn="ctr">
              <a:buNone/>
              <a:defRPr>
                <a:solidFill>
                  <a:schemeClr val="tx1">
                    <a:tint val="75000"/>
                  </a:schemeClr>
                </a:solidFill>
              </a:defRPr>
            </a:lvl3pPr>
            <a:lvl4pPr marL="1416588" indent="0" algn="ctr">
              <a:buNone/>
              <a:defRPr>
                <a:solidFill>
                  <a:schemeClr val="tx1">
                    <a:tint val="75000"/>
                  </a:schemeClr>
                </a:solidFill>
              </a:defRPr>
            </a:lvl4pPr>
            <a:lvl5pPr marL="1888785" indent="0" algn="ctr">
              <a:buNone/>
              <a:defRPr>
                <a:solidFill>
                  <a:schemeClr val="tx1">
                    <a:tint val="75000"/>
                  </a:schemeClr>
                </a:solidFill>
              </a:defRPr>
            </a:lvl5pPr>
            <a:lvl6pPr marL="2360981" indent="0" algn="ctr">
              <a:buNone/>
              <a:defRPr>
                <a:solidFill>
                  <a:schemeClr val="tx1">
                    <a:tint val="75000"/>
                  </a:schemeClr>
                </a:solidFill>
              </a:defRPr>
            </a:lvl6pPr>
            <a:lvl7pPr marL="2833177" indent="0" algn="ctr">
              <a:buNone/>
              <a:defRPr>
                <a:solidFill>
                  <a:schemeClr val="tx1">
                    <a:tint val="75000"/>
                  </a:schemeClr>
                </a:solidFill>
              </a:defRPr>
            </a:lvl7pPr>
            <a:lvl8pPr marL="3305373" indent="0" algn="ctr">
              <a:buNone/>
              <a:defRPr>
                <a:solidFill>
                  <a:schemeClr val="tx1">
                    <a:tint val="75000"/>
                  </a:schemeClr>
                </a:solidFill>
              </a:defRPr>
            </a:lvl8pPr>
            <a:lvl9pPr marL="377756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A3A5842-AF50-44F2-86B5-8130FA29B009}" type="datetime1">
              <a:rPr kumimoji="1" lang="ja-JP" altLang="en-US" smtClean="0"/>
              <a:t>2022/7/13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3461662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739D195-4334-4A9A-BA30-1D3B21191031}" type="datetime1">
              <a:rPr kumimoji="1" lang="ja-JP" altLang="en-US" smtClean="0"/>
              <a:t>2022/7/13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1791235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29697"/>
            <a:ext cx="1157288" cy="1126807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257176" y="529697"/>
            <a:ext cx="3357563" cy="1126807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AC87E15-3AEE-4C68-AF0A-1E136B59CB14}" type="datetime1">
              <a:rPr kumimoji="1" lang="ja-JP" altLang="en-US" smtClean="0"/>
              <a:t>2022/7/13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3969589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5C44A90-A267-4F22-8AAB-197BA2CBB37B}" type="datetime1">
              <a:rPr kumimoji="1" lang="ja-JP" altLang="en-US" smtClean="0"/>
              <a:t>2022/7/13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3614157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4"/>
            <a:ext cx="5829300" cy="1967441"/>
          </a:xfrm>
        </p:spPr>
        <p:txBody>
          <a:bodyPr anchor="t"/>
          <a:lstStyle>
            <a:lvl1pPr algn="l">
              <a:defRPr sz="41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41735" y="4198588"/>
            <a:ext cx="5829300" cy="2166936"/>
          </a:xfrm>
        </p:spPr>
        <p:txBody>
          <a:bodyPr anchor="b"/>
          <a:lstStyle>
            <a:lvl1pPr marL="0" indent="0">
              <a:buNone/>
              <a:defRPr sz="2100">
                <a:solidFill>
                  <a:schemeClr val="tx1">
                    <a:tint val="75000"/>
                  </a:schemeClr>
                </a:solidFill>
              </a:defRPr>
            </a:lvl1pPr>
            <a:lvl2pPr marL="472196" indent="0">
              <a:buNone/>
              <a:defRPr sz="1900">
                <a:solidFill>
                  <a:schemeClr val="tx1">
                    <a:tint val="75000"/>
                  </a:schemeClr>
                </a:solidFill>
              </a:defRPr>
            </a:lvl2pPr>
            <a:lvl3pPr marL="944392" indent="0">
              <a:buNone/>
              <a:defRPr sz="1700">
                <a:solidFill>
                  <a:schemeClr val="tx1">
                    <a:tint val="75000"/>
                  </a:schemeClr>
                </a:solidFill>
              </a:defRPr>
            </a:lvl3pPr>
            <a:lvl4pPr marL="1416588" indent="0">
              <a:buNone/>
              <a:defRPr sz="1400">
                <a:solidFill>
                  <a:schemeClr val="tx1">
                    <a:tint val="75000"/>
                  </a:schemeClr>
                </a:solidFill>
              </a:defRPr>
            </a:lvl4pPr>
            <a:lvl5pPr marL="1888785" indent="0">
              <a:buNone/>
              <a:defRPr sz="1400">
                <a:solidFill>
                  <a:schemeClr val="tx1">
                    <a:tint val="75000"/>
                  </a:schemeClr>
                </a:solidFill>
              </a:defRPr>
            </a:lvl5pPr>
            <a:lvl6pPr marL="2360981" indent="0">
              <a:buNone/>
              <a:defRPr sz="1400">
                <a:solidFill>
                  <a:schemeClr val="tx1">
                    <a:tint val="75000"/>
                  </a:schemeClr>
                </a:solidFill>
              </a:defRPr>
            </a:lvl6pPr>
            <a:lvl7pPr marL="2833177" indent="0">
              <a:buNone/>
              <a:defRPr sz="1400">
                <a:solidFill>
                  <a:schemeClr val="tx1">
                    <a:tint val="75000"/>
                  </a:schemeClr>
                </a:solidFill>
              </a:defRPr>
            </a:lvl7pPr>
            <a:lvl8pPr marL="3305373" indent="0">
              <a:buNone/>
              <a:defRPr sz="1400">
                <a:solidFill>
                  <a:schemeClr val="tx1">
                    <a:tint val="75000"/>
                  </a:schemeClr>
                </a:solidFill>
              </a:defRPr>
            </a:lvl8pPr>
            <a:lvl9pPr marL="377756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F070336-B603-40B3-BC08-7E7C43F1391D}" type="datetime1">
              <a:rPr kumimoji="1" lang="ja-JP" altLang="en-US" smtClean="0"/>
              <a:t>2022/7/13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1160740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257175" y="3081867"/>
            <a:ext cx="2257425" cy="8715906"/>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2628900" y="3081867"/>
            <a:ext cx="2257425" cy="8715906"/>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5B7962B-95E4-447A-BF5B-A930529A1EFE}" type="datetime1">
              <a:rPr kumimoji="1" lang="ja-JP" altLang="en-US" smtClean="0"/>
              <a:t>2022/7/13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1798712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700"/>
            <a:ext cx="6172200" cy="165100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1" y="2217385"/>
            <a:ext cx="3030141" cy="924101"/>
          </a:xfrm>
        </p:spPr>
        <p:txBody>
          <a:bodyPr anchor="b"/>
          <a:lstStyle>
            <a:lvl1pPr marL="0" indent="0">
              <a:buNone/>
              <a:defRPr sz="2500" b="1"/>
            </a:lvl1pPr>
            <a:lvl2pPr marL="472196" indent="0">
              <a:buNone/>
              <a:defRPr sz="2100" b="1"/>
            </a:lvl2pPr>
            <a:lvl3pPr marL="944392" indent="0">
              <a:buNone/>
              <a:defRPr sz="1900" b="1"/>
            </a:lvl3pPr>
            <a:lvl4pPr marL="1416588" indent="0">
              <a:buNone/>
              <a:defRPr sz="1700" b="1"/>
            </a:lvl4pPr>
            <a:lvl5pPr marL="1888785" indent="0">
              <a:buNone/>
              <a:defRPr sz="1700" b="1"/>
            </a:lvl5pPr>
            <a:lvl6pPr marL="2360981" indent="0">
              <a:buNone/>
              <a:defRPr sz="1700" b="1"/>
            </a:lvl6pPr>
            <a:lvl7pPr marL="2833177" indent="0">
              <a:buNone/>
              <a:defRPr sz="1700" b="1"/>
            </a:lvl7pPr>
            <a:lvl8pPr marL="3305373" indent="0">
              <a:buNone/>
              <a:defRPr sz="1700" b="1"/>
            </a:lvl8pPr>
            <a:lvl9pPr marL="3777569" indent="0">
              <a:buNone/>
              <a:defRPr sz="17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42901" y="3141486"/>
            <a:ext cx="3030141" cy="5707416"/>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483770" y="2217385"/>
            <a:ext cx="3031331" cy="924101"/>
          </a:xfrm>
        </p:spPr>
        <p:txBody>
          <a:bodyPr anchor="b"/>
          <a:lstStyle>
            <a:lvl1pPr marL="0" indent="0">
              <a:buNone/>
              <a:defRPr sz="2500" b="1"/>
            </a:lvl1pPr>
            <a:lvl2pPr marL="472196" indent="0">
              <a:buNone/>
              <a:defRPr sz="2100" b="1"/>
            </a:lvl2pPr>
            <a:lvl3pPr marL="944392" indent="0">
              <a:buNone/>
              <a:defRPr sz="1900" b="1"/>
            </a:lvl3pPr>
            <a:lvl4pPr marL="1416588" indent="0">
              <a:buNone/>
              <a:defRPr sz="1700" b="1"/>
            </a:lvl4pPr>
            <a:lvl5pPr marL="1888785" indent="0">
              <a:buNone/>
              <a:defRPr sz="1700" b="1"/>
            </a:lvl5pPr>
            <a:lvl6pPr marL="2360981" indent="0">
              <a:buNone/>
              <a:defRPr sz="1700" b="1"/>
            </a:lvl6pPr>
            <a:lvl7pPr marL="2833177" indent="0">
              <a:buNone/>
              <a:defRPr sz="1700" b="1"/>
            </a:lvl7pPr>
            <a:lvl8pPr marL="3305373" indent="0">
              <a:buNone/>
              <a:defRPr sz="1700" b="1"/>
            </a:lvl8pPr>
            <a:lvl9pPr marL="3777569" indent="0">
              <a:buNone/>
              <a:defRPr sz="17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483770" y="3141486"/>
            <a:ext cx="3031331" cy="5707416"/>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671C71FE-223C-4741-B434-CC3BB0399095}" type="datetime1">
              <a:rPr kumimoji="1" lang="ja-JP" altLang="en-US" smtClean="0"/>
              <a:t>2022/7/13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277912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DBBFD96-03A6-480F-8A63-37F2C316A655}" type="datetime1">
              <a:rPr kumimoji="1" lang="ja-JP" altLang="en-US" smtClean="0"/>
              <a:t>2022/7/13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3672016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DEAE14E-5FBA-4C64-A9F2-4F36D8C89D1A}" type="datetime1">
              <a:rPr kumimoji="1" lang="ja-JP" altLang="en-US" smtClean="0"/>
              <a:t>2022/7/13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406019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94406"/>
            <a:ext cx="2256235" cy="1678517"/>
          </a:xfrm>
        </p:spPr>
        <p:txBody>
          <a:bodyPr anchor="b"/>
          <a:lstStyle>
            <a:lvl1pPr algn="l">
              <a:defRPr sz="21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681287" y="394406"/>
            <a:ext cx="3833813" cy="8454497"/>
          </a:xfrm>
        </p:spPr>
        <p:txBody>
          <a:bodyPr/>
          <a:lstStyle>
            <a:lvl1pPr>
              <a:defRPr sz="3300"/>
            </a:lvl1pPr>
            <a:lvl2pPr>
              <a:defRPr sz="2900"/>
            </a:lvl2pPr>
            <a:lvl3pPr>
              <a:defRPr sz="2500"/>
            </a:lvl3pPr>
            <a:lvl4pPr>
              <a:defRPr sz="2100"/>
            </a:lvl4pPr>
            <a:lvl5pPr>
              <a:defRPr sz="2100"/>
            </a:lvl5pPr>
            <a:lvl6pPr>
              <a:defRPr sz="2100"/>
            </a:lvl6pPr>
            <a:lvl7pPr>
              <a:defRPr sz="2100"/>
            </a:lvl7pPr>
            <a:lvl8pPr>
              <a:defRPr sz="2100"/>
            </a:lvl8pPr>
            <a:lvl9pPr>
              <a:defRPr sz="21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42901" y="2072923"/>
            <a:ext cx="2256235" cy="6775980"/>
          </a:xfrm>
        </p:spPr>
        <p:txBody>
          <a:bodyPr/>
          <a:lstStyle>
            <a:lvl1pPr marL="0" indent="0">
              <a:buNone/>
              <a:defRPr sz="1400"/>
            </a:lvl1pPr>
            <a:lvl2pPr marL="472196" indent="0">
              <a:buNone/>
              <a:defRPr sz="1200"/>
            </a:lvl2pPr>
            <a:lvl3pPr marL="944392" indent="0">
              <a:buNone/>
              <a:defRPr sz="1000"/>
            </a:lvl3pPr>
            <a:lvl4pPr marL="1416588" indent="0">
              <a:buNone/>
              <a:defRPr sz="900"/>
            </a:lvl4pPr>
            <a:lvl5pPr marL="1888785" indent="0">
              <a:buNone/>
              <a:defRPr sz="900"/>
            </a:lvl5pPr>
            <a:lvl6pPr marL="2360981" indent="0">
              <a:buNone/>
              <a:defRPr sz="900"/>
            </a:lvl6pPr>
            <a:lvl7pPr marL="2833177" indent="0">
              <a:buNone/>
              <a:defRPr sz="900"/>
            </a:lvl7pPr>
            <a:lvl8pPr marL="3305373" indent="0">
              <a:buNone/>
              <a:defRPr sz="900"/>
            </a:lvl8pPr>
            <a:lvl9pPr marL="377756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DD67B01-1237-4542-A602-4C43B930C0EF}" type="datetime1">
              <a:rPr kumimoji="1" lang="ja-JP" altLang="en-US" smtClean="0"/>
              <a:t>2022/7/13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612488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1"/>
            <a:ext cx="4114800" cy="818622"/>
          </a:xfrm>
        </p:spPr>
        <p:txBody>
          <a:bodyPr anchor="b"/>
          <a:lstStyle>
            <a:lvl1pPr algn="l">
              <a:defRPr sz="2100" b="1"/>
            </a:lvl1pPr>
          </a:lstStyle>
          <a:p>
            <a:r>
              <a:rPr kumimoji="1" lang="ja-JP" altLang="en-US"/>
              <a:t>マスター タイトルの書式設定</a:t>
            </a:r>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300"/>
            </a:lvl1pPr>
            <a:lvl2pPr marL="472196" indent="0">
              <a:buNone/>
              <a:defRPr sz="2900"/>
            </a:lvl2pPr>
            <a:lvl3pPr marL="944392" indent="0">
              <a:buNone/>
              <a:defRPr sz="2500"/>
            </a:lvl3pPr>
            <a:lvl4pPr marL="1416588" indent="0">
              <a:buNone/>
              <a:defRPr sz="2100"/>
            </a:lvl4pPr>
            <a:lvl5pPr marL="1888785" indent="0">
              <a:buNone/>
              <a:defRPr sz="2100"/>
            </a:lvl5pPr>
            <a:lvl6pPr marL="2360981" indent="0">
              <a:buNone/>
              <a:defRPr sz="2100"/>
            </a:lvl6pPr>
            <a:lvl7pPr marL="2833177" indent="0">
              <a:buNone/>
              <a:defRPr sz="2100"/>
            </a:lvl7pPr>
            <a:lvl8pPr marL="3305373" indent="0">
              <a:buNone/>
              <a:defRPr sz="2100"/>
            </a:lvl8pPr>
            <a:lvl9pPr marL="3777569" indent="0">
              <a:buNone/>
              <a:defRPr sz="2100"/>
            </a:lvl9pPr>
          </a:lstStyle>
          <a:p>
            <a:endParaRPr kumimoji="1" lang="ja-JP" altLang="en-US"/>
          </a:p>
        </p:txBody>
      </p:sp>
      <p:sp>
        <p:nvSpPr>
          <p:cNvPr id="4" name="テキスト プレースホルダー 3"/>
          <p:cNvSpPr>
            <a:spLocks noGrp="1"/>
          </p:cNvSpPr>
          <p:nvPr>
            <p:ph type="body" sz="half" idx="2"/>
          </p:nvPr>
        </p:nvSpPr>
        <p:spPr>
          <a:xfrm>
            <a:off x="1344216" y="7752823"/>
            <a:ext cx="4114800" cy="1162578"/>
          </a:xfrm>
        </p:spPr>
        <p:txBody>
          <a:bodyPr/>
          <a:lstStyle>
            <a:lvl1pPr marL="0" indent="0">
              <a:buNone/>
              <a:defRPr sz="1400"/>
            </a:lvl1pPr>
            <a:lvl2pPr marL="472196" indent="0">
              <a:buNone/>
              <a:defRPr sz="1200"/>
            </a:lvl2pPr>
            <a:lvl3pPr marL="944392" indent="0">
              <a:buNone/>
              <a:defRPr sz="1000"/>
            </a:lvl3pPr>
            <a:lvl4pPr marL="1416588" indent="0">
              <a:buNone/>
              <a:defRPr sz="900"/>
            </a:lvl4pPr>
            <a:lvl5pPr marL="1888785" indent="0">
              <a:buNone/>
              <a:defRPr sz="900"/>
            </a:lvl5pPr>
            <a:lvl6pPr marL="2360981" indent="0">
              <a:buNone/>
              <a:defRPr sz="900"/>
            </a:lvl6pPr>
            <a:lvl7pPr marL="2833177" indent="0">
              <a:buNone/>
              <a:defRPr sz="900"/>
            </a:lvl7pPr>
            <a:lvl8pPr marL="3305373" indent="0">
              <a:buNone/>
              <a:defRPr sz="900"/>
            </a:lvl8pPr>
            <a:lvl9pPr marL="377756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443DD14-C4D4-487E-8143-E1719CB0D11C}" type="datetime1">
              <a:rPr kumimoji="1" lang="ja-JP" altLang="en-US" smtClean="0"/>
              <a:t>2022/7/13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608653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700"/>
            <a:ext cx="6172200" cy="1651000"/>
          </a:xfrm>
          <a:prstGeom prst="rect">
            <a:avLst/>
          </a:prstGeom>
        </p:spPr>
        <p:txBody>
          <a:bodyPr vert="horz" lIns="94439" tIns="47220" rIns="94439" bIns="472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311402"/>
            <a:ext cx="6172200" cy="6537501"/>
          </a:xfrm>
          <a:prstGeom prst="rect">
            <a:avLst/>
          </a:prstGeom>
        </p:spPr>
        <p:txBody>
          <a:bodyPr vert="horz" lIns="94439" tIns="47220" rIns="94439" bIns="472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42900" y="9181396"/>
            <a:ext cx="1600200" cy="527402"/>
          </a:xfrm>
          <a:prstGeom prst="rect">
            <a:avLst/>
          </a:prstGeom>
        </p:spPr>
        <p:txBody>
          <a:bodyPr vert="horz" lIns="94439" tIns="47220" rIns="94439" bIns="47220" rtlCol="0" anchor="ctr"/>
          <a:lstStyle>
            <a:lvl1pPr algn="l">
              <a:defRPr sz="1200">
                <a:solidFill>
                  <a:schemeClr val="tx1">
                    <a:tint val="75000"/>
                  </a:schemeClr>
                </a:solidFill>
              </a:defRPr>
            </a:lvl1pPr>
          </a:lstStyle>
          <a:p>
            <a:fld id="{1289929C-0FA8-4E75-B4B0-BA126B2905C1}" type="datetime1">
              <a:rPr kumimoji="1" lang="ja-JP" altLang="en-US" smtClean="0"/>
              <a:t>2022/7/13</a:t>
            </a:fld>
            <a:endParaRPr kumimoji="1" lang="ja-JP" altLang="en-US"/>
          </a:p>
        </p:txBody>
      </p:sp>
      <p:sp>
        <p:nvSpPr>
          <p:cNvPr id="5" name="フッター プレースホルダー 4"/>
          <p:cNvSpPr>
            <a:spLocks noGrp="1"/>
          </p:cNvSpPr>
          <p:nvPr>
            <p:ph type="ftr" sz="quarter" idx="3"/>
          </p:nvPr>
        </p:nvSpPr>
        <p:spPr>
          <a:xfrm>
            <a:off x="2343150" y="9181396"/>
            <a:ext cx="2171700" cy="527402"/>
          </a:xfrm>
          <a:prstGeom prst="rect">
            <a:avLst/>
          </a:prstGeom>
        </p:spPr>
        <p:txBody>
          <a:bodyPr vert="horz" lIns="94439" tIns="47220" rIns="94439" bIns="472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1" y="9181396"/>
            <a:ext cx="1600200" cy="527402"/>
          </a:xfrm>
          <a:prstGeom prst="rect">
            <a:avLst/>
          </a:prstGeom>
        </p:spPr>
        <p:txBody>
          <a:bodyPr vert="horz" lIns="94439" tIns="47220" rIns="94439" bIns="47220" rtlCol="0" anchor="ctr"/>
          <a:lstStyle>
            <a:lvl1pPr algn="r">
              <a:defRPr sz="1200">
                <a:solidFill>
                  <a:schemeClr val="tx1">
                    <a:tint val="75000"/>
                  </a:schemeClr>
                </a:solidFill>
              </a:defRPr>
            </a:lvl1p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23871794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44392" rtl="0" eaLnBrk="1" latinLnBrk="0" hangingPunct="1">
        <a:spcBef>
          <a:spcPct val="0"/>
        </a:spcBef>
        <a:buNone/>
        <a:defRPr kumimoji="1" sz="4500" kern="1200">
          <a:solidFill>
            <a:schemeClr val="tx1"/>
          </a:solidFill>
          <a:latin typeface="+mj-lt"/>
          <a:ea typeface="+mj-ea"/>
          <a:cs typeface="+mj-cs"/>
        </a:defRPr>
      </a:lvl1pPr>
    </p:titleStyle>
    <p:bodyStyle>
      <a:lvl1pPr marL="354147" indent="-354147" algn="l" defTabSz="944392" rtl="0" eaLnBrk="1" latinLnBrk="0" hangingPunct="1">
        <a:spcBef>
          <a:spcPct val="20000"/>
        </a:spcBef>
        <a:buFont typeface="Arial" panose="020B0604020202020204" pitchFamily="34" charset="0"/>
        <a:buChar char="•"/>
        <a:defRPr kumimoji="1" sz="3300" kern="1200">
          <a:solidFill>
            <a:schemeClr val="tx1"/>
          </a:solidFill>
          <a:latin typeface="+mn-lt"/>
          <a:ea typeface="+mn-ea"/>
          <a:cs typeface="+mn-cs"/>
        </a:defRPr>
      </a:lvl1pPr>
      <a:lvl2pPr marL="767319" indent="-295123" algn="l" defTabSz="944392" rtl="0" eaLnBrk="1" latinLnBrk="0" hangingPunct="1">
        <a:spcBef>
          <a:spcPct val="20000"/>
        </a:spcBef>
        <a:buFont typeface="Arial" panose="020B0604020202020204" pitchFamily="34" charset="0"/>
        <a:buChar char="–"/>
        <a:defRPr kumimoji="1" sz="2900" kern="1200">
          <a:solidFill>
            <a:schemeClr val="tx1"/>
          </a:solidFill>
          <a:latin typeface="+mn-lt"/>
          <a:ea typeface="+mn-ea"/>
          <a:cs typeface="+mn-cs"/>
        </a:defRPr>
      </a:lvl2pPr>
      <a:lvl3pPr marL="1180490" indent="-236098" algn="l" defTabSz="944392" rtl="0" eaLnBrk="1" latinLnBrk="0" hangingPunct="1">
        <a:spcBef>
          <a:spcPct val="20000"/>
        </a:spcBef>
        <a:buFont typeface="Arial" panose="020B0604020202020204" pitchFamily="34" charset="0"/>
        <a:buChar char="•"/>
        <a:defRPr kumimoji="1" sz="2500" kern="1200">
          <a:solidFill>
            <a:schemeClr val="tx1"/>
          </a:solidFill>
          <a:latin typeface="+mn-lt"/>
          <a:ea typeface="+mn-ea"/>
          <a:cs typeface="+mn-cs"/>
        </a:defRPr>
      </a:lvl3pPr>
      <a:lvl4pPr marL="1652687"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4pPr>
      <a:lvl5pPr marL="2124883"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5pPr>
      <a:lvl6pPr marL="2597079"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6pPr>
      <a:lvl7pPr marL="3069275"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7pPr>
      <a:lvl8pPr marL="3541471"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8pPr>
      <a:lvl9pPr marL="4013667"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9pPr>
    </p:bodyStyle>
    <p:other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2378" y="339753"/>
            <a:ext cx="6650476" cy="792000"/>
          </a:xfrm>
          <a:prstGeom prst="roundRect">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lIns="94439" tIns="47220" rIns="94439" bIns="0" rtlCol="0" anchor="ctr"/>
          <a:lstStyle/>
          <a:p>
            <a:pPr algn="ctr"/>
            <a:r>
              <a:rPr lang="ja-JP" altLang="en-US" sz="1600" b="1" spc="-250" dirty="0">
                <a:solidFill>
                  <a:srgbClr val="002060"/>
                </a:solidFill>
                <a:latin typeface="メイリオ" panose="020B0604030504040204" pitchFamily="50" charset="-128"/>
                <a:ea typeface="メイリオ" panose="020B0604030504040204" pitchFamily="50" charset="-128"/>
              </a:rPr>
              <a:t>令和４年度</a:t>
            </a:r>
            <a:r>
              <a:rPr lang="ja-JP" altLang="en-US" sz="2200" b="1" spc="-250" dirty="0">
                <a:solidFill>
                  <a:srgbClr val="002060"/>
                </a:solidFill>
                <a:latin typeface="メイリオ" panose="020B0604030504040204" pitchFamily="50" charset="-128"/>
                <a:ea typeface="メイリオ" panose="020B0604030504040204" pitchFamily="50" charset="-128"/>
              </a:rPr>
              <a:t>「奨学のための給付金」</a:t>
            </a:r>
            <a:endParaRPr lang="en-US" altLang="ja-JP" sz="2200" b="1" spc="-250" dirty="0">
              <a:solidFill>
                <a:srgbClr val="002060"/>
              </a:solidFill>
              <a:latin typeface="メイリオ" panose="020B0604030504040204" pitchFamily="50" charset="-128"/>
              <a:ea typeface="メイリオ" panose="020B0604030504040204" pitchFamily="50" charset="-128"/>
            </a:endParaRPr>
          </a:p>
          <a:p>
            <a:pPr algn="ctr"/>
            <a:r>
              <a:rPr lang="ja-JP" altLang="en-US" sz="2200" b="1" spc="-250" dirty="0">
                <a:solidFill>
                  <a:srgbClr val="002060"/>
                </a:solidFill>
                <a:latin typeface="メイリオ" panose="020B0604030504040204" pitchFamily="50" charset="-128"/>
                <a:ea typeface="メイリオ" panose="020B0604030504040204" pitchFamily="50" charset="-128"/>
              </a:rPr>
              <a:t>申請についてのお知らせ</a:t>
            </a:r>
            <a:r>
              <a:rPr lang="ja-JP" altLang="en-US" sz="1600" b="1" dirty="0">
                <a:solidFill>
                  <a:srgbClr val="002060"/>
                </a:solidFill>
                <a:latin typeface="メイリオ" panose="020B0604030504040204" pitchFamily="50" charset="-128"/>
                <a:ea typeface="メイリオ" panose="020B0604030504040204" pitchFamily="50" charset="-128"/>
              </a:rPr>
              <a:t>（返済不要の給付金です）</a:t>
            </a:r>
            <a:endParaRPr lang="en-US" altLang="ja-JP" sz="1600" b="1" dirty="0">
              <a:solidFill>
                <a:srgbClr val="002060"/>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47137" y="37049"/>
            <a:ext cx="2673809" cy="242374"/>
          </a:xfrm>
          <a:prstGeom prst="rect">
            <a:avLst/>
          </a:prstGeom>
        </p:spPr>
        <p:txBody>
          <a:bodyPr wrap="none" lIns="0" tIns="0" rIns="0" bIns="0">
            <a:spAutoFit/>
          </a:bodyPr>
          <a:lstStyle/>
          <a:p>
            <a:pPr>
              <a:lnSpc>
                <a:spcPct val="150000"/>
              </a:lnSpc>
            </a:pPr>
            <a:r>
              <a:rPr lang="ja-JP" altLang="en-US" sz="1050" b="1" dirty="0">
                <a:latin typeface="メイリオ" panose="020B0604030504040204" pitchFamily="50" charset="-128"/>
                <a:ea typeface="メイリオ" panose="020B0604030504040204" pitchFamily="50" charset="-128"/>
              </a:rPr>
              <a:t>新潟県外の私立</a:t>
            </a:r>
            <a:r>
              <a:rPr lang="ja-JP" altLang="en-US" sz="900" dirty="0">
                <a:latin typeface="メイリオ" panose="020B0604030504040204" pitchFamily="50" charset="-128"/>
                <a:ea typeface="メイリオ" panose="020B0604030504040204" pitchFamily="50" charset="-128"/>
              </a:rPr>
              <a:t>高等学校等に在学している方向け</a:t>
            </a:r>
          </a:p>
        </p:txBody>
      </p:sp>
      <p:sp>
        <p:nvSpPr>
          <p:cNvPr id="7" name="角丸四角形 6"/>
          <p:cNvSpPr/>
          <p:nvPr/>
        </p:nvSpPr>
        <p:spPr>
          <a:xfrm>
            <a:off x="72974" y="2003313"/>
            <a:ext cx="6660000" cy="2376000"/>
          </a:xfrm>
          <a:prstGeom prst="roundRect">
            <a:avLst>
              <a:gd name="adj" fmla="val 0"/>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47220" rIns="0" bIns="47220" rtlCol="0" anchor="ctr"/>
          <a:lstStyle/>
          <a:p>
            <a:pPr marL="85725">
              <a:lnSpc>
                <a:spcPts val="1800"/>
              </a:lnSpc>
            </a:pPr>
            <a:r>
              <a:rPr lang="ja-JP" altLang="en-US" sz="1100" dirty="0">
                <a:solidFill>
                  <a:schemeClr val="tx1"/>
                </a:solidFill>
                <a:latin typeface="HG丸ｺﾞｼｯｸM-PRO" panose="020F0600000000000000" pitchFamily="50" charset="-128"/>
                <a:ea typeface="HG丸ｺﾞｼｯｸM-PRO" panose="020F0600000000000000" pitchFamily="50" charset="-128"/>
              </a:rPr>
              <a:t>  </a:t>
            </a:r>
            <a:r>
              <a:rPr lang="ja-JP" altLang="en-US" sz="1250" dirty="0">
                <a:solidFill>
                  <a:schemeClr val="tx1"/>
                </a:solidFill>
                <a:latin typeface="メイリオ" panose="020B0604030504040204" pitchFamily="50" charset="-128"/>
                <a:ea typeface="メイリオ" panose="020B0604030504040204" pitchFamily="50" charset="-128"/>
              </a:rPr>
              <a:t>基準日（令和４年７月１日）において、次のすべてに該当する世帯が対象となります。</a:t>
            </a:r>
            <a:endParaRPr lang="en-US" altLang="ja-JP" sz="1250" dirty="0">
              <a:solidFill>
                <a:schemeClr val="tx1"/>
              </a:solidFill>
              <a:latin typeface="メイリオ" panose="020B0604030504040204" pitchFamily="50" charset="-128"/>
              <a:ea typeface="メイリオ" panose="020B0604030504040204" pitchFamily="50" charset="-128"/>
            </a:endParaRPr>
          </a:p>
          <a:p>
            <a:pPr marL="85725">
              <a:lnSpc>
                <a:spcPts val="1800"/>
              </a:lnSpc>
            </a:pPr>
            <a:r>
              <a:rPr lang="ja-JP" altLang="en-US" sz="1300" dirty="0">
                <a:solidFill>
                  <a:schemeClr val="tx1"/>
                </a:solidFill>
                <a:latin typeface="メイリオ" panose="020B0604030504040204" pitchFamily="50" charset="-128"/>
                <a:ea typeface="メイリオ" panose="020B0604030504040204" pitchFamily="50" charset="-128"/>
              </a:rPr>
              <a:t>  ① 保護者等全員の</a:t>
            </a:r>
            <a:r>
              <a:rPr lang="ja-JP" altLang="en-US" sz="1300" b="1" u="heavy" dirty="0">
                <a:solidFill>
                  <a:schemeClr val="tx1"/>
                </a:solidFill>
                <a:latin typeface="メイリオ" panose="020B0604030504040204" pitchFamily="50" charset="-128"/>
                <a:ea typeface="メイリオ" panose="020B0604030504040204" pitchFamily="50" charset="-128"/>
              </a:rPr>
              <a:t>令和４年度県民税・市町村民税所得割が非課税</a:t>
            </a:r>
            <a:r>
              <a:rPr lang="ja-JP" altLang="en-US" sz="1300" dirty="0">
                <a:solidFill>
                  <a:schemeClr val="tx1"/>
                </a:solidFill>
                <a:latin typeface="メイリオ" panose="020B0604030504040204" pitchFamily="50" charset="-128"/>
                <a:ea typeface="メイリオ" panose="020B0604030504040204" pitchFamily="50" charset="-128"/>
              </a:rPr>
              <a:t>であること</a:t>
            </a:r>
            <a:endParaRPr lang="en-US" altLang="ja-JP" sz="1300" dirty="0">
              <a:solidFill>
                <a:schemeClr val="tx1"/>
              </a:solidFill>
              <a:latin typeface="メイリオ" panose="020B0604030504040204" pitchFamily="50" charset="-128"/>
              <a:ea typeface="メイリオ" panose="020B0604030504040204" pitchFamily="50" charset="-128"/>
            </a:endParaRPr>
          </a:p>
          <a:p>
            <a:pPr marL="85725">
              <a:lnSpc>
                <a:spcPts val="1800"/>
              </a:lnSpc>
            </a:pPr>
            <a:r>
              <a:rPr lang="ja-JP" altLang="en-US" sz="1300" dirty="0">
                <a:solidFill>
                  <a:schemeClr val="tx1"/>
                </a:solidFill>
                <a:latin typeface="メイリオ" panose="020B0604030504040204" pitchFamily="50" charset="-128"/>
                <a:ea typeface="メイリオ" panose="020B0604030504040204" pitchFamily="50" charset="-128"/>
              </a:rPr>
              <a:t>　　（生活保護（生業扶助）受給世帯を含む）</a:t>
            </a:r>
            <a:endParaRPr lang="en-US" altLang="ja-JP" sz="1300" dirty="0">
              <a:solidFill>
                <a:schemeClr val="tx1"/>
              </a:solidFill>
              <a:latin typeface="メイリオ" panose="020B0604030504040204" pitchFamily="50" charset="-128"/>
              <a:ea typeface="メイリオ" panose="020B0604030504040204" pitchFamily="50" charset="-128"/>
            </a:endParaRPr>
          </a:p>
          <a:p>
            <a:pPr marL="85725">
              <a:lnSpc>
                <a:spcPts val="1800"/>
              </a:lnSpc>
            </a:pPr>
            <a:r>
              <a:rPr lang="ja-JP" altLang="en-US" sz="1300" dirty="0">
                <a:solidFill>
                  <a:schemeClr val="tx1"/>
                </a:solidFill>
                <a:latin typeface="メイリオ" panose="020B0604030504040204" pitchFamily="50" charset="-128"/>
                <a:ea typeface="メイリオ" panose="020B0604030504040204" pitchFamily="50" charset="-128"/>
              </a:rPr>
              <a:t>  ② 生徒が高等学校等就学支援金の受給資格者であること</a:t>
            </a:r>
            <a:endParaRPr lang="en-US" altLang="ja-JP" sz="1300" dirty="0">
              <a:solidFill>
                <a:schemeClr val="tx1"/>
              </a:solidFill>
              <a:latin typeface="メイリオ" panose="020B0604030504040204" pitchFamily="50" charset="-128"/>
              <a:ea typeface="メイリオ" panose="020B0604030504040204" pitchFamily="50" charset="-128"/>
            </a:endParaRPr>
          </a:p>
          <a:p>
            <a:pPr marL="85725">
              <a:lnSpc>
                <a:spcPts val="1800"/>
              </a:lnSpc>
            </a:pPr>
            <a:r>
              <a:rPr lang="ja-JP" altLang="en-US" sz="1300" dirty="0">
                <a:solidFill>
                  <a:schemeClr val="tx1"/>
                </a:solidFill>
                <a:latin typeface="メイリオ" panose="020B0604030504040204" pitchFamily="50" charset="-128"/>
                <a:ea typeface="メイリオ" panose="020B0604030504040204" pitchFamily="50" charset="-128"/>
              </a:rPr>
              <a:t>  ③ 保護者等が新潟県内に在住していること</a:t>
            </a:r>
            <a:endParaRPr lang="en-US" altLang="ja-JP" sz="1300" dirty="0">
              <a:solidFill>
                <a:schemeClr val="tx1"/>
              </a:solidFill>
              <a:latin typeface="メイリオ" panose="020B0604030504040204" pitchFamily="50" charset="-128"/>
              <a:ea typeface="メイリオ" panose="020B0604030504040204" pitchFamily="50" charset="-128"/>
            </a:endParaRPr>
          </a:p>
          <a:p>
            <a:pPr marL="85725">
              <a:lnSpc>
                <a:spcPts val="1200"/>
              </a:lnSpc>
              <a:spcBef>
                <a:spcPts val="600"/>
              </a:spcBef>
            </a:pPr>
            <a:r>
              <a:rPr lang="en-US" altLang="ja-JP" sz="900" dirty="0">
                <a:solidFill>
                  <a:schemeClr val="tx1"/>
                </a:solidFill>
                <a:latin typeface="メイリオ" panose="020B0604030504040204" pitchFamily="50" charset="-128"/>
                <a:ea typeface="メイリオ" panose="020B0604030504040204" pitchFamily="50" charset="-128"/>
              </a:rPr>
              <a:t>【</a:t>
            </a:r>
            <a:r>
              <a:rPr lang="ja-JP" altLang="en-US" sz="900" dirty="0">
                <a:solidFill>
                  <a:schemeClr val="tx1"/>
                </a:solidFill>
                <a:latin typeface="メイリオ" panose="020B0604030504040204" pitchFamily="50" charset="-128"/>
                <a:ea typeface="メイリオ" panose="020B0604030504040204" pitchFamily="50" charset="-128"/>
              </a:rPr>
              <a:t>注意</a:t>
            </a:r>
            <a:r>
              <a:rPr lang="en-US" altLang="ja-JP" sz="900" dirty="0">
                <a:solidFill>
                  <a:schemeClr val="tx1"/>
                </a:solidFill>
                <a:latin typeface="メイリオ" panose="020B0604030504040204" pitchFamily="50" charset="-128"/>
                <a:ea typeface="メイリオ" panose="020B0604030504040204" pitchFamily="50" charset="-128"/>
              </a:rPr>
              <a:t>】</a:t>
            </a:r>
            <a:r>
              <a:rPr lang="ja-JP" altLang="en-US" sz="900" dirty="0">
                <a:solidFill>
                  <a:schemeClr val="tx1"/>
                </a:solidFill>
                <a:latin typeface="メイリオ" panose="020B0604030504040204" pitchFamily="50" charset="-128"/>
                <a:ea typeface="メイリオ" panose="020B0604030504040204" pitchFamily="50" charset="-128"/>
              </a:rPr>
              <a:t>ただし、次のいずれかに該当する場合は、対象外です。</a:t>
            </a:r>
            <a:endParaRPr lang="en-US" altLang="ja-JP" sz="900" dirty="0">
              <a:solidFill>
                <a:schemeClr val="tx1"/>
              </a:solidFill>
              <a:latin typeface="メイリオ" panose="020B0604030504040204" pitchFamily="50" charset="-128"/>
              <a:ea typeface="メイリオ" panose="020B0604030504040204" pitchFamily="50" charset="-128"/>
            </a:endParaRPr>
          </a:p>
          <a:p>
            <a:pPr marL="85725">
              <a:lnSpc>
                <a:spcPts val="1200"/>
              </a:lnSpc>
            </a:pPr>
            <a:r>
              <a:rPr lang="ja-JP" altLang="en-US" sz="900" dirty="0">
                <a:solidFill>
                  <a:schemeClr val="tx1"/>
                </a:solidFill>
                <a:latin typeface="メイリオ" panose="020B0604030504040204" pitchFamily="50" charset="-128"/>
                <a:ea typeface="メイリオ" panose="020B0604030504040204" pitchFamily="50" charset="-128"/>
              </a:rPr>
              <a:t>  　・両親またはどちらか一方が海外在住で、保護者等全員の令和４年度（令和３年中の所得）の県民税・市町村民税所得割が</a:t>
            </a:r>
            <a:endParaRPr lang="en-US" altLang="ja-JP" sz="900" dirty="0">
              <a:solidFill>
                <a:schemeClr val="tx1"/>
              </a:solidFill>
              <a:latin typeface="メイリオ" panose="020B0604030504040204" pitchFamily="50" charset="-128"/>
              <a:ea typeface="メイリオ" panose="020B0604030504040204" pitchFamily="50" charset="-128"/>
            </a:endParaRPr>
          </a:p>
          <a:p>
            <a:pPr marL="85725">
              <a:lnSpc>
                <a:spcPts val="1200"/>
              </a:lnSpc>
            </a:pPr>
            <a:r>
              <a:rPr lang="ja-JP" altLang="en-US" sz="900" dirty="0">
                <a:solidFill>
                  <a:schemeClr val="tx1"/>
                </a:solidFill>
                <a:latin typeface="メイリオ" panose="020B0604030504040204" pitchFamily="50" charset="-128"/>
                <a:ea typeface="メイリオ" panose="020B0604030504040204" pitchFamily="50" charset="-128"/>
              </a:rPr>
              <a:t>　　　非課税であることを確認できない場合</a:t>
            </a:r>
            <a:endParaRPr lang="en-US" altLang="ja-JP" sz="900" dirty="0">
              <a:solidFill>
                <a:schemeClr val="tx1"/>
              </a:solidFill>
              <a:latin typeface="メイリオ" panose="020B0604030504040204" pitchFamily="50" charset="-128"/>
              <a:ea typeface="メイリオ" panose="020B0604030504040204" pitchFamily="50" charset="-128"/>
            </a:endParaRPr>
          </a:p>
          <a:p>
            <a:pPr marL="85725">
              <a:lnSpc>
                <a:spcPts val="1200"/>
              </a:lnSpc>
            </a:pPr>
            <a:r>
              <a:rPr lang="ja-JP" altLang="en-US" sz="900" dirty="0">
                <a:solidFill>
                  <a:schemeClr val="tx1"/>
                </a:solidFill>
                <a:latin typeface="メイリオ" panose="020B0604030504040204" pitchFamily="50" charset="-128"/>
                <a:ea typeface="メイリオ" panose="020B0604030504040204" pitchFamily="50" charset="-128"/>
              </a:rPr>
              <a:t>　  ・児童福祉法による児童入所施設措置費</a:t>
            </a:r>
            <a:r>
              <a:rPr lang="en-US" altLang="ja-JP" sz="900" dirty="0">
                <a:solidFill>
                  <a:schemeClr val="tx1"/>
                </a:solidFill>
                <a:latin typeface="メイリオ" panose="020B0604030504040204" pitchFamily="50" charset="-128"/>
                <a:ea typeface="メイリオ" panose="020B0604030504040204" pitchFamily="50" charset="-128"/>
              </a:rPr>
              <a:t>(</a:t>
            </a:r>
            <a:r>
              <a:rPr lang="ja-JP" altLang="en-US" sz="900" dirty="0">
                <a:solidFill>
                  <a:schemeClr val="tx1"/>
                </a:solidFill>
                <a:latin typeface="メイリオ" panose="020B0604030504040204" pitchFamily="50" charset="-128"/>
                <a:ea typeface="メイリオ" panose="020B0604030504040204" pitchFamily="50" charset="-128"/>
              </a:rPr>
              <a:t>見学旅行費又は特別育成費</a:t>
            </a:r>
            <a:r>
              <a:rPr lang="en-US" altLang="ja-JP" sz="900" dirty="0">
                <a:solidFill>
                  <a:schemeClr val="tx1"/>
                </a:solidFill>
                <a:latin typeface="メイリオ" panose="020B0604030504040204" pitchFamily="50" charset="-128"/>
                <a:ea typeface="メイリオ" panose="020B0604030504040204" pitchFamily="50" charset="-128"/>
              </a:rPr>
              <a:t>(</a:t>
            </a:r>
            <a:r>
              <a:rPr lang="ja-JP" altLang="en-US" sz="900" dirty="0">
                <a:solidFill>
                  <a:schemeClr val="tx1"/>
                </a:solidFill>
                <a:latin typeface="メイリオ" panose="020B0604030504040204" pitchFamily="50" charset="-128"/>
                <a:ea typeface="メイリオ" panose="020B0604030504040204" pitchFamily="50" charset="-128"/>
              </a:rPr>
              <a:t>母子生活支援施設の高校生等を除く</a:t>
            </a:r>
            <a:r>
              <a:rPr lang="en-US" altLang="ja-JP" sz="900" dirty="0">
                <a:solidFill>
                  <a:schemeClr val="tx1"/>
                </a:solidFill>
                <a:latin typeface="メイリオ" panose="020B0604030504040204" pitchFamily="50" charset="-128"/>
                <a:ea typeface="メイリオ" panose="020B0604030504040204" pitchFamily="50" charset="-128"/>
              </a:rPr>
              <a:t>))</a:t>
            </a:r>
            <a:r>
              <a:rPr lang="ja-JP" altLang="en-US" sz="900" dirty="0">
                <a:solidFill>
                  <a:schemeClr val="tx1"/>
                </a:solidFill>
                <a:latin typeface="メイリオ" panose="020B0604030504040204" pitchFamily="50" charset="-128"/>
                <a:ea typeface="メイリオ" panose="020B0604030504040204" pitchFamily="50" charset="-128"/>
              </a:rPr>
              <a:t>が支給されて</a:t>
            </a:r>
            <a:endParaRPr lang="en-US" altLang="ja-JP" sz="900" dirty="0">
              <a:solidFill>
                <a:schemeClr val="tx1"/>
              </a:solidFill>
              <a:latin typeface="メイリオ" panose="020B0604030504040204" pitchFamily="50" charset="-128"/>
              <a:ea typeface="メイリオ" panose="020B0604030504040204" pitchFamily="50" charset="-128"/>
            </a:endParaRPr>
          </a:p>
          <a:p>
            <a:pPr marL="85725">
              <a:lnSpc>
                <a:spcPts val="1200"/>
              </a:lnSpc>
            </a:pPr>
            <a:r>
              <a:rPr lang="ja-JP" altLang="en-US" sz="900" dirty="0">
                <a:solidFill>
                  <a:schemeClr val="tx1"/>
                </a:solidFill>
                <a:latin typeface="メイリオ" panose="020B0604030504040204" pitchFamily="50" charset="-128"/>
                <a:ea typeface="メイリオ" panose="020B0604030504040204" pitchFamily="50" charset="-128"/>
              </a:rPr>
              <a:t>　　　いる場合</a:t>
            </a:r>
            <a:endParaRPr lang="en-US" altLang="ja-JP" sz="900" dirty="0">
              <a:solidFill>
                <a:schemeClr val="tx1"/>
              </a:solidFill>
              <a:latin typeface="メイリオ" panose="020B0604030504040204" pitchFamily="50" charset="-128"/>
              <a:ea typeface="メイリオ" panose="020B0604030504040204" pitchFamily="50" charset="-128"/>
            </a:endParaRPr>
          </a:p>
          <a:p>
            <a:pPr marL="85725">
              <a:lnSpc>
                <a:spcPts val="1200"/>
              </a:lnSpc>
            </a:pPr>
            <a:r>
              <a:rPr lang="ja-JP" altLang="en-US" sz="900" dirty="0">
                <a:solidFill>
                  <a:schemeClr val="tx1"/>
                </a:solidFill>
                <a:latin typeface="メイリオ" panose="020B0604030504040204" pitchFamily="50" charset="-128"/>
                <a:ea typeface="メイリオ" panose="020B0604030504040204" pitchFamily="50" charset="-128"/>
              </a:rPr>
              <a:t>  　・再入学された方などで、高等学校等に在学した期間が通算して３６月（定時制・通信制は４８月）を超える場合</a:t>
            </a:r>
            <a:endParaRPr lang="en-US" altLang="ja-JP" sz="900" dirty="0">
              <a:solidFill>
                <a:schemeClr val="tx1"/>
              </a:solidFill>
              <a:latin typeface="メイリオ" panose="020B0604030504040204" pitchFamily="50" charset="-128"/>
              <a:ea typeface="メイリオ" panose="020B0604030504040204" pitchFamily="50" charset="-128"/>
            </a:endParaRPr>
          </a:p>
          <a:p>
            <a:pPr marL="85725">
              <a:lnSpc>
                <a:spcPts val="1200"/>
              </a:lnSpc>
            </a:pPr>
            <a:r>
              <a:rPr lang="ja-JP" altLang="en-US" sz="900" dirty="0">
                <a:solidFill>
                  <a:schemeClr val="tx1"/>
                </a:solidFill>
                <a:latin typeface="メイリオ" panose="020B0604030504040204" pitchFamily="50" charset="-128"/>
                <a:ea typeface="メイリオ" panose="020B0604030504040204" pitchFamily="50" charset="-128"/>
              </a:rPr>
              <a:t>　　・生徒が基準日（令和４年７月１日）時点において休学している場合</a:t>
            </a:r>
            <a:endParaRPr lang="en-US" altLang="ja-JP" sz="900" dirty="0">
              <a:solidFill>
                <a:schemeClr val="tx1"/>
              </a:solidFill>
              <a:latin typeface="メイリオ" panose="020B0604030504040204" pitchFamily="50" charset="-128"/>
              <a:ea typeface="メイリオ" panose="020B0604030504040204" pitchFamily="50" charset="-128"/>
            </a:endParaRPr>
          </a:p>
        </p:txBody>
      </p:sp>
      <p:sp>
        <p:nvSpPr>
          <p:cNvPr id="37" name="ホームベース 36"/>
          <p:cNvSpPr/>
          <p:nvPr/>
        </p:nvSpPr>
        <p:spPr>
          <a:xfrm>
            <a:off x="65450" y="1693742"/>
            <a:ext cx="3600000" cy="288000"/>
          </a:xfrm>
          <a:prstGeom prst="homePlate">
            <a:avLst>
              <a:gd name="adj" fmla="val 33746"/>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１ 対象となる世帯</a:t>
            </a:r>
          </a:p>
        </p:txBody>
      </p:sp>
      <p:sp>
        <p:nvSpPr>
          <p:cNvPr id="18" name="正方形/長方形 17"/>
          <p:cNvSpPr/>
          <p:nvPr/>
        </p:nvSpPr>
        <p:spPr>
          <a:xfrm>
            <a:off x="96983" y="1204999"/>
            <a:ext cx="6637382" cy="415498"/>
          </a:xfrm>
          <a:prstGeom prst="rect">
            <a:avLst/>
          </a:prstGeom>
        </p:spPr>
        <p:txBody>
          <a:bodyPr wrap="square" anchor="ctr">
            <a:spAutoFit/>
          </a:bodyPr>
          <a:lstStyle/>
          <a:p>
            <a:r>
              <a:rPr lang="ja-JP" altLang="en-US" sz="1050" dirty="0">
                <a:latin typeface="メイリオ" panose="020B0604030504040204" pitchFamily="50" charset="-128"/>
                <a:ea typeface="メイリオ" panose="020B0604030504040204" pitchFamily="50" charset="-128"/>
              </a:rPr>
              <a:t>　授業料以外（教科書費、学用品費、修学旅行費など）の教育費を支援するため、県民税・市町村民税所得割額が非課税である世帯の高校生等に対し、奨学のための給付金を支給します。</a:t>
            </a:r>
            <a:endParaRPr lang="en-US" altLang="ja-JP" sz="1050" dirty="0">
              <a:latin typeface="メイリオ" panose="020B0604030504040204" pitchFamily="50" charset="-128"/>
              <a:ea typeface="メイリオ" panose="020B0604030504040204" pitchFamily="50" charset="-128"/>
            </a:endParaRPr>
          </a:p>
        </p:txBody>
      </p:sp>
      <p:sp>
        <p:nvSpPr>
          <p:cNvPr id="27" name="ホームベース 26"/>
          <p:cNvSpPr/>
          <p:nvPr/>
        </p:nvSpPr>
        <p:spPr>
          <a:xfrm>
            <a:off x="89607" y="4468610"/>
            <a:ext cx="3600000" cy="288000"/>
          </a:xfrm>
          <a:prstGeom prst="homePlate">
            <a:avLst>
              <a:gd name="adj" fmla="val 33746"/>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２ 生徒一人あたりの給付額（年額）</a:t>
            </a:r>
          </a:p>
        </p:txBody>
      </p:sp>
      <p:sp>
        <p:nvSpPr>
          <p:cNvPr id="44" name="ホームベース 43"/>
          <p:cNvSpPr/>
          <p:nvPr/>
        </p:nvSpPr>
        <p:spPr>
          <a:xfrm>
            <a:off x="74761" y="7909776"/>
            <a:ext cx="3600000" cy="288000"/>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４ 申請書の提出</a:t>
            </a:r>
          </a:p>
        </p:txBody>
      </p:sp>
      <p:sp>
        <p:nvSpPr>
          <p:cNvPr id="45" name="ホームベース 44"/>
          <p:cNvSpPr/>
          <p:nvPr/>
        </p:nvSpPr>
        <p:spPr>
          <a:xfrm>
            <a:off x="81718" y="6954146"/>
            <a:ext cx="3600000" cy="288000"/>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３ 給付までの流れ</a:t>
            </a:r>
          </a:p>
        </p:txBody>
      </p:sp>
      <p:graphicFrame>
        <p:nvGraphicFramePr>
          <p:cNvPr id="46" name="表 45"/>
          <p:cNvGraphicFramePr>
            <a:graphicFrameLocks noGrp="1"/>
          </p:cNvGraphicFramePr>
          <p:nvPr>
            <p:extLst>
              <p:ext uri="{D42A27DB-BD31-4B8C-83A1-F6EECF244321}">
                <p14:modId xmlns:p14="http://schemas.microsoft.com/office/powerpoint/2010/main" val="2172617903"/>
              </p:ext>
            </p:extLst>
          </p:nvPr>
        </p:nvGraphicFramePr>
        <p:xfrm>
          <a:off x="255668" y="8252416"/>
          <a:ext cx="6402307" cy="1238400"/>
        </p:xfrm>
        <a:graphic>
          <a:graphicData uri="http://schemas.openxmlformats.org/drawingml/2006/table">
            <a:tbl>
              <a:tblPr firstRow="1" bandRow="1">
                <a:tableStyleId>{5C22544A-7EE6-4342-B048-85BDC9FD1C3A}</a:tableStyleId>
              </a:tblPr>
              <a:tblGrid>
                <a:gridCol w="1596577">
                  <a:extLst>
                    <a:ext uri="{9D8B030D-6E8A-4147-A177-3AD203B41FA5}">
                      <a16:colId xmlns:a16="http://schemas.microsoft.com/office/drawing/2014/main" val="20000"/>
                    </a:ext>
                  </a:extLst>
                </a:gridCol>
                <a:gridCol w="4805730">
                  <a:extLst>
                    <a:ext uri="{9D8B030D-6E8A-4147-A177-3AD203B41FA5}">
                      <a16:colId xmlns:a16="http://schemas.microsoft.com/office/drawing/2014/main" val="20001"/>
                    </a:ext>
                  </a:extLst>
                </a:gridCol>
              </a:tblGrid>
              <a:tr h="324000">
                <a:tc>
                  <a:txBody>
                    <a:bodyPr/>
                    <a:lstStyle/>
                    <a:p>
                      <a:pPr algn="dist"/>
                      <a:r>
                        <a:rPr kumimoji="1" lang="ja-JP" altLang="en-US" sz="1200" b="0" dirty="0">
                          <a:solidFill>
                            <a:schemeClr val="tx1"/>
                          </a:solidFill>
                          <a:latin typeface="メイリオ" panose="020B0604030504040204" pitchFamily="50" charset="-128"/>
                          <a:ea typeface="メイリオ" panose="020B0604030504040204" pitchFamily="50" charset="-128"/>
                        </a:rPr>
                        <a:t>提出期限</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r>
                        <a:rPr kumimoji="1" lang="ja-JP" altLang="en-US" sz="1200" b="0" dirty="0">
                          <a:solidFill>
                            <a:schemeClr val="tx1"/>
                          </a:solidFill>
                          <a:latin typeface="メイリオ" panose="020B0604030504040204" pitchFamily="50" charset="-128"/>
                          <a:ea typeface="メイリオ" panose="020B0604030504040204" pitchFamily="50" charset="-128"/>
                        </a:rPr>
                        <a:t>令和４年９月９日（金）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24000">
                <a:tc>
                  <a:txBody>
                    <a:bodyPr/>
                    <a:lstStyle/>
                    <a:p>
                      <a:pPr algn="dist"/>
                      <a:r>
                        <a:rPr kumimoji="1" lang="ja-JP" altLang="en-US" sz="1200" b="0" dirty="0">
                          <a:solidFill>
                            <a:schemeClr val="tx1"/>
                          </a:solidFill>
                          <a:latin typeface="メイリオ" panose="020B0604030504040204" pitchFamily="50" charset="-128"/>
                          <a:ea typeface="メイリオ" panose="020B0604030504040204" pitchFamily="50" charset="-128"/>
                        </a:rPr>
                        <a:t>提出方法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r>
                        <a:rPr kumimoji="1" lang="ja-JP" altLang="en-US" sz="1200" b="0" dirty="0">
                          <a:solidFill>
                            <a:schemeClr val="tx1"/>
                          </a:solidFill>
                          <a:latin typeface="メイリオ" panose="020B0604030504040204" pitchFamily="50" charset="-128"/>
                          <a:ea typeface="メイリオ" panose="020B0604030504040204" pitchFamily="50" charset="-128"/>
                        </a:rPr>
                        <a:t>提出書類を封筒に入れ、下記住所に直接持参または郵送してください。（封筒表面に「奨学のための給付金」と朱書きしてください）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24000">
                <a:tc>
                  <a:txBody>
                    <a:bodyPr/>
                    <a:lstStyle/>
                    <a:p>
                      <a:pPr algn="dist"/>
                      <a:r>
                        <a:rPr kumimoji="1" lang="ja-JP" altLang="en-US" sz="1200" b="0" dirty="0">
                          <a:solidFill>
                            <a:schemeClr val="tx1"/>
                          </a:solidFill>
                          <a:latin typeface="メイリオ" panose="020B0604030504040204" pitchFamily="50" charset="-128"/>
                          <a:ea typeface="メイリオ" panose="020B0604030504040204" pitchFamily="50" charset="-128"/>
                        </a:rPr>
                        <a:t>連 絡 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r>
                        <a:rPr kumimoji="1" lang="ja-JP" altLang="en-US" sz="1200" b="0" dirty="0">
                          <a:solidFill>
                            <a:schemeClr val="tx1"/>
                          </a:solidFill>
                          <a:latin typeface="メイリオ" panose="020B0604030504040204" pitchFamily="50" charset="-128"/>
                          <a:ea typeface="メイリオ" panose="020B0604030504040204" pitchFamily="50" charset="-128"/>
                        </a:rPr>
                        <a:t>〒９５０－８５７０　新潟市中央区新光町４番地１</a:t>
                      </a:r>
                      <a:endParaRPr kumimoji="1" lang="en-US" altLang="ja-JP" sz="1200" b="0" dirty="0">
                        <a:solidFill>
                          <a:schemeClr val="tx1"/>
                        </a:solidFill>
                        <a:latin typeface="メイリオ" panose="020B0604030504040204" pitchFamily="50" charset="-128"/>
                        <a:ea typeface="メイリオ" panose="020B0604030504040204" pitchFamily="50" charset="-128"/>
                      </a:endParaRPr>
                    </a:p>
                    <a:p>
                      <a:r>
                        <a:rPr kumimoji="1" lang="ja-JP" altLang="en-US" sz="1200" b="0" dirty="0">
                          <a:solidFill>
                            <a:schemeClr val="tx1"/>
                          </a:solidFill>
                          <a:latin typeface="メイリオ" panose="020B0604030504040204" pitchFamily="50" charset="-128"/>
                          <a:ea typeface="メイリオ" panose="020B0604030504040204" pitchFamily="50" charset="-128"/>
                        </a:rPr>
                        <a:t>新潟県総務部　大学・私学振興課　私学班</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7" name="角丸四角形 46"/>
          <p:cNvSpPr/>
          <p:nvPr/>
        </p:nvSpPr>
        <p:spPr>
          <a:xfrm>
            <a:off x="184588" y="7247063"/>
            <a:ext cx="6009623" cy="603194"/>
          </a:xfrm>
          <a:prstGeom prst="roundRect">
            <a:avLst>
              <a:gd name="adj" fmla="val 0"/>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lIns="94439" tIns="47220" rIns="94439" bIns="47220" rtlCol="0" anchor="ctr">
            <a:spAutoFit/>
          </a:bodyPr>
          <a:lstStyle/>
          <a:p>
            <a:pPr lvl="0"/>
            <a:r>
              <a:rPr lang="ja-JP" altLang="en-US" sz="1100" dirty="0">
                <a:solidFill>
                  <a:schemeClr val="tx1"/>
                </a:solidFill>
                <a:latin typeface="メイリオ" panose="020B0604030504040204" pitchFamily="50" charset="-128"/>
                <a:ea typeface="メイリオ" panose="020B0604030504040204" pitchFamily="50" charset="-128"/>
              </a:rPr>
              <a:t>・希望者は、申請書に必要書類を添えて、下記の提出先に期限までに提出してください。</a:t>
            </a:r>
            <a:endParaRPr lang="en-US" altLang="ja-JP" sz="1100" dirty="0">
              <a:solidFill>
                <a:schemeClr val="tx1"/>
              </a:solidFill>
              <a:latin typeface="メイリオ" panose="020B0604030504040204" pitchFamily="50" charset="-128"/>
              <a:ea typeface="メイリオ" panose="020B0604030504040204" pitchFamily="50" charset="-128"/>
            </a:endParaRPr>
          </a:p>
          <a:p>
            <a:pPr lvl="0"/>
            <a:r>
              <a:rPr lang="ja-JP" altLang="en-US" sz="1100" dirty="0">
                <a:solidFill>
                  <a:schemeClr val="tx1"/>
                </a:solidFill>
                <a:latin typeface="メイリオ" panose="020B0604030504040204" pitchFamily="50" charset="-128"/>
                <a:ea typeface="メイリオ" panose="020B0604030504040204" pitchFamily="50" charset="-128"/>
              </a:rPr>
              <a:t>・県が申請内容を審査し、認定（不認定）の通知書を郵送します。</a:t>
            </a:r>
          </a:p>
          <a:p>
            <a:pPr lvl="0"/>
            <a:r>
              <a:rPr lang="ja-JP" altLang="en-US" sz="1100" dirty="0">
                <a:solidFill>
                  <a:schemeClr val="tx1"/>
                </a:solidFill>
                <a:latin typeface="メイリオ" panose="020B0604030504040204" pitchFamily="50" charset="-128"/>
                <a:ea typeface="メイリオ" panose="020B0604030504040204" pitchFamily="50" charset="-128"/>
              </a:rPr>
              <a:t>・振込口座登録申込書の口座に給付額（年額）を一括で振込みます。（</a:t>
            </a:r>
            <a:r>
              <a:rPr lang="en-US" altLang="ja-JP" sz="1100" dirty="0">
                <a:solidFill>
                  <a:schemeClr val="tx1"/>
                </a:solidFill>
                <a:latin typeface="メイリオ" panose="020B0604030504040204" pitchFamily="50" charset="-128"/>
                <a:ea typeface="メイリオ" panose="020B0604030504040204" pitchFamily="50" charset="-128"/>
              </a:rPr>
              <a:t>12</a:t>
            </a:r>
            <a:r>
              <a:rPr lang="ja-JP" altLang="en-US" sz="1100" dirty="0">
                <a:solidFill>
                  <a:schemeClr val="tx1"/>
                </a:solidFill>
                <a:latin typeface="メイリオ" panose="020B0604030504040204" pitchFamily="50" charset="-128"/>
                <a:ea typeface="メイリオ" panose="020B0604030504040204" pitchFamily="50" charset="-128"/>
              </a:rPr>
              <a:t>月下旬頃を予定）</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14" name="角丸四角形 13"/>
          <p:cNvSpPr/>
          <p:nvPr/>
        </p:nvSpPr>
        <p:spPr>
          <a:xfrm>
            <a:off x="2146012" y="6666423"/>
            <a:ext cx="3999457" cy="233862"/>
          </a:xfrm>
          <a:prstGeom prst="roundRect">
            <a:avLst>
              <a:gd name="adj" fmla="val 0"/>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lIns="94439" tIns="47220" rIns="94439" bIns="47220" rtlCol="0" anchor="ctr">
            <a:spAutoFit/>
          </a:bodyPr>
          <a:lstStyle/>
          <a:p>
            <a:pPr lvl="0"/>
            <a:r>
              <a:rPr lang="en-US" altLang="ja-JP" sz="900" dirty="0">
                <a:solidFill>
                  <a:schemeClr val="tx1"/>
                </a:solidFill>
                <a:latin typeface="メイリオ" panose="020B0604030504040204" pitchFamily="50" charset="-128"/>
                <a:ea typeface="メイリオ" panose="020B0604030504040204" pitchFamily="50" charset="-128"/>
              </a:rPr>
              <a:t>※</a:t>
            </a:r>
            <a:r>
              <a:rPr lang="ja-JP" altLang="en-US" sz="900" dirty="0">
                <a:solidFill>
                  <a:schemeClr val="tx1"/>
                </a:solidFill>
                <a:latin typeface="メイリオ" panose="020B0604030504040204" pitchFamily="50" charset="-128"/>
                <a:ea typeface="メイリオ" panose="020B0604030504040204" pitchFamily="50" charset="-128"/>
              </a:rPr>
              <a:t>前倒し給付とは、新入生を対象に４～６月分を早期給付するものです。</a:t>
            </a:r>
            <a:endParaRPr lang="en-US" altLang="ja-JP" sz="900" dirty="0">
              <a:solidFill>
                <a:schemeClr val="tx1"/>
              </a:solidFill>
              <a:latin typeface="メイリオ" panose="020B0604030504040204" pitchFamily="50" charset="-128"/>
              <a:ea typeface="メイリオ" panose="020B0604030504040204" pitchFamily="50" charset="-128"/>
            </a:endParaRPr>
          </a:p>
        </p:txBody>
      </p:sp>
      <p:sp>
        <p:nvSpPr>
          <p:cNvPr id="15" name="フッター プレースホルダー 12"/>
          <p:cNvSpPr>
            <a:spLocks noGrp="1"/>
          </p:cNvSpPr>
          <p:nvPr>
            <p:ph type="ftr" sz="quarter" idx="11"/>
          </p:nvPr>
        </p:nvSpPr>
        <p:spPr>
          <a:xfrm>
            <a:off x="3310575" y="9683750"/>
            <a:ext cx="273646" cy="299295"/>
          </a:xfrm>
        </p:spPr>
        <p:txBody>
          <a:bodyPr wrap="none" lIns="72000" tIns="72000" rIns="72000" bIns="72000">
            <a:spAutoFit/>
          </a:bodyPr>
          <a:lstStyle/>
          <a:p>
            <a:r>
              <a:rPr kumimoji="1" lang="ja-JP" altLang="en-US" sz="1000" dirty="0">
                <a:latin typeface="メイリオ" panose="020B0604030504040204" pitchFamily="50" charset="-128"/>
                <a:ea typeface="メイリオ" panose="020B0604030504040204" pitchFamily="50" charset="-128"/>
              </a:rPr>
              <a:t>１</a:t>
            </a:r>
          </a:p>
        </p:txBody>
      </p:sp>
      <p:sp>
        <p:nvSpPr>
          <p:cNvPr id="16" name="角丸四角形 15"/>
          <p:cNvSpPr/>
          <p:nvPr/>
        </p:nvSpPr>
        <p:spPr>
          <a:xfrm>
            <a:off x="2107912" y="9501654"/>
            <a:ext cx="4576539" cy="233862"/>
          </a:xfrm>
          <a:prstGeom prst="roundRect">
            <a:avLst>
              <a:gd name="adj" fmla="val 0"/>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lIns="94439" tIns="47220" rIns="94439" bIns="47220" rtlCol="0" anchor="ctr">
            <a:spAutoFit/>
          </a:bodyPr>
          <a:lstStyle/>
          <a:p>
            <a:pPr lvl="0"/>
            <a:r>
              <a:rPr lang="ja-JP" altLang="en-US" sz="900" dirty="0">
                <a:solidFill>
                  <a:schemeClr val="tx1"/>
                </a:solidFill>
                <a:latin typeface="メイリオ" panose="020B0604030504040204" pitchFamily="50" charset="-128"/>
                <a:ea typeface="メイリオ" panose="020B0604030504040204" pitchFamily="50" charset="-128"/>
              </a:rPr>
              <a:t>申請書類等は、新潟県ホームページからダウンロードして入手することができます。</a:t>
            </a:r>
            <a:endParaRPr lang="en-US" altLang="ja-JP" sz="900" dirty="0">
              <a:solidFill>
                <a:schemeClr val="tx1"/>
              </a:solidFill>
              <a:latin typeface="メイリオ" panose="020B0604030504040204" pitchFamily="50" charset="-128"/>
              <a:ea typeface="メイリオ" panose="020B0604030504040204" pitchFamily="50" charset="-128"/>
            </a:endParaRPr>
          </a:p>
        </p:txBody>
      </p:sp>
      <p:grpSp>
        <p:nvGrpSpPr>
          <p:cNvPr id="17" name="グループ化 16">
            <a:extLst>
              <a:ext uri="{FF2B5EF4-FFF2-40B4-BE49-F238E27FC236}">
                <a16:creationId xmlns:a16="http://schemas.microsoft.com/office/drawing/2014/main" id="{FF94E814-215E-477A-9C6B-E2B310FBE6C2}"/>
              </a:ext>
            </a:extLst>
          </p:cNvPr>
          <p:cNvGrpSpPr/>
          <p:nvPr/>
        </p:nvGrpSpPr>
        <p:grpSpPr>
          <a:xfrm>
            <a:off x="4567865" y="2527983"/>
            <a:ext cx="2021218" cy="769442"/>
            <a:chOff x="4695853" y="3542216"/>
            <a:chExt cx="1938636" cy="469735"/>
          </a:xfrm>
        </p:grpSpPr>
        <p:sp>
          <p:nvSpPr>
            <p:cNvPr id="19" name="四角形吹き出し 43">
              <a:extLst>
                <a:ext uri="{FF2B5EF4-FFF2-40B4-BE49-F238E27FC236}">
                  <a16:creationId xmlns:a16="http://schemas.microsoft.com/office/drawing/2014/main" id="{B45AE946-1289-40FA-9A83-1675788C9C16}"/>
                </a:ext>
              </a:extLst>
            </p:cNvPr>
            <p:cNvSpPr/>
            <p:nvPr/>
          </p:nvSpPr>
          <p:spPr>
            <a:xfrm>
              <a:off x="4695853" y="3542216"/>
              <a:ext cx="1938636" cy="469735"/>
            </a:xfrm>
            <a:prstGeom prst="wedgeRectCallout">
              <a:avLst>
                <a:gd name="adj1" fmla="val -58592"/>
                <a:gd name="adj2" fmla="val -50360"/>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50" b="1" dirty="0"/>
                <a:t>　　　　　</a:t>
              </a:r>
            </a:p>
          </p:txBody>
        </p:sp>
        <p:pic>
          <p:nvPicPr>
            <p:cNvPr id="20" name="図 19" descr="画面の領域">
              <a:extLst>
                <a:ext uri="{FF2B5EF4-FFF2-40B4-BE49-F238E27FC236}">
                  <a16:creationId xmlns:a16="http://schemas.microsoft.com/office/drawing/2014/main" id="{7FD31C77-B139-46EB-AE87-6F767A0FA0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4918" y="3630642"/>
              <a:ext cx="479091" cy="332292"/>
            </a:xfrm>
            <a:prstGeom prst="rect">
              <a:avLst/>
            </a:prstGeom>
          </p:spPr>
        </p:pic>
        <p:sp>
          <p:nvSpPr>
            <p:cNvPr id="21" name="テキスト ボックス 20">
              <a:extLst>
                <a:ext uri="{FF2B5EF4-FFF2-40B4-BE49-F238E27FC236}">
                  <a16:creationId xmlns:a16="http://schemas.microsoft.com/office/drawing/2014/main" id="{62BF2D18-44C9-44B3-918D-21CF6BB56770}"/>
                </a:ext>
              </a:extLst>
            </p:cNvPr>
            <p:cNvSpPr txBox="1"/>
            <p:nvPr/>
          </p:nvSpPr>
          <p:spPr>
            <a:xfrm>
              <a:off x="5258176" y="3542216"/>
              <a:ext cx="1362145" cy="469735"/>
            </a:xfrm>
            <a:prstGeom prst="rect">
              <a:avLst/>
            </a:prstGeom>
            <a:noFill/>
            <a:ln>
              <a:noFill/>
            </a:ln>
          </p:spPr>
          <p:txBody>
            <a:bodyPr wrap="square" rtlCol="0">
              <a:spAutoFit/>
            </a:bodyPr>
            <a:lstStyle/>
            <a:p>
              <a:pPr lvl="0"/>
              <a:r>
                <a:rPr lang="ja-JP" altLang="en-US" sz="1100" b="1" dirty="0">
                  <a:solidFill>
                    <a:prstClr val="black"/>
                  </a:solidFill>
                </a:rPr>
                <a:t>均等割額を納めて</a:t>
              </a:r>
              <a:endParaRPr lang="en-US" altLang="ja-JP" sz="1100" b="1" dirty="0">
                <a:solidFill>
                  <a:prstClr val="black"/>
                </a:solidFill>
              </a:endParaRPr>
            </a:p>
            <a:p>
              <a:pPr lvl="0"/>
              <a:r>
                <a:rPr lang="ja-JP" altLang="en-US" sz="1100" b="1" dirty="0">
                  <a:solidFill>
                    <a:prstClr val="black"/>
                  </a:solidFill>
                </a:rPr>
                <a:t>いる方も所得割額</a:t>
              </a:r>
              <a:endParaRPr lang="en-US" altLang="ja-JP" sz="1100" b="1" dirty="0">
                <a:solidFill>
                  <a:prstClr val="black"/>
                </a:solidFill>
              </a:endParaRPr>
            </a:p>
            <a:p>
              <a:pPr lvl="0"/>
              <a:r>
                <a:rPr lang="ja-JP" altLang="en-US" sz="1100" b="1" dirty="0">
                  <a:solidFill>
                    <a:prstClr val="black"/>
                  </a:solidFill>
                </a:rPr>
                <a:t>が０円であれば</a:t>
              </a:r>
              <a:endParaRPr lang="en-US" altLang="ja-JP" sz="1100" b="1" dirty="0">
                <a:solidFill>
                  <a:prstClr val="black"/>
                </a:solidFill>
              </a:endParaRPr>
            </a:p>
            <a:p>
              <a:pPr lvl="0"/>
              <a:r>
                <a:rPr lang="ja-JP" altLang="en-US" sz="1100" b="1" dirty="0">
                  <a:solidFill>
                    <a:prstClr val="black"/>
                  </a:solidFill>
                </a:rPr>
                <a:t>対象です！</a:t>
              </a:r>
            </a:p>
          </p:txBody>
        </p:sp>
      </p:grpSp>
      <p:graphicFrame>
        <p:nvGraphicFramePr>
          <p:cNvPr id="22" name="表 21">
            <a:extLst>
              <a:ext uri="{FF2B5EF4-FFF2-40B4-BE49-F238E27FC236}">
                <a16:creationId xmlns:a16="http://schemas.microsoft.com/office/drawing/2014/main" id="{024BFE9F-DFB6-448D-B101-7A79CDC84049}"/>
              </a:ext>
            </a:extLst>
          </p:cNvPr>
          <p:cNvGraphicFramePr>
            <a:graphicFrameLocks noGrp="1"/>
          </p:cNvGraphicFramePr>
          <p:nvPr>
            <p:extLst>
              <p:ext uri="{D42A27DB-BD31-4B8C-83A1-F6EECF244321}">
                <p14:modId xmlns:p14="http://schemas.microsoft.com/office/powerpoint/2010/main" val="3791317083"/>
              </p:ext>
            </p:extLst>
          </p:nvPr>
        </p:nvGraphicFramePr>
        <p:xfrm>
          <a:off x="401284" y="4829968"/>
          <a:ext cx="5576229" cy="1819212"/>
        </p:xfrm>
        <a:graphic>
          <a:graphicData uri="http://schemas.openxmlformats.org/drawingml/2006/table">
            <a:tbl>
              <a:tblPr firstRow="1" bandRow="1">
                <a:tableStyleId>{5940675A-B579-460E-94D1-54222C63F5DA}</a:tableStyleId>
              </a:tblPr>
              <a:tblGrid>
                <a:gridCol w="1241743">
                  <a:extLst>
                    <a:ext uri="{9D8B030D-6E8A-4147-A177-3AD203B41FA5}">
                      <a16:colId xmlns:a16="http://schemas.microsoft.com/office/drawing/2014/main" val="20000"/>
                    </a:ext>
                  </a:extLst>
                </a:gridCol>
                <a:gridCol w="1114743">
                  <a:extLst>
                    <a:ext uri="{9D8B030D-6E8A-4147-A177-3AD203B41FA5}">
                      <a16:colId xmlns:a16="http://schemas.microsoft.com/office/drawing/2014/main" val="4034285529"/>
                    </a:ext>
                  </a:extLst>
                </a:gridCol>
                <a:gridCol w="987743">
                  <a:extLst>
                    <a:ext uri="{9D8B030D-6E8A-4147-A177-3AD203B41FA5}">
                      <a16:colId xmlns:a16="http://schemas.microsoft.com/office/drawing/2014/main" val="2348906279"/>
                    </a:ext>
                  </a:extLst>
                </a:gridCol>
                <a:gridCol w="1116000">
                  <a:extLst>
                    <a:ext uri="{9D8B030D-6E8A-4147-A177-3AD203B41FA5}">
                      <a16:colId xmlns:a16="http://schemas.microsoft.com/office/drawing/2014/main" val="1983117006"/>
                    </a:ext>
                  </a:extLst>
                </a:gridCol>
                <a:gridCol w="1116000">
                  <a:extLst>
                    <a:ext uri="{9D8B030D-6E8A-4147-A177-3AD203B41FA5}">
                      <a16:colId xmlns:a16="http://schemas.microsoft.com/office/drawing/2014/main" val="2841443991"/>
                    </a:ext>
                  </a:extLst>
                </a:gridCol>
              </a:tblGrid>
              <a:tr h="407352">
                <a:tc gridSpan="3">
                  <a:txBody>
                    <a:bodyPr/>
                    <a:lstStyle/>
                    <a:p>
                      <a:pPr algn="ctr"/>
                      <a:r>
                        <a:rPr kumimoji="1" lang="ja-JP" altLang="en-US" sz="1000" dirty="0">
                          <a:latin typeface="メイリオ" panose="020B0604030504040204" pitchFamily="50" charset="-128"/>
                          <a:ea typeface="メイリオ" panose="020B0604030504040204" pitchFamily="50" charset="-128"/>
                        </a:rPr>
                        <a:t>世帯種別</a:t>
                      </a:r>
                      <a:endParaRPr kumimoji="1" lang="ja-JP" altLang="en-US" sz="1000" b="0" dirty="0">
                        <a:solidFill>
                          <a:schemeClr val="tx1"/>
                        </a:solidFill>
                        <a:latin typeface="メイリオ" panose="020B0604030504040204" pitchFamily="50" charset="-128"/>
                        <a:ea typeface="メイリオ" panose="020B0604030504040204" pitchFamily="50" charset="-128"/>
                      </a:endParaRPr>
                    </a:p>
                  </a:txBody>
                  <a:tcPr anchor="ctr"/>
                </a:tc>
                <a:tc hMerge="1">
                  <a:txBody>
                    <a:bodyPr/>
                    <a:lstStyle/>
                    <a:p>
                      <a:pPr algn="ct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FFF99"/>
                    </a:solidFill>
                  </a:tcPr>
                </a:tc>
                <a:tc hMerge="1">
                  <a:txBody>
                    <a:bodyPr/>
                    <a:lstStyle/>
                    <a:p>
                      <a:endParaRPr kumimoji="1" lang="ja-JP" altLang="en-US"/>
                    </a:p>
                  </a:txBody>
                  <a:tcPr/>
                </a:tc>
                <a:tc>
                  <a:txBody>
                    <a:bodyPr/>
                    <a:lstStyle/>
                    <a:p>
                      <a:pPr algn="ctr"/>
                      <a:r>
                        <a:rPr kumimoji="1" lang="ja-JP" altLang="en-US" sz="1000" dirty="0">
                          <a:latin typeface="メイリオ" panose="020B0604030504040204" pitchFamily="50" charset="-128"/>
                          <a:ea typeface="メイリオ" panose="020B0604030504040204" pitchFamily="50" charset="-128"/>
                        </a:rPr>
                        <a:t>給付額</a:t>
                      </a:r>
                      <a:endParaRPr kumimoji="1" lang="ja-JP" altLang="en-US" sz="1000" b="0" dirty="0">
                        <a:solidFill>
                          <a:schemeClr val="tx1"/>
                        </a:solidFill>
                        <a:latin typeface="メイリオ" panose="020B0604030504040204" pitchFamily="50" charset="-128"/>
                        <a:ea typeface="メイリオ" panose="020B0604030504040204" pitchFamily="50" charset="-128"/>
                      </a:endParaRPr>
                    </a:p>
                  </a:txBody>
                  <a:tcPr marT="49530" marB="49530" anchor="ctr"/>
                </a:tc>
                <a:tc>
                  <a:txBody>
                    <a:bodyPr/>
                    <a:lstStyle/>
                    <a:p>
                      <a:pPr algn="ctr"/>
                      <a:r>
                        <a:rPr kumimoji="1" lang="ja-JP" altLang="en-US" sz="1000" dirty="0">
                          <a:latin typeface="メイリオ" panose="020B0604030504040204" pitchFamily="50" charset="-128"/>
                          <a:ea typeface="メイリオ" panose="020B0604030504040204" pitchFamily="50" charset="-128"/>
                        </a:rPr>
                        <a:t>前倒し給付を</a:t>
                      </a:r>
                      <a:endParaRPr kumimoji="1" lang="en-US" altLang="ja-JP" sz="1000" dirty="0">
                        <a:latin typeface="メイリオ" panose="020B0604030504040204" pitchFamily="50" charset="-128"/>
                        <a:ea typeface="メイリオ" panose="020B0604030504040204" pitchFamily="50" charset="-128"/>
                      </a:endParaRPr>
                    </a:p>
                    <a:p>
                      <a:pPr algn="ctr"/>
                      <a:r>
                        <a:rPr kumimoji="1" lang="ja-JP" altLang="en-US" sz="1000" dirty="0">
                          <a:latin typeface="メイリオ" panose="020B0604030504040204" pitchFamily="50" charset="-128"/>
                          <a:ea typeface="メイリオ" panose="020B0604030504040204" pitchFamily="50" charset="-128"/>
                        </a:rPr>
                        <a:t>受給した場合</a:t>
                      </a:r>
                      <a:r>
                        <a:rPr kumimoji="1" lang="en-US" altLang="ja-JP" sz="1000" dirty="0">
                          <a:latin typeface="メイリオ" panose="020B0604030504040204" pitchFamily="50" charset="-128"/>
                          <a:ea typeface="メイリオ" panose="020B0604030504040204" pitchFamily="50" charset="-128"/>
                        </a:rPr>
                        <a:t>※</a:t>
                      </a:r>
                      <a:endParaRPr kumimoji="1" lang="ja-JP" altLang="en-US" sz="1000" b="0" dirty="0">
                        <a:solidFill>
                          <a:schemeClr val="tx1"/>
                        </a:solidFill>
                        <a:latin typeface="メイリオ" panose="020B0604030504040204" pitchFamily="50" charset="-128"/>
                        <a:ea typeface="メイリオ" panose="020B0604030504040204" pitchFamily="50" charset="-128"/>
                      </a:endParaRPr>
                    </a:p>
                  </a:txBody>
                  <a:tcPr marT="49530" marB="49530" anchor="ctr"/>
                </a:tc>
                <a:extLst>
                  <a:ext uri="{0D108BD9-81ED-4DB2-BD59-A6C34878D82A}">
                    <a16:rowId xmlns:a16="http://schemas.microsoft.com/office/drawing/2014/main" val="2184881562"/>
                  </a:ext>
                </a:extLst>
              </a:tr>
              <a:tr h="338287">
                <a:tc>
                  <a:txBody>
                    <a:bodyPr/>
                    <a:lstStyle/>
                    <a:p>
                      <a:pPr algn="ctr"/>
                      <a:r>
                        <a:rPr kumimoji="1" lang="ja-JP" altLang="en-US" sz="1000" dirty="0">
                          <a:latin typeface="メイリオ" panose="020B0604030504040204" pitchFamily="50" charset="-128"/>
                          <a:ea typeface="メイリオ" panose="020B0604030504040204" pitchFamily="50" charset="-128"/>
                        </a:rPr>
                        <a:t>生業扶助受給世帯</a:t>
                      </a:r>
                      <a:endParaRPr kumimoji="1" lang="en-US" altLang="ja-JP" sz="1000" dirty="0">
                        <a:latin typeface="メイリオ" panose="020B0604030504040204" pitchFamily="50" charset="-128"/>
                        <a:ea typeface="メイリオ" panose="020B0604030504040204" pitchFamily="50" charset="-128"/>
                      </a:endParaRPr>
                    </a:p>
                    <a:p>
                      <a:pPr algn="ct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生活保護世帯</a:t>
                      </a:r>
                      <a:r>
                        <a:rPr kumimoji="1" lang="en-US" altLang="ja-JP" sz="1000" dirty="0">
                          <a:latin typeface="メイリオ" panose="020B0604030504040204" pitchFamily="50" charset="-128"/>
                          <a:ea typeface="メイリオ" panose="020B0604030504040204" pitchFamily="50" charset="-128"/>
                        </a:rPr>
                        <a:t>)</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tc gridSpan="2">
                  <a:txBody>
                    <a:bodyPr/>
                    <a:lstStyle/>
                    <a:p>
                      <a:pPr algn="ctr"/>
                      <a:r>
                        <a:rPr kumimoji="1" lang="ja-JP" altLang="en-US" sz="1000" dirty="0">
                          <a:latin typeface="メイリオ" panose="020B0604030504040204" pitchFamily="50" charset="-128"/>
                          <a:ea typeface="メイリオ" panose="020B0604030504040204" pitchFamily="50" charset="-128"/>
                        </a:rPr>
                        <a:t>全日制・定時制・通信制</a:t>
                      </a:r>
                      <a:endParaRPr kumimoji="1" lang="ja-JP" altLang="en-US" sz="1000" b="0" dirty="0">
                        <a:solidFill>
                          <a:schemeClr val="tx1"/>
                        </a:solidFill>
                        <a:latin typeface="メイリオ" panose="020B0604030504040204" pitchFamily="50" charset="-128"/>
                        <a:ea typeface="メイリオ" panose="020B0604030504040204" pitchFamily="50" charset="-128"/>
                      </a:endParaRPr>
                    </a:p>
                  </a:txBody>
                  <a:tcPr marT="49530" marB="49530" anchor="ctr"/>
                </a:tc>
                <a:tc hMerge="1">
                  <a:txBody>
                    <a:bodyPr/>
                    <a:lstStyle/>
                    <a:p>
                      <a:endParaRPr kumimoji="1" lang="ja-JP" altLang="en-US"/>
                    </a:p>
                  </a:txBody>
                  <a:tcPr/>
                </a:tc>
                <a:tc>
                  <a:txBody>
                    <a:bodyPr/>
                    <a:lstStyle/>
                    <a:p>
                      <a:pPr marL="0" marR="0" lvl="0" indent="0" algn="r" defTabSz="944392" rtl="0" eaLnBrk="1" fontAlgn="auto" latinLnBrk="0" hangingPunct="1">
                        <a:lnSpc>
                          <a:spcPct val="100000"/>
                        </a:lnSpc>
                        <a:spcBef>
                          <a:spcPts val="0"/>
                        </a:spcBef>
                        <a:spcAft>
                          <a:spcPts val="0"/>
                        </a:spcAft>
                        <a:buClrTx/>
                        <a:buSzTx/>
                        <a:buFontTx/>
                        <a:buNone/>
                        <a:tabLst/>
                        <a:defRPr/>
                      </a:pPr>
                      <a:r>
                        <a:rPr kumimoji="1" lang="en-US" altLang="ja-JP"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52,600</a:t>
                      </a:r>
                      <a:r>
                        <a:rPr kumimoji="1" lang="ja-JP" altLang="en-US"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円　</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txBody>
                  <a:tcPr marT="49530" marB="49530" anchor="ctr"/>
                </a:tc>
                <a:tc>
                  <a:txBody>
                    <a:bodyPr/>
                    <a:lstStyle/>
                    <a:p>
                      <a:pPr marL="0" marR="0" lvl="0" indent="0" algn="r" defTabSz="944392" rtl="0" eaLnBrk="1" fontAlgn="auto" latinLnBrk="0" hangingPunct="1">
                        <a:lnSpc>
                          <a:spcPct val="100000"/>
                        </a:lnSpc>
                        <a:spcBef>
                          <a:spcPts val="0"/>
                        </a:spcBef>
                        <a:spcAft>
                          <a:spcPts val="0"/>
                        </a:spcAft>
                        <a:buClrTx/>
                        <a:buSzTx/>
                        <a:buFontTx/>
                        <a:buNone/>
                        <a:tabLst/>
                        <a:defRPr/>
                      </a:pPr>
                      <a:r>
                        <a:rPr kumimoji="1" lang="en-US" altLang="ja-JP"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39,600</a:t>
                      </a:r>
                      <a:r>
                        <a:rPr kumimoji="1" lang="ja-JP" altLang="en-US"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円</a:t>
                      </a:r>
                      <a:endPar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txBody>
                  <a:tcPr marT="49530" marB="49530" anchor="ctr"/>
                </a:tc>
                <a:extLst>
                  <a:ext uri="{0D108BD9-81ED-4DB2-BD59-A6C34878D82A}">
                    <a16:rowId xmlns:a16="http://schemas.microsoft.com/office/drawing/2014/main" val="10001"/>
                  </a:ext>
                </a:extLst>
              </a:tr>
              <a:tr h="252000">
                <a:tc rowSpan="4">
                  <a:txBody>
                    <a:bodyPr/>
                    <a:lstStyle/>
                    <a:p>
                      <a:r>
                        <a:rPr kumimoji="1" lang="ja-JP" altLang="en-US" sz="1000" dirty="0">
                          <a:latin typeface="メイリオ" panose="020B0604030504040204" pitchFamily="50" charset="-128"/>
                          <a:ea typeface="メイリオ" panose="020B0604030504040204" pitchFamily="50" charset="-128"/>
                        </a:rPr>
                        <a:t>非課税世帯</a:t>
                      </a:r>
                      <a:endParaRPr kumimoji="1" lang="en-US" altLang="ja-JP" sz="1000" dirty="0">
                        <a:latin typeface="メイリオ" panose="020B0604030504040204" pitchFamily="50" charset="-128"/>
                        <a:ea typeface="メイリオ" panose="020B0604030504040204" pitchFamily="50" charset="-128"/>
                      </a:endParaRPr>
                    </a:p>
                    <a:p>
                      <a:r>
                        <a:rPr kumimoji="1" lang="en-US" altLang="ja-JP" sz="800" dirty="0">
                          <a:latin typeface="メイリオ" panose="020B0604030504040204" pitchFamily="50" charset="-128"/>
                          <a:ea typeface="メイリオ" panose="020B0604030504040204" pitchFamily="50" charset="-128"/>
                        </a:rPr>
                        <a:t>※</a:t>
                      </a:r>
                      <a:r>
                        <a:rPr kumimoji="1" lang="ja-JP" altLang="en-US" sz="800" dirty="0">
                          <a:latin typeface="メイリオ" panose="020B0604030504040204" pitchFamily="50" charset="-128"/>
                          <a:ea typeface="メイリオ" panose="020B0604030504040204" pitchFamily="50" charset="-128"/>
                        </a:rPr>
                        <a:t>生業扶助世帯を除く</a:t>
                      </a:r>
                      <a:endParaRPr kumimoji="1" lang="ja-JP" altLang="en-US" sz="800" b="0" dirty="0">
                        <a:latin typeface="メイリオ" panose="020B0604030504040204" pitchFamily="50" charset="-128"/>
                        <a:ea typeface="メイリオ" panose="020B0604030504040204" pitchFamily="50" charset="-128"/>
                      </a:endParaRPr>
                    </a:p>
                  </a:txBody>
                  <a:tcPr marT="49530" marB="49530" anchor="ctr"/>
                </a:tc>
                <a:tc rowSpan="2">
                  <a:txBody>
                    <a:bodyPr/>
                    <a:lstStyle/>
                    <a:p>
                      <a:pPr algn="ctr"/>
                      <a:r>
                        <a:rPr kumimoji="1" lang="ja-JP" altLang="en-US" sz="1000" dirty="0">
                          <a:latin typeface="メイリオ" panose="020B0604030504040204" pitchFamily="50" charset="-128"/>
                          <a:ea typeface="メイリオ" panose="020B0604030504040204" pitchFamily="50" charset="-128"/>
                        </a:rPr>
                        <a:t>全日制・定時制</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tc>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000" dirty="0">
                          <a:latin typeface="メイリオ" panose="020B0604030504040204" pitchFamily="50" charset="-128"/>
                          <a:ea typeface="メイリオ" panose="020B0604030504040204" pitchFamily="50" charset="-128"/>
                        </a:rPr>
                        <a:t>　第１子</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tc>
                  <a:txBody>
                    <a:bodyPr/>
                    <a:lstStyle/>
                    <a:p>
                      <a:pPr algn="r"/>
                      <a:r>
                        <a:rPr kumimoji="1" lang="en-US" altLang="ja-JP"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134,600</a:t>
                      </a:r>
                      <a:r>
                        <a:rPr kumimoji="1" lang="ja-JP" altLang="en-US"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円</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tc>
                  <a:txBody>
                    <a:bodyPr/>
                    <a:lstStyle/>
                    <a:p>
                      <a:pPr algn="r"/>
                      <a:r>
                        <a:rPr kumimoji="1" lang="en-US" altLang="ja-JP"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101,600</a:t>
                      </a:r>
                      <a:r>
                        <a:rPr kumimoji="1" lang="ja-JP" altLang="en-US"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円</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extLst>
                  <a:ext uri="{0D108BD9-81ED-4DB2-BD59-A6C34878D82A}">
                    <a16:rowId xmlns:a16="http://schemas.microsoft.com/office/drawing/2014/main" val="10002"/>
                  </a:ext>
                </a:extLst>
              </a:tr>
              <a:tr h="252000">
                <a:tc vMerge="1">
                  <a:txBody>
                    <a:bodyPr/>
                    <a:lstStyle/>
                    <a:p>
                      <a:endParaRPr kumimoji="1" lang="ja-JP" altLang="en-US"/>
                    </a:p>
                  </a:txBody>
                  <a:tcPr/>
                </a:tc>
                <a:tc vMerge="1">
                  <a:txBody>
                    <a:bodyPr/>
                    <a:lstStyle/>
                    <a:p>
                      <a:endParaRPr kumimoji="1" lang="ja-JP" altLang="en-US"/>
                    </a:p>
                  </a:txBody>
                  <a:tcPr/>
                </a:tc>
                <a:tc>
                  <a:txBody>
                    <a:bodyPr/>
                    <a:lstStyle/>
                    <a:p>
                      <a:pPr algn="l"/>
                      <a:r>
                        <a:rPr kumimoji="1" lang="ja-JP" altLang="en-US" sz="1000" dirty="0">
                          <a:latin typeface="メイリオ" panose="020B0604030504040204" pitchFamily="50" charset="-128"/>
                          <a:ea typeface="メイリオ" panose="020B0604030504040204" pitchFamily="50" charset="-128"/>
                        </a:rPr>
                        <a:t>　第２子以降</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tc>
                  <a:txBody>
                    <a:bodyPr/>
                    <a:lstStyle/>
                    <a:p>
                      <a:pPr marL="0" marR="0" lvl="0" indent="0" algn="r" defTabSz="944392" rtl="0" eaLnBrk="1" fontAlgn="auto" latinLnBrk="0" hangingPunct="1">
                        <a:lnSpc>
                          <a:spcPct val="100000"/>
                        </a:lnSpc>
                        <a:spcBef>
                          <a:spcPts val="0"/>
                        </a:spcBef>
                        <a:spcAft>
                          <a:spcPts val="0"/>
                        </a:spcAft>
                        <a:buClrTx/>
                        <a:buSzTx/>
                        <a:buFontTx/>
                        <a:buNone/>
                        <a:tabLst/>
                        <a:defRPr/>
                      </a:pPr>
                      <a:r>
                        <a:rPr kumimoji="1" lang="en-US" altLang="ja-JP"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152,000</a:t>
                      </a:r>
                      <a:r>
                        <a:rPr kumimoji="1" lang="ja-JP" altLang="en-US"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円</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tc>
                  <a:txBody>
                    <a:bodyPr/>
                    <a:lstStyle/>
                    <a:p>
                      <a:pPr marL="0" marR="0" lvl="0" indent="0" algn="r" defTabSz="944392" rtl="0" eaLnBrk="1" fontAlgn="auto" latinLnBrk="0" hangingPunct="1">
                        <a:lnSpc>
                          <a:spcPct val="100000"/>
                        </a:lnSpc>
                        <a:spcBef>
                          <a:spcPts val="0"/>
                        </a:spcBef>
                        <a:spcAft>
                          <a:spcPts val="0"/>
                        </a:spcAft>
                        <a:buClrTx/>
                        <a:buSzTx/>
                        <a:buFontTx/>
                        <a:buNone/>
                        <a:tabLst/>
                        <a:defRPr/>
                      </a:pPr>
                      <a:r>
                        <a:rPr kumimoji="1" lang="en-US" altLang="ja-JP"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119,000</a:t>
                      </a:r>
                      <a:r>
                        <a:rPr kumimoji="1" lang="ja-JP" altLang="en-US" sz="10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円</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extLst>
                  <a:ext uri="{0D108BD9-81ED-4DB2-BD59-A6C34878D82A}">
                    <a16:rowId xmlns:a16="http://schemas.microsoft.com/office/drawing/2014/main" val="1880114024"/>
                  </a:ext>
                </a:extLst>
              </a:tr>
              <a:tr h="252000">
                <a:tc vMerge="1">
                  <a:txBody>
                    <a:bodyPr/>
                    <a:lstStyle/>
                    <a:p>
                      <a:endParaRPr kumimoji="1" lang="ja-JP" altLang="en-US" sz="1100" dirty="0">
                        <a:latin typeface="HG丸ｺﾞｼｯｸM-PRO" panose="020F0600000000000000" pitchFamily="50" charset="-128"/>
                        <a:ea typeface="HG丸ｺﾞｼｯｸM-PRO" panose="020F0600000000000000" pitchFamily="50" charset="-128"/>
                      </a:endParaRPr>
                    </a:p>
                  </a:txBody>
                  <a:tcPr marT="49530" marB="49530" anchor="ctr">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FFF99"/>
                    </a:solidFill>
                  </a:tcPr>
                </a:tc>
                <a:tc gridSpan="2">
                  <a:txBody>
                    <a:bodyPr/>
                    <a:lstStyle/>
                    <a:p>
                      <a:pPr algn="ctr"/>
                      <a:r>
                        <a:rPr kumimoji="1" lang="ja-JP" altLang="en-US" sz="1000" dirty="0">
                          <a:latin typeface="メイリオ" panose="020B0604030504040204" pitchFamily="50" charset="-128"/>
                          <a:ea typeface="メイリオ" panose="020B0604030504040204" pitchFamily="50" charset="-128"/>
                        </a:rPr>
                        <a:t>通 信 制</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tc hMerge="1">
                  <a:txBody>
                    <a:bodyPr/>
                    <a:lstStyle/>
                    <a:p>
                      <a:endParaRPr kumimoji="1" lang="ja-JP" altLang="en-US"/>
                    </a:p>
                  </a:txBody>
                  <a:tcPr/>
                </a:tc>
                <a:tc>
                  <a:txBody>
                    <a:bodyPr/>
                    <a:lstStyle/>
                    <a:p>
                      <a:pPr algn="r"/>
                      <a:r>
                        <a:rPr kumimoji="1" lang="en-US" altLang="ja-JP" sz="1000" dirty="0">
                          <a:latin typeface="メイリオ" panose="020B0604030504040204" pitchFamily="50" charset="-128"/>
                          <a:ea typeface="メイリオ" panose="020B0604030504040204" pitchFamily="50" charset="-128"/>
                        </a:rPr>
                        <a:t>52,100</a:t>
                      </a:r>
                      <a:r>
                        <a:rPr kumimoji="1" lang="ja-JP" altLang="en-US" sz="1000" dirty="0">
                          <a:latin typeface="メイリオ" panose="020B0604030504040204" pitchFamily="50" charset="-128"/>
                          <a:ea typeface="メイリオ" panose="020B0604030504040204" pitchFamily="50" charset="-128"/>
                        </a:rPr>
                        <a:t>円</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tc>
                  <a:txBody>
                    <a:bodyPr/>
                    <a:lstStyle/>
                    <a:p>
                      <a:pPr algn="r"/>
                      <a:r>
                        <a:rPr kumimoji="1" lang="en-US" altLang="ja-JP" sz="1000" dirty="0">
                          <a:latin typeface="メイリオ" panose="020B0604030504040204" pitchFamily="50" charset="-128"/>
                          <a:ea typeface="メイリオ" panose="020B0604030504040204" pitchFamily="50" charset="-128"/>
                        </a:rPr>
                        <a:t>39,100</a:t>
                      </a:r>
                      <a:r>
                        <a:rPr kumimoji="1" lang="ja-JP" altLang="en-US" sz="1000" dirty="0">
                          <a:latin typeface="メイリオ" panose="020B0604030504040204" pitchFamily="50" charset="-128"/>
                          <a:ea typeface="メイリオ" panose="020B0604030504040204" pitchFamily="50" charset="-128"/>
                        </a:rPr>
                        <a:t>円</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extLst>
                  <a:ext uri="{0D108BD9-81ED-4DB2-BD59-A6C34878D82A}">
                    <a16:rowId xmlns:a16="http://schemas.microsoft.com/office/drawing/2014/main" val="3162440031"/>
                  </a:ext>
                </a:extLst>
              </a:tr>
              <a:tr h="252000">
                <a:tc vMerge="1">
                  <a:txBody>
                    <a:bodyPr/>
                    <a:lstStyle/>
                    <a:p>
                      <a:endParaRPr kumimoji="1" lang="ja-JP" altLang="en-US" sz="800" b="0" dirty="0">
                        <a:latin typeface="メイリオ" panose="020B0604030504040204" pitchFamily="50" charset="-128"/>
                        <a:ea typeface="メイリオ" panose="020B0604030504040204" pitchFamily="50" charset="-128"/>
                      </a:endParaRPr>
                    </a:p>
                  </a:txBody>
                  <a:tcPr marT="49530" marB="49530" anchor="ctr">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gridSpan="2">
                  <a:txBody>
                    <a:bodyPr/>
                    <a:lstStyle/>
                    <a:p>
                      <a:pPr algn="ctr"/>
                      <a:r>
                        <a:rPr kumimoji="1" lang="ja-JP" altLang="en-US" sz="1000" dirty="0">
                          <a:latin typeface="メイリオ" panose="020B0604030504040204" pitchFamily="50" charset="-128"/>
                          <a:ea typeface="メイリオ" panose="020B0604030504040204" pitchFamily="50" charset="-128"/>
                        </a:rPr>
                        <a:t>専 攻 科</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tc hMerge="1">
                  <a:txBody>
                    <a:bodyPr/>
                    <a:lstStyle/>
                    <a:p>
                      <a:endParaRPr kumimoji="1" lang="ja-JP" altLang="en-US"/>
                    </a:p>
                  </a:txBody>
                  <a:tcPr/>
                </a:tc>
                <a:tc>
                  <a:txBody>
                    <a:bodyPr/>
                    <a:lstStyle/>
                    <a:p>
                      <a:pPr algn="r"/>
                      <a:r>
                        <a:rPr kumimoji="1" lang="en-US" altLang="ja-JP" sz="1000" dirty="0">
                          <a:latin typeface="メイリオ" panose="020B0604030504040204" pitchFamily="50" charset="-128"/>
                          <a:ea typeface="メイリオ" panose="020B0604030504040204" pitchFamily="50" charset="-128"/>
                        </a:rPr>
                        <a:t>52,100</a:t>
                      </a:r>
                      <a:r>
                        <a:rPr kumimoji="1" lang="ja-JP" altLang="en-US" sz="1000" dirty="0">
                          <a:latin typeface="メイリオ" panose="020B0604030504040204" pitchFamily="50" charset="-128"/>
                          <a:ea typeface="メイリオ" panose="020B0604030504040204" pitchFamily="50" charset="-128"/>
                        </a:rPr>
                        <a:t>円</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tc>
                  <a:txBody>
                    <a:bodyPr/>
                    <a:lstStyle/>
                    <a:p>
                      <a:pPr algn="r"/>
                      <a:r>
                        <a:rPr kumimoji="1" lang="en-US" altLang="ja-JP" sz="1000" dirty="0">
                          <a:latin typeface="メイリオ" panose="020B0604030504040204" pitchFamily="50" charset="-128"/>
                          <a:ea typeface="メイリオ" panose="020B0604030504040204" pitchFamily="50" charset="-128"/>
                        </a:rPr>
                        <a:t>39,100</a:t>
                      </a:r>
                      <a:r>
                        <a:rPr kumimoji="1" lang="ja-JP" altLang="en-US" sz="1000" dirty="0">
                          <a:latin typeface="メイリオ" panose="020B0604030504040204" pitchFamily="50" charset="-128"/>
                          <a:ea typeface="メイリオ" panose="020B0604030504040204" pitchFamily="50" charset="-128"/>
                        </a:rPr>
                        <a:t>円</a:t>
                      </a:r>
                      <a:endParaRPr kumimoji="1" lang="ja-JP" altLang="en-US" sz="1000" b="0" dirty="0">
                        <a:latin typeface="メイリオ" panose="020B0604030504040204" pitchFamily="50" charset="-128"/>
                        <a:ea typeface="メイリオ" panose="020B0604030504040204" pitchFamily="50" charset="-128"/>
                      </a:endParaRPr>
                    </a:p>
                  </a:txBody>
                  <a:tcPr marT="49530" marB="49530" anchor="ctr"/>
                </a:tc>
                <a:extLst>
                  <a:ext uri="{0D108BD9-81ED-4DB2-BD59-A6C34878D82A}">
                    <a16:rowId xmlns:a16="http://schemas.microsoft.com/office/drawing/2014/main" val="4212236363"/>
                  </a:ext>
                </a:extLst>
              </a:tr>
            </a:tbl>
          </a:graphicData>
        </a:graphic>
      </p:graphicFrame>
    </p:spTree>
    <p:extLst>
      <p:ext uri="{BB962C8B-B14F-4D97-AF65-F5344CB8AC3E}">
        <p14:creationId xmlns:p14="http://schemas.microsoft.com/office/powerpoint/2010/main" val="1736168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角丸四角形 21"/>
          <p:cNvSpPr/>
          <p:nvPr/>
        </p:nvSpPr>
        <p:spPr>
          <a:xfrm>
            <a:off x="93901" y="520113"/>
            <a:ext cx="6578724" cy="1031051"/>
          </a:xfrm>
          <a:prstGeom prst="roundRect">
            <a:avLst>
              <a:gd name="adj" fmla="val 0"/>
            </a:avLst>
          </a:prstGeom>
          <a:noFill/>
          <a:ln w="28575">
            <a:noFill/>
          </a:ln>
        </p:spPr>
        <p:style>
          <a:lnRef idx="2">
            <a:schemeClr val="accent6"/>
          </a:lnRef>
          <a:fillRef idx="1">
            <a:schemeClr val="lt1"/>
          </a:fillRef>
          <a:effectRef idx="0">
            <a:schemeClr val="accent6"/>
          </a:effectRef>
          <a:fontRef idx="minor">
            <a:schemeClr val="dk1"/>
          </a:fontRef>
        </p:style>
        <p:txBody>
          <a:bodyPr wrap="none" lIns="0" tIns="0" rIns="0" bIns="0" rtlCol="0" anchor="t">
            <a:spAutoFit/>
          </a:bodyPr>
          <a:lstStyle/>
          <a:p>
            <a:pPr>
              <a:lnSpc>
                <a:spcPct val="150000"/>
              </a:lnSpc>
            </a:pPr>
            <a:r>
              <a:rPr lang="ja-JP" altLang="en-US" sz="1050" b="1" dirty="0">
                <a:latin typeface="メイリオ" panose="020B0604030504040204" pitchFamily="50" charset="-128"/>
                <a:ea typeface="メイリオ" panose="020B0604030504040204" pitchFamily="50" charset="-128"/>
              </a:rPr>
              <a:t>　</a:t>
            </a:r>
            <a:r>
              <a:rPr lang="ja-JP" altLang="en-US" sz="1300" b="1" dirty="0">
                <a:latin typeface="メイリオ" panose="020B0604030504040204" pitchFamily="50" charset="-128"/>
                <a:ea typeface="メイリオ" panose="020B0604030504040204" pitchFamily="50" charset="-128"/>
              </a:rPr>
              <a:t>該当する「世帯」に応じて、必要な書類を提出してください。</a:t>
            </a:r>
            <a:endParaRPr lang="en-US" altLang="ja-JP" sz="1300" b="1" dirty="0">
              <a:latin typeface="メイリオ" panose="020B0604030504040204" pitchFamily="50" charset="-128"/>
              <a:ea typeface="メイリオ" panose="020B0604030504040204" pitchFamily="50" charset="-128"/>
            </a:endParaRPr>
          </a:p>
          <a:p>
            <a:pPr>
              <a:lnSpc>
                <a:spcPts val="2300"/>
              </a:lnSpc>
              <a:spcBef>
                <a:spcPts val="200"/>
              </a:spcBef>
            </a:pPr>
            <a:r>
              <a:rPr lang="ja-JP" altLang="en-US" sz="1400" dirty="0">
                <a:latin typeface="HG丸ｺﾞｼｯｸM-PRO" panose="020F0600000000000000" pitchFamily="50" charset="-128"/>
                <a:ea typeface="HG丸ｺﾞｼｯｸM-PRO" panose="020F0600000000000000" pitchFamily="50" charset="-128"/>
              </a:rPr>
              <a:t>　　</a:t>
            </a:r>
            <a:r>
              <a:rPr lang="en-US" altLang="ja-JP" sz="1800" b="1" dirty="0">
                <a:latin typeface="メイリオ" panose="020B0604030504040204" pitchFamily="50" charset="-128"/>
                <a:ea typeface="メイリオ" panose="020B0604030504040204" pitchFamily="50" charset="-128"/>
              </a:rPr>
              <a:t>Ⅰ</a:t>
            </a:r>
            <a:r>
              <a:rPr lang="ja-JP" altLang="en-US" sz="1500" b="1" dirty="0">
                <a:latin typeface="メイリオ" panose="020B0604030504040204" pitchFamily="50" charset="-128"/>
                <a:ea typeface="メイリオ" panose="020B0604030504040204" pitchFamily="50" charset="-128"/>
              </a:rPr>
              <a:t> 生活保護（生業扶助）受給世帯 ････････････････</a:t>
            </a:r>
            <a:r>
              <a:rPr lang="ja-JP" altLang="en-US" sz="1800" b="1" dirty="0">
                <a:latin typeface="メイリオ" panose="020B0604030504040204" pitchFamily="50" charset="-128"/>
                <a:ea typeface="メイリオ" panose="020B0604030504040204" pitchFamily="50" charset="-128"/>
              </a:rPr>
              <a:t>① ② ③ ④</a:t>
            </a:r>
            <a:r>
              <a:rPr lang="ja-JP" altLang="en-US" sz="1600" b="1" dirty="0">
                <a:latin typeface="メイリオ" panose="020B0604030504040204" pitchFamily="50" charset="-128"/>
                <a:ea typeface="メイリオ" panose="020B0604030504040204" pitchFamily="50" charset="-128"/>
              </a:rPr>
              <a:t> </a:t>
            </a:r>
            <a:endParaRPr lang="en-US" altLang="ja-JP" sz="1600" b="1" dirty="0">
              <a:latin typeface="メイリオ" panose="020B0604030504040204" pitchFamily="50" charset="-128"/>
              <a:ea typeface="メイリオ" panose="020B0604030504040204" pitchFamily="50" charset="-128"/>
            </a:endParaRPr>
          </a:p>
          <a:p>
            <a:pPr>
              <a:lnSpc>
                <a:spcPts val="2600"/>
              </a:lnSpc>
              <a:spcBef>
                <a:spcPts val="600"/>
              </a:spcBef>
            </a:pPr>
            <a:r>
              <a:rPr lang="ja-JP" altLang="en-US" sz="1400"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Ⅱ</a:t>
            </a:r>
            <a:r>
              <a:rPr lang="en-US" altLang="ja-JP" sz="1500" b="1" dirty="0">
                <a:latin typeface="メイリオ" panose="020B0604030504040204" pitchFamily="50" charset="-128"/>
                <a:ea typeface="メイリオ" panose="020B0604030504040204" pitchFamily="50" charset="-128"/>
              </a:rPr>
              <a:t> </a:t>
            </a:r>
            <a:r>
              <a:rPr lang="ja-JP" altLang="en-US" sz="1500" b="1" dirty="0">
                <a:latin typeface="メイリオ" panose="020B0604030504040204" pitchFamily="50" charset="-128"/>
                <a:ea typeface="メイリオ" panose="020B0604030504040204" pitchFamily="50" charset="-128"/>
              </a:rPr>
              <a:t>県民税・市町村民税所得割が非課税である世帯 ･･</a:t>
            </a:r>
            <a:r>
              <a:rPr lang="ja-JP" altLang="en-US" sz="1800" b="1" dirty="0">
                <a:latin typeface="メイリオ" panose="020B0604030504040204" pitchFamily="50" charset="-128"/>
                <a:ea typeface="メイリオ" panose="020B0604030504040204" pitchFamily="50" charset="-128"/>
              </a:rPr>
              <a:t>① ② ③ ⑤ </a:t>
            </a:r>
            <a:r>
              <a:rPr lang="en-US" altLang="ja-JP" sz="1600" dirty="0">
                <a:latin typeface="メイリオ" panose="020B0604030504040204" pitchFamily="50" charset="-128"/>
                <a:ea typeface="メイリオ" panose="020B0604030504040204" pitchFamily="50" charset="-128"/>
              </a:rPr>
              <a:t>(</a:t>
            </a:r>
            <a:r>
              <a:rPr lang="ja-JP" altLang="en-US" sz="1800" b="1" dirty="0">
                <a:latin typeface="メイリオ" panose="020B0604030504040204" pitchFamily="50" charset="-128"/>
                <a:ea typeface="メイリオ" panose="020B0604030504040204" pitchFamily="50" charset="-128"/>
              </a:rPr>
              <a:t>⑥</a:t>
            </a:r>
            <a:r>
              <a:rPr lang="en-US" altLang="ja-JP" sz="1600" dirty="0">
                <a:latin typeface="メイリオ" panose="020B0604030504040204" pitchFamily="50" charset="-128"/>
                <a:ea typeface="メイリオ" panose="020B0604030504040204" pitchFamily="50" charset="-128"/>
              </a:rPr>
              <a:t>)</a:t>
            </a:r>
            <a:endParaRPr lang="en-US" altLang="ja-JP" sz="800" dirty="0">
              <a:latin typeface="+mn-ea"/>
            </a:endParaRPr>
          </a:p>
        </p:txBody>
      </p:sp>
      <p:pic>
        <p:nvPicPr>
          <p:cNvPr id="6" name="図 5" descr="画面の領域"/>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5203" y="5238380"/>
            <a:ext cx="638165" cy="540845"/>
          </a:xfrm>
          <a:prstGeom prst="rect">
            <a:avLst/>
          </a:prstGeom>
          <a:ln>
            <a:noFill/>
          </a:ln>
        </p:spPr>
      </p:pic>
      <p:sp>
        <p:nvSpPr>
          <p:cNvPr id="12" name="正方形/長方形 11"/>
          <p:cNvSpPr/>
          <p:nvPr/>
        </p:nvSpPr>
        <p:spPr>
          <a:xfrm>
            <a:off x="1403368" y="5321503"/>
            <a:ext cx="5273711" cy="415498"/>
          </a:xfrm>
          <a:prstGeom prst="rect">
            <a:avLst/>
          </a:prstGeom>
          <a:ln>
            <a:noFill/>
          </a:ln>
        </p:spPr>
        <p:txBody>
          <a:bodyPr wrap="square">
            <a:spAutoFit/>
          </a:bodyPr>
          <a:lstStyle/>
          <a:p>
            <a:r>
              <a:rPr lang="ja-JP" altLang="en-US" sz="1050" dirty="0">
                <a:latin typeface="メイリオ" panose="020B0604030504040204" pitchFamily="50" charset="-128"/>
                <a:ea typeface="メイリオ" panose="020B0604030504040204" pitchFamily="50" charset="-128"/>
              </a:rPr>
              <a:t>就学支援金の申請時に「マイナンバーカード（写）等」を提出いただいた場合でも、</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制度が異なるため、改めて提出していいただく必要があります。</a:t>
            </a:r>
            <a:endParaRPr lang="en-US" altLang="ja-JP" sz="1050" dirty="0">
              <a:latin typeface="メイリオ" panose="020B0604030504040204" pitchFamily="50" charset="-128"/>
              <a:ea typeface="メイリオ" panose="020B0604030504040204" pitchFamily="50" charset="-128"/>
            </a:endParaRPr>
          </a:p>
        </p:txBody>
      </p:sp>
      <p:graphicFrame>
        <p:nvGraphicFramePr>
          <p:cNvPr id="41" name="表 40"/>
          <p:cNvGraphicFramePr>
            <a:graphicFrameLocks noGrp="1"/>
          </p:cNvGraphicFramePr>
          <p:nvPr>
            <p:extLst>
              <p:ext uri="{D42A27DB-BD31-4B8C-83A1-F6EECF244321}">
                <p14:modId xmlns:p14="http://schemas.microsoft.com/office/powerpoint/2010/main" val="1460253173"/>
              </p:ext>
            </p:extLst>
          </p:nvPr>
        </p:nvGraphicFramePr>
        <p:xfrm>
          <a:off x="204064" y="1701373"/>
          <a:ext cx="6540954" cy="5580264"/>
        </p:xfrm>
        <a:graphic>
          <a:graphicData uri="http://schemas.openxmlformats.org/drawingml/2006/table">
            <a:tbl>
              <a:tblPr firstRow="1" bandRow="1">
                <a:tableStyleId>{5C22544A-7EE6-4342-B048-85BDC9FD1C3A}</a:tableStyleId>
              </a:tblPr>
              <a:tblGrid>
                <a:gridCol w="1104954">
                  <a:extLst>
                    <a:ext uri="{9D8B030D-6E8A-4147-A177-3AD203B41FA5}">
                      <a16:colId xmlns:a16="http://schemas.microsoft.com/office/drawing/2014/main" val="20000"/>
                    </a:ext>
                  </a:extLst>
                </a:gridCol>
                <a:gridCol w="5436000">
                  <a:extLst>
                    <a:ext uri="{9D8B030D-6E8A-4147-A177-3AD203B41FA5}">
                      <a16:colId xmlns:a16="http://schemas.microsoft.com/office/drawing/2014/main" val="20003"/>
                    </a:ext>
                  </a:extLst>
                </a:gridCol>
              </a:tblGrid>
              <a:tr h="272465">
                <a:tc>
                  <a:txBody>
                    <a:bodyPr/>
                    <a:lstStyle/>
                    <a:p>
                      <a:pPr marL="0" marR="0" lvl="0" indent="0" algn="ctr" defTabSz="944392"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メイリオ" panose="020B0604030504040204" pitchFamily="50" charset="-128"/>
                          <a:ea typeface="メイリオ" panose="020B0604030504040204" pitchFamily="50" charset="-128"/>
                        </a:rPr>
                        <a:t>世帯区分</a:t>
                      </a:r>
                      <a:endParaRPr kumimoji="1" lang="en-US" altLang="ja-JP" sz="1200" b="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44392" rtl="0" eaLnBrk="1" fontAlgn="auto" latinLnBrk="0" hangingPunct="1">
                        <a:lnSpc>
                          <a:spcPct val="100000"/>
                        </a:lnSpc>
                        <a:spcBef>
                          <a:spcPts val="0"/>
                        </a:spcBef>
                        <a:spcAft>
                          <a:spcPts val="60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提　出　書　類　　</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750143">
                <a:tc rowSpan="3">
                  <a:txBody>
                    <a:bodyPr/>
                    <a:lstStyle/>
                    <a:p>
                      <a:pPr marL="0" marR="0" lvl="0" indent="0" algn="ctr" defTabSz="944392" rtl="0" eaLnBrk="1" fontAlgn="auto" latinLnBrk="0" hangingPunct="1">
                        <a:lnSpc>
                          <a:spcPct val="150000"/>
                        </a:lnSpc>
                        <a:spcBef>
                          <a:spcPts val="0"/>
                        </a:spcBef>
                        <a:spcAft>
                          <a:spcPts val="0"/>
                        </a:spcAft>
                        <a:buClrTx/>
                        <a:buSzTx/>
                        <a:buFontTx/>
                        <a:buNone/>
                        <a:tabLst/>
                        <a:defRPr/>
                      </a:pPr>
                      <a:r>
                        <a:rPr kumimoji="1" lang="en-US" altLang="ja-JP" sz="11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Ⅰ</a:t>
                      </a:r>
                      <a:r>
                        <a:rPr kumimoji="1" lang="ja-JP" altLang="en-US" sz="1100" b="1"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en-US" altLang="ja-JP" sz="11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Ⅱ</a:t>
                      </a:r>
                      <a:r>
                        <a:rPr kumimoji="1" lang="ja-JP" altLang="en-US" sz="11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世帯</a:t>
                      </a:r>
                      <a:endParaRPr kumimoji="1" lang="en-US" altLang="ja-JP" sz="11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44392" rtl="0" eaLnBrk="1" fontAlgn="auto" latinLnBrk="0" hangingPunct="1">
                        <a:lnSpc>
                          <a:spcPct val="15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共通</a:t>
                      </a:r>
                      <a:endParaRPr kumimoji="1" lang="en-US" altLang="ja-JP"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44392" rtl="0" eaLnBrk="1" fontAlgn="auto" latinLnBrk="0" hangingPunct="1">
                        <a:lnSpc>
                          <a:spcPct val="100000"/>
                        </a:lnSpc>
                        <a:spcBef>
                          <a:spcPts val="0"/>
                        </a:spcBef>
                        <a:spcAft>
                          <a:spcPts val="60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① 奨学のための給付金受給申請書（様式第１号の２）</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r" defTabSz="944392" rtl="0" eaLnBrk="1" fontAlgn="auto" latinLnBrk="0" hangingPunct="1">
                        <a:lnSpc>
                          <a:spcPct val="100000"/>
                        </a:lnSpc>
                        <a:spcBef>
                          <a:spcPts val="0"/>
                        </a:spcBef>
                        <a:spcAft>
                          <a:spcPts val="60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専攻科は様式第１号の７</a:t>
                      </a: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10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両面を漏れのないよう記入してください</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10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（生活保護（生業扶助）受給世帯は表面のみ）</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37083"/>
                  </a:ext>
                </a:extLst>
              </a:tr>
              <a:tr h="1321681">
                <a:tc vMerge="1">
                  <a:txBody>
                    <a:bodyPr/>
                    <a:lstStyle/>
                    <a:p>
                      <a:pPr algn="l"/>
                      <a:endParaRPr kumimoji="1" lang="ja-JP" altLang="en-US" sz="1200" b="0" dirty="0">
                        <a:solidFill>
                          <a:schemeClr val="tx1"/>
                        </a:solidFill>
                        <a:latin typeface="ＭＳ ゴシック" panose="020B0609070205080204" pitchFamily="49" charset="-128"/>
                        <a:ea typeface="ＭＳ ゴシック" panose="020B0609070205080204" pitchFamily="49"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44392" rtl="0" eaLnBrk="1" fontAlgn="auto" latinLnBrk="0" hangingPunct="1">
                        <a:lnSpc>
                          <a:spcPct val="100000"/>
                        </a:lnSpc>
                        <a:spcBef>
                          <a:spcPts val="0"/>
                        </a:spcBef>
                        <a:spcAft>
                          <a:spcPts val="60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② 振込口座登録申込書（様式第２号）、 口座通帳の写し</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 必ず申請者（保護者等）名義の口座を記入してください。</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180975" marR="0" lvl="0" indent="-85725" algn="l" defTabSz="944392" rtl="0" eaLnBrk="1" fontAlgn="auto" latinLnBrk="0" hangingPunct="1">
                        <a:lnSpc>
                          <a:spcPts val="13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・通帳（金融機関名・支店名・預金種別・口座番号・口座名義人がわかる部分）の写しの</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180975" marR="0" lvl="0" indent="-85725" algn="l" defTabSz="944392" rtl="0" eaLnBrk="1" fontAlgn="auto" latinLnBrk="0" hangingPunct="1">
                        <a:lnSpc>
                          <a:spcPts val="13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添付が必要です。</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 長期間使用できる口座の記入をお願いします。</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12</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月下旬を振込予定としていますので、</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それまでに記入した口座を解約することのないようお願いします。</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 記載漏れ等があると、給付金が振り込まれない場合があります。</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769003">
                <a:tc vMerge="1">
                  <a:txBody>
                    <a:bodyPr/>
                    <a:lstStyle/>
                    <a:p>
                      <a:pPr marL="0" marR="0" lvl="0" indent="0" algn="ctr" defTabSz="944392" rtl="0" eaLnBrk="1" fontAlgn="auto" latinLnBrk="0" hangingPunct="1">
                        <a:lnSpc>
                          <a:spcPct val="150000"/>
                        </a:lnSpc>
                        <a:spcBef>
                          <a:spcPts val="0"/>
                        </a:spcBef>
                        <a:spcAft>
                          <a:spcPts val="0"/>
                        </a:spcAft>
                        <a:buClrTx/>
                        <a:buSzTx/>
                        <a:buFontTx/>
                        <a:buNone/>
                        <a:tabLst/>
                        <a:defRPr/>
                      </a:pPr>
                      <a:endParaRPr kumimoji="1" lang="en-US" altLang="ja-JP"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44392" rtl="0" eaLnBrk="1" fontAlgn="auto" latinLnBrk="0" hangingPunct="1">
                        <a:lnSpc>
                          <a:spcPct val="100000"/>
                        </a:lnSpc>
                        <a:spcBef>
                          <a:spcPts val="0"/>
                        </a:spcBef>
                        <a:spcAft>
                          <a:spcPts val="60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③ 在学の確認書類（様式第３号）</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 令和４年７月１日時点で就学支援金の受給資格を有していることが明記されているもの</a:t>
                      </a:r>
                      <a:endPar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857866"/>
                  </a:ext>
                </a:extLst>
              </a:tr>
              <a:tr h="1008000">
                <a:tc>
                  <a:txBody>
                    <a:bodyPr/>
                    <a:lstStyle/>
                    <a:p>
                      <a:pPr marL="0" marR="0" lvl="0" indent="0" algn="l" defTabSz="914400" rtl="0" eaLnBrk="1" fontAlgn="auto" latinLnBrk="0" hangingPunct="1">
                        <a:lnSpc>
                          <a:spcPts val="1300"/>
                        </a:lnSpc>
                        <a:spcBef>
                          <a:spcPts val="0"/>
                        </a:spcBef>
                        <a:spcAft>
                          <a:spcPts val="300"/>
                        </a:spcAft>
                        <a:buClrTx/>
                        <a:buSzTx/>
                        <a:buFontTx/>
                        <a:buNone/>
                        <a:tabLst/>
                        <a:defRPr/>
                      </a:pPr>
                      <a:r>
                        <a:rPr kumimoji="1" lang="en-US" altLang="ja-JP" sz="1100" b="1" dirty="0">
                          <a:solidFill>
                            <a:schemeClr val="tx1"/>
                          </a:solidFill>
                          <a:latin typeface="メイリオ" panose="020B0604030504040204" pitchFamily="50" charset="-128"/>
                          <a:ea typeface="メイリオ" panose="020B0604030504040204" pitchFamily="50" charset="-128"/>
                        </a:rPr>
                        <a:t>Ⅰ</a:t>
                      </a:r>
                      <a:r>
                        <a:rPr kumimoji="1" lang="ja-JP" altLang="en-US" sz="1100" b="1" dirty="0">
                          <a:solidFill>
                            <a:schemeClr val="tx1"/>
                          </a:solidFill>
                          <a:latin typeface="メイリオ" panose="020B0604030504040204" pitchFamily="50" charset="-128"/>
                          <a:ea typeface="メイリオ" panose="020B0604030504040204" pitchFamily="50" charset="-128"/>
                        </a:rPr>
                        <a:t>世帯</a:t>
                      </a:r>
                      <a:r>
                        <a:rPr kumimoji="1" lang="en-US" altLang="ja-JP" sz="1100" b="1" dirty="0">
                          <a:solidFill>
                            <a:schemeClr val="tx1"/>
                          </a:solidFill>
                          <a:latin typeface="メイリオ" panose="020B0604030504040204" pitchFamily="50" charset="-128"/>
                          <a:ea typeface="メイリオ" panose="020B0604030504040204" pitchFamily="50" charset="-128"/>
                        </a:rPr>
                        <a:t> </a:t>
                      </a:r>
                      <a:r>
                        <a:rPr kumimoji="1" lang="ja-JP" altLang="en-US" sz="1000" b="1" dirty="0">
                          <a:solidFill>
                            <a:schemeClr val="tx1"/>
                          </a:solidFill>
                          <a:latin typeface="メイリオ" panose="020B0604030504040204" pitchFamily="50" charset="-128"/>
                          <a:ea typeface="メイリオ" panose="020B0604030504040204" pitchFamily="50" charset="-128"/>
                        </a:rPr>
                        <a:t>のみ</a:t>
                      </a:r>
                      <a:endParaRPr kumimoji="1" lang="en-US" altLang="ja-JP" sz="1000" b="1" dirty="0">
                        <a:solidFill>
                          <a:schemeClr val="tx1"/>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ts val="1200"/>
                        </a:lnSpc>
                        <a:spcBef>
                          <a:spcPts val="0"/>
                        </a:spcBef>
                        <a:spcAft>
                          <a:spcPts val="0"/>
                        </a:spcAft>
                        <a:buClrTx/>
                        <a:buSzTx/>
                        <a:buFontTx/>
                        <a:buNone/>
                        <a:tabLst/>
                        <a:defRPr/>
                      </a:pPr>
                      <a:r>
                        <a:rPr kumimoji="1" lang="en-US" altLang="ja-JP" sz="800" b="0" dirty="0">
                          <a:solidFill>
                            <a:schemeClr val="tx1"/>
                          </a:solidFill>
                          <a:latin typeface="メイリオ" panose="020B0604030504040204" pitchFamily="50" charset="-128"/>
                          <a:ea typeface="メイリオ" panose="020B0604030504040204" pitchFamily="50" charset="-128"/>
                        </a:rPr>
                        <a:t>※ </a:t>
                      </a:r>
                      <a:r>
                        <a:rPr kumimoji="1" lang="ja-JP" altLang="en-US" sz="800" b="0" dirty="0">
                          <a:solidFill>
                            <a:schemeClr val="tx1"/>
                          </a:solidFill>
                          <a:latin typeface="メイリオ" panose="020B0604030504040204" pitchFamily="50" charset="-128"/>
                          <a:ea typeface="メイリオ" panose="020B0604030504040204" pitchFamily="50" charset="-128"/>
                        </a:rPr>
                        <a:t>令和４年７月１日時点で生活保護</a:t>
                      </a:r>
                      <a:r>
                        <a:rPr kumimoji="1" lang="en-US" altLang="ja-JP" sz="800" b="0" dirty="0">
                          <a:solidFill>
                            <a:schemeClr val="tx1"/>
                          </a:solidFill>
                          <a:latin typeface="メイリオ" panose="020B0604030504040204" pitchFamily="50" charset="-128"/>
                          <a:ea typeface="メイリオ" panose="020B0604030504040204" pitchFamily="50" charset="-128"/>
                        </a:rPr>
                        <a:t>(</a:t>
                      </a:r>
                      <a:r>
                        <a:rPr kumimoji="1" lang="ja-JP" altLang="en-US" sz="800" b="0" dirty="0">
                          <a:solidFill>
                            <a:schemeClr val="tx1"/>
                          </a:solidFill>
                          <a:latin typeface="メイリオ" panose="020B0604030504040204" pitchFamily="50" charset="-128"/>
                          <a:ea typeface="メイリオ" panose="020B0604030504040204" pitchFamily="50" charset="-128"/>
                        </a:rPr>
                        <a:t>生業扶助</a:t>
                      </a:r>
                      <a:r>
                        <a:rPr kumimoji="1" lang="en-US" altLang="ja-JP" sz="800" b="0" dirty="0">
                          <a:solidFill>
                            <a:schemeClr val="tx1"/>
                          </a:solidFill>
                          <a:latin typeface="メイリオ" panose="020B0604030504040204" pitchFamily="50" charset="-128"/>
                          <a:ea typeface="メイリオ" panose="020B0604030504040204" pitchFamily="50" charset="-128"/>
                        </a:rPr>
                        <a:t>)</a:t>
                      </a:r>
                      <a:r>
                        <a:rPr kumimoji="1" lang="ja-JP" altLang="en-US" sz="800" b="0" dirty="0" err="1">
                          <a:solidFill>
                            <a:schemeClr val="tx1"/>
                          </a:solidFill>
                          <a:latin typeface="メイリオ" panose="020B0604030504040204" pitchFamily="50" charset="-128"/>
                          <a:ea typeface="メイリオ" panose="020B0604030504040204" pitchFamily="50" charset="-128"/>
                        </a:rPr>
                        <a:t>を受</a:t>
                      </a:r>
                      <a:r>
                        <a:rPr kumimoji="1" lang="ja-JP" altLang="en-US" sz="800" b="0" dirty="0">
                          <a:solidFill>
                            <a:schemeClr val="tx1"/>
                          </a:solidFill>
                          <a:latin typeface="メイリオ" panose="020B0604030504040204" pitchFamily="50" charset="-128"/>
                          <a:ea typeface="メイリオ" panose="020B0604030504040204" pitchFamily="50" charset="-128"/>
                        </a:rPr>
                        <a:t>給している世帯のみ</a:t>
                      </a:r>
                      <a:endParaRPr kumimoji="1" lang="en-US" altLang="ja-JP" sz="800" b="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spcAft>
                          <a:spcPts val="600"/>
                        </a:spcAft>
                      </a:pPr>
                      <a:r>
                        <a:rPr lang="ja-JP" altLang="en-US" sz="1400" b="0" dirty="0">
                          <a:solidFill>
                            <a:prstClr val="black"/>
                          </a:solidFill>
                          <a:latin typeface="メイリオ" panose="020B0604030504040204" pitchFamily="50" charset="-128"/>
                          <a:ea typeface="メイリオ" panose="020B0604030504040204" pitchFamily="50" charset="-128"/>
                        </a:rPr>
                        <a:t>④ 生業扶助</a:t>
                      </a:r>
                      <a:r>
                        <a:rPr lang="en-US" altLang="ja-JP" sz="1400" b="0" dirty="0">
                          <a:solidFill>
                            <a:prstClr val="black"/>
                          </a:solidFill>
                          <a:latin typeface="メイリオ" panose="020B0604030504040204" pitchFamily="50" charset="-128"/>
                          <a:ea typeface="メイリオ" panose="020B0604030504040204" pitchFamily="50" charset="-128"/>
                        </a:rPr>
                        <a:t>(</a:t>
                      </a:r>
                      <a:r>
                        <a:rPr lang="ja-JP" altLang="en-US" sz="1400" b="0" dirty="0">
                          <a:solidFill>
                            <a:prstClr val="black"/>
                          </a:solidFill>
                          <a:latin typeface="メイリオ" panose="020B0604030504040204" pitchFamily="50" charset="-128"/>
                          <a:ea typeface="メイリオ" panose="020B0604030504040204" pitchFamily="50" charset="-128"/>
                        </a:rPr>
                        <a:t>高等学校等就学費</a:t>
                      </a:r>
                      <a:r>
                        <a:rPr lang="en-US" altLang="ja-JP" sz="1400" b="0" dirty="0">
                          <a:solidFill>
                            <a:prstClr val="black"/>
                          </a:solidFill>
                          <a:latin typeface="メイリオ" panose="020B0604030504040204" pitchFamily="50" charset="-128"/>
                          <a:ea typeface="メイリオ" panose="020B0604030504040204" pitchFamily="50" charset="-128"/>
                        </a:rPr>
                        <a:t>)</a:t>
                      </a:r>
                      <a:r>
                        <a:rPr lang="ja-JP" altLang="en-US" sz="1400" b="0" dirty="0">
                          <a:solidFill>
                            <a:prstClr val="black"/>
                          </a:solidFill>
                          <a:latin typeface="メイリオ" panose="020B0604030504040204" pitchFamily="50" charset="-128"/>
                          <a:ea typeface="メイリオ" panose="020B0604030504040204" pitchFamily="50" charset="-128"/>
                        </a:rPr>
                        <a:t>受給証明書（別紙１）</a:t>
                      </a:r>
                      <a:endParaRPr lang="en-US" altLang="ja-JP" sz="1400" b="0" dirty="0">
                        <a:solidFill>
                          <a:prstClr val="black"/>
                        </a:solidFill>
                        <a:latin typeface="メイリオ" panose="020B0604030504040204" pitchFamily="50" charset="-128"/>
                        <a:ea typeface="メイリオ" panose="020B0604030504040204" pitchFamily="50" charset="-128"/>
                      </a:endParaRPr>
                    </a:p>
                    <a:p>
                      <a:pPr marL="108000" marR="0" lvl="0" indent="0" algn="l" defTabSz="944392" rtl="0" eaLnBrk="1" fontAlgn="auto" latinLnBrk="0" hangingPunct="1">
                        <a:lnSpc>
                          <a:spcPts val="1300"/>
                        </a:lnSpc>
                        <a:spcBef>
                          <a:spcPts val="0"/>
                        </a:spcBef>
                        <a:spcAft>
                          <a:spcPts val="0"/>
                        </a:spcAft>
                        <a:buClrTx/>
                        <a:buSzTx/>
                        <a:buFontTx/>
                        <a:buNone/>
                        <a:tabLst/>
                        <a:defRPr/>
                      </a:pPr>
                      <a:r>
                        <a:rPr lang="ja-JP" altLang="en-US" sz="1000" b="0" u="none" dirty="0">
                          <a:solidFill>
                            <a:prstClr val="black"/>
                          </a:solidFill>
                          <a:latin typeface="メイリオ" panose="020B0604030504040204" pitchFamily="50" charset="-128"/>
                          <a:ea typeface="メイリオ" panose="020B0604030504040204" pitchFamily="50" charset="-128"/>
                        </a:rPr>
                        <a:t>・福祉事務所発行の受給証明書を提出してください。</a:t>
                      </a:r>
                      <a:endParaRPr lang="en-US" altLang="ja-JP" sz="1000" b="0" u="none" dirty="0">
                        <a:solidFill>
                          <a:prstClr val="black"/>
                        </a:solidFill>
                        <a:latin typeface="メイリオ" panose="020B0604030504040204" pitchFamily="50" charset="-128"/>
                        <a:ea typeface="メイリオ" panose="020B0604030504040204" pitchFamily="50" charset="-128"/>
                      </a:endParaRPr>
                    </a:p>
                    <a:p>
                      <a:pPr marL="108000" marR="0" lvl="0" indent="0" algn="l" defTabSz="944392" rtl="0" eaLnBrk="1" fontAlgn="auto" latinLnBrk="0" hangingPunct="1">
                        <a:lnSpc>
                          <a:spcPts val="1300"/>
                        </a:lnSpc>
                        <a:spcBef>
                          <a:spcPts val="0"/>
                        </a:spcBef>
                        <a:spcAft>
                          <a:spcPts val="0"/>
                        </a:spcAft>
                        <a:buClrTx/>
                        <a:buSzTx/>
                        <a:buFontTx/>
                        <a:buNone/>
                        <a:tabLst/>
                        <a:defRPr/>
                      </a:pPr>
                      <a:r>
                        <a:rPr lang="ja-JP" altLang="en-US" sz="1000" b="0" u="none" dirty="0">
                          <a:solidFill>
                            <a:prstClr val="black"/>
                          </a:solidFill>
                          <a:latin typeface="メイリオ" panose="020B0604030504040204" pitchFamily="50" charset="-128"/>
                          <a:ea typeface="メイリオ" panose="020B0604030504040204" pitchFamily="50" charset="-128"/>
                        </a:rPr>
                        <a:t>・基準日（令和４年７月１日）において生活保護（生業扶助）の適用を受けていること　</a:t>
                      </a:r>
                      <a:endParaRPr lang="en-US" altLang="ja-JP" sz="1000" b="0" u="none" dirty="0">
                        <a:solidFill>
                          <a:prstClr val="black"/>
                        </a:solidFill>
                        <a:latin typeface="メイリオ" panose="020B0604030504040204" pitchFamily="50" charset="-128"/>
                        <a:ea typeface="メイリオ" panose="020B0604030504040204" pitchFamily="50" charset="-128"/>
                      </a:endParaRPr>
                    </a:p>
                    <a:p>
                      <a:pPr marL="108000" marR="0" lvl="0" indent="0" algn="l" defTabSz="944392" rtl="0" eaLnBrk="1" fontAlgn="auto" latinLnBrk="0" hangingPunct="1">
                        <a:lnSpc>
                          <a:spcPts val="1300"/>
                        </a:lnSpc>
                        <a:spcBef>
                          <a:spcPts val="0"/>
                        </a:spcBef>
                        <a:spcAft>
                          <a:spcPts val="0"/>
                        </a:spcAft>
                        <a:buClrTx/>
                        <a:buSzTx/>
                        <a:buFontTx/>
                        <a:buNone/>
                        <a:tabLst/>
                        <a:defRPr/>
                      </a:pPr>
                      <a:r>
                        <a:rPr lang="ja-JP" altLang="en-US" sz="1000" b="0" u="none" dirty="0">
                          <a:solidFill>
                            <a:prstClr val="black"/>
                          </a:solidFill>
                          <a:latin typeface="メイリオ" panose="020B0604030504040204" pitchFamily="50" charset="-128"/>
                          <a:ea typeface="メイリオ" panose="020B0604030504040204" pitchFamily="50" charset="-128"/>
                        </a:rPr>
                        <a:t>　を証明できるもの</a:t>
                      </a:r>
                      <a:r>
                        <a:rPr lang="ja-JP" altLang="en-US" sz="1000" b="0" u="none" dirty="0">
                          <a:solidFill>
                            <a:schemeClr val="tx1"/>
                          </a:solidFill>
                          <a:latin typeface="メイリオ" panose="020B0604030504040204" pitchFamily="50" charset="-128"/>
                          <a:ea typeface="メイリオ" panose="020B0604030504040204" pitchFamily="50" charset="-128"/>
                        </a:rPr>
                        <a:t>（申請者と対象生徒とが明示されているものに限ります。）</a:t>
                      </a:r>
                      <a:endParaRPr lang="en-US" altLang="ja-JP" sz="1000" b="0" u="none"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066078"/>
                  </a:ext>
                </a:extLst>
              </a:tr>
              <a:tr h="468000">
                <a:tc rowSpan="2">
                  <a:txBody>
                    <a:bodyPr/>
                    <a:lstStyle/>
                    <a:p>
                      <a:pPr marL="0" marR="0" lvl="0" indent="0" algn="l" defTabSz="944392" rtl="0" eaLnBrk="1" fontAlgn="auto" latinLnBrk="0" hangingPunct="1">
                        <a:lnSpc>
                          <a:spcPts val="1300"/>
                        </a:lnSpc>
                        <a:spcBef>
                          <a:spcPts val="0"/>
                        </a:spcBef>
                        <a:spcAft>
                          <a:spcPts val="300"/>
                        </a:spcAft>
                        <a:buClrTx/>
                        <a:buSzTx/>
                        <a:buFontTx/>
                        <a:buNone/>
                        <a:tabLst/>
                        <a:defRPr/>
                      </a:pPr>
                      <a:r>
                        <a:rPr kumimoji="1" lang="en-US" altLang="ja-JP" sz="11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Ⅱ</a:t>
                      </a:r>
                      <a:r>
                        <a:rPr kumimoji="1" lang="ja-JP" altLang="en-US" sz="11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世帯</a:t>
                      </a:r>
                      <a:r>
                        <a:rPr kumimoji="1" lang="en-US" altLang="ja-JP" sz="11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のみ</a:t>
                      </a:r>
                      <a:endParaRPr kumimoji="1" lang="en-US" altLang="ja-JP" sz="1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ts val="12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県民税・市町村民税所得割が非課税である世帯のみ</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⑤ 令和４年度（令和３年中の所得）の課税証明書</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・保護者等全員分（保護者が親権者（両親）ならば両親</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名分）を提出してください。</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27626563"/>
                  </a:ext>
                </a:extLst>
              </a:tr>
              <a:tr h="468000">
                <a:tc vMerge="1">
                  <a:txBody>
                    <a:bodyPr/>
                    <a:lstStyle/>
                    <a:p>
                      <a:endParaRPr kumimoji="1" lang="ja-JP" altLang="en-US"/>
                    </a:p>
                  </a:txBody>
                  <a:tcPr/>
                </a:tc>
                <a:tc>
                  <a:txBody>
                    <a:bodyPr/>
                    <a:lstStyle/>
                    <a:p>
                      <a:pPr marL="0" marR="0" lvl="0" indent="0" algn="l" defTabSz="944392" rtl="0" eaLnBrk="1" fontAlgn="auto" latinLnBrk="0" hangingPunct="1">
                        <a:lnSpc>
                          <a:spcPct val="100000"/>
                        </a:lnSpc>
                        <a:spcBef>
                          <a:spcPts val="0"/>
                        </a:spcBef>
                        <a:spcAft>
                          <a:spcPts val="60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⑥健康保険証提出用台紙</a:t>
                      </a:r>
                      <a:r>
                        <a:rPr kumimoji="1" lang="en-US" altLang="ja-JP" sz="14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様式第２号２ページ目</a:t>
                      </a:r>
                      <a:r>
                        <a:rPr kumimoji="1" lang="en-US" altLang="ja-JP" sz="14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該当者のみ提出</a:t>
                      </a:r>
                      <a:endParaRPr kumimoji="1" lang="en-US" altLang="ja-JP" sz="12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266700" marR="0" lvl="0" indent="-266700" algn="l" defTabSz="944392" rtl="0" eaLnBrk="1" fontAlgn="auto" latinLnBrk="0" hangingPunct="1">
                        <a:lnSpc>
                          <a:spcPct val="100000"/>
                        </a:lnSpc>
                        <a:spcBef>
                          <a:spcPts val="0"/>
                        </a:spcBef>
                        <a:spcAft>
                          <a:spcPts val="100"/>
                        </a:spcAft>
                        <a:buClrTx/>
                        <a:buSzTx/>
                        <a:buFontTx/>
                        <a:buNone/>
                        <a:tabLst/>
                        <a:defRPr/>
                      </a:pPr>
                      <a:r>
                        <a:rPr kumimoji="1" lang="ja-JP" altLang="en-US" sz="9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　</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・生徒以外に、</a:t>
                      </a: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15</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歳以上</a:t>
                      </a:r>
                      <a:r>
                        <a:rPr kumimoji="1" lang="en-US" altLang="ja-JP"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23</a:t>
                      </a:r>
                      <a:r>
                        <a:rPr kumimoji="1" lang="ja-JP" altLang="en-US" sz="10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歳未満の兄弟姉妹（中学生を除きます。）が申請者に扶養されている場合は、その兄弟姉妹全員分の健康保険証のコピーを貼付してください。</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97218073"/>
                  </a:ext>
                </a:extLst>
              </a:tr>
            </a:tbl>
          </a:graphicData>
        </a:graphic>
      </p:graphicFrame>
      <p:sp>
        <p:nvSpPr>
          <p:cNvPr id="21" name="ホームベース 20"/>
          <p:cNvSpPr/>
          <p:nvPr/>
        </p:nvSpPr>
        <p:spPr>
          <a:xfrm>
            <a:off x="81201" y="106342"/>
            <a:ext cx="3600000" cy="288000"/>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５　提出する書類</a:t>
            </a:r>
          </a:p>
        </p:txBody>
      </p:sp>
      <p:sp>
        <p:nvSpPr>
          <p:cNvPr id="7" name="正方形/長方形 6"/>
          <p:cNvSpPr/>
          <p:nvPr/>
        </p:nvSpPr>
        <p:spPr>
          <a:xfrm>
            <a:off x="430062" y="813155"/>
            <a:ext cx="6314955" cy="309557"/>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9" name="正方形/長方形 18"/>
          <p:cNvSpPr/>
          <p:nvPr/>
        </p:nvSpPr>
        <p:spPr>
          <a:xfrm>
            <a:off x="430062" y="1210287"/>
            <a:ext cx="6314955" cy="30734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3" name="フッター プレースホルダー 12"/>
          <p:cNvSpPr>
            <a:spLocks noGrp="1"/>
          </p:cNvSpPr>
          <p:nvPr>
            <p:ph type="ftr" sz="quarter" idx="11"/>
          </p:nvPr>
        </p:nvSpPr>
        <p:spPr>
          <a:xfrm>
            <a:off x="3310575" y="9683750"/>
            <a:ext cx="273646" cy="299295"/>
          </a:xfrm>
        </p:spPr>
        <p:txBody>
          <a:bodyPr wrap="none" lIns="72000" tIns="72000" rIns="72000" bIns="72000">
            <a:spAutoFit/>
          </a:bodyPr>
          <a:lstStyle/>
          <a:p>
            <a:r>
              <a:rPr kumimoji="1" lang="ja-JP" altLang="en-US" sz="1000" dirty="0">
                <a:latin typeface="メイリオ" panose="020B0604030504040204" pitchFamily="50" charset="-128"/>
                <a:ea typeface="メイリオ" panose="020B0604030504040204" pitchFamily="50" charset="-128"/>
              </a:rPr>
              <a:t>２</a:t>
            </a:r>
          </a:p>
        </p:txBody>
      </p:sp>
      <p:sp>
        <p:nvSpPr>
          <p:cNvPr id="14" name="角丸四角形 13"/>
          <p:cNvSpPr/>
          <p:nvPr/>
        </p:nvSpPr>
        <p:spPr>
          <a:xfrm>
            <a:off x="204063" y="7795629"/>
            <a:ext cx="6516000" cy="1759974"/>
          </a:xfrm>
          <a:prstGeom prst="roundRect">
            <a:avLst>
              <a:gd name="adj" fmla="val 3805"/>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94439" tIns="47220" rIns="94439" bIns="47220" rtlCol="0" anchor="t">
            <a:spAutoFit/>
          </a:bodyPr>
          <a:lstStyle/>
          <a:p>
            <a:r>
              <a:rPr lang="ja-JP" altLang="en-US" sz="1200" b="1" u="sng" dirty="0">
                <a:solidFill>
                  <a:schemeClr val="tx1"/>
                </a:solidFill>
                <a:latin typeface="メイリオ" panose="020B0604030504040204" pitchFamily="50" charset="-128"/>
                <a:ea typeface="メイリオ" panose="020B0604030504040204" pitchFamily="50" charset="-128"/>
              </a:rPr>
              <a:t>◆申請書の記載について</a:t>
            </a:r>
            <a:endParaRPr lang="en-US" altLang="ja-JP" sz="1200" b="1" u="sng"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・記載例もご覧いただき、申請書を記載してください。</a:t>
            </a:r>
            <a:endParaRPr lang="en-US" altLang="ja-JP" sz="1200" dirty="0">
              <a:solidFill>
                <a:schemeClr val="tx1"/>
              </a:solidFill>
              <a:latin typeface="メイリオ" panose="020B0604030504040204" pitchFamily="50" charset="-128"/>
              <a:ea typeface="メイリオ" panose="020B0604030504040204" pitchFamily="50" charset="-128"/>
            </a:endParaRPr>
          </a:p>
          <a:p>
            <a:pPr>
              <a:spcBef>
                <a:spcPts val="600"/>
              </a:spcBef>
            </a:pPr>
            <a:r>
              <a:rPr lang="ja-JP" altLang="en-US" sz="1200" b="1" u="sng" dirty="0">
                <a:solidFill>
                  <a:schemeClr val="tx1"/>
                </a:solidFill>
                <a:latin typeface="メイリオ" panose="020B0604030504040204" pitchFamily="50" charset="-128"/>
                <a:ea typeface="メイリオ" panose="020B0604030504040204" pitchFamily="50" charset="-128"/>
              </a:rPr>
              <a:t>◆申請書の提出について</a:t>
            </a:r>
            <a:endParaRPr lang="en-US" altLang="ja-JP" sz="1200" b="1" u="sng"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・申請書類には、重要な個人情報がありますので、書類の紛失等がないよう、十分注意</a:t>
            </a:r>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してください。</a:t>
            </a:r>
            <a:endParaRPr lang="en-US" altLang="ja-JP" sz="1200" dirty="0">
              <a:solidFill>
                <a:schemeClr val="tx1"/>
              </a:solidFill>
              <a:latin typeface="メイリオ" panose="020B0604030504040204" pitchFamily="50" charset="-128"/>
              <a:ea typeface="メイリオ" panose="020B0604030504040204" pitchFamily="50" charset="-128"/>
            </a:endParaRPr>
          </a:p>
          <a:p>
            <a:pPr>
              <a:spcBef>
                <a:spcPts val="600"/>
              </a:spcBef>
            </a:pPr>
            <a:r>
              <a:rPr lang="ja-JP" altLang="en-US" sz="1200" b="1" u="sng" dirty="0">
                <a:solidFill>
                  <a:schemeClr val="tx1"/>
                </a:solidFill>
                <a:latin typeface="メイリオ" panose="020B0604030504040204" pitchFamily="50" charset="-128"/>
                <a:ea typeface="メイリオ" panose="020B0604030504040204" pitchFamily="50" charset="-128"/>
              </a:rPr>
              <a:t>◆給付金の使途について</a:t>
            </a:r>
            <a:endParaRPr lang="en-US" altLang="ja-JP" sz="1200" b="1" u="sng"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・本給付金は、授業料以外の教育費（教科書費、学用品費、修学旅行費など）の負担軽減</a:t>
            </a:r>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を目的としています。</a:t>
            </a:r>
            <a:endParaRPr lang="en-US" altLang="ja-JP" sz="1200" b="1" u="sng" dirty="0">
              <a:solidFill>
                <a:schemeClr val="tx1"/>
              </a:solidFill>
              <a:latin typeface="メイリオ" panose="020B0604030504040204" pitchFamily="50" charset="-128"/>
              <a:ea typeface="メイリオ" panose="020B0604030504040204" pitchFamily="50" charset="-128"/>
            </a:endParaRPr>
          </a:p>
        </p:txBody>
      </p:sp>
      <p:sp>
        <p:nvSpPr>
          <p:cNvPr id="15" name="ホームベース 14"/>
          <p:cNvSpPr/>
          <p:nvPr/>
        </p:nvSpPr>
        <p:spPr>
          <a:xfrm>
            <a:off x="81201" y="7406029"/>
            <a:ext cx="3600000" cy="288000"/>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 ★ 注意事項</a:t>
            </a:r>
          </a:p>
        </p:txBody>
      </p:sp>
    </p:spTree>
    <p:extLst>
      <p:ext uri="{BB962C8B-B14F-4D97-AF65-F5344CB8AC3E}">
        <p14:creationId xmlns:p14="http://schemas.microsoft.com/office/powerpoint/2010/main" val="2764774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6"/>
          <p:cNvSpPr>
            <a:spLocks noChangeArrowheads="1"/>
          </p:cNvSpPr>
          <p:nvPr/>
        </p:nvSpPr>
        <p:spPr bwMode="auto">
          <a:xfrm>
            <a:off x="-6124" y="-12709"/>
            <a:ext cx="6864124" cy="308880"/>
          </a:xfrm>
          <a:prstGeom prst="rect">
            <a:avLst/>
          </a:prstGeom>
          <a:solidFill>
            <a:srgbClr val="0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lstStyle/>
          <a:p>
            <a:pPr algn="ctr"/>
            <a:r>
              <a:rPr lang="ja-JP" altLang="en-US" sz="1600" b="1" dirty="0">
                <a:solidFill>
                  <a:prstClr val="white"/>
                </a:solidFill>
                <a:latin typeface="メイリオ" panose="020B0604030504040204" pitchFamily="50" charset="-128"/>
                <a:ea typeface="メイリオ" panose="020B0604030504040204" pitchFamily="50" charset="-128"/>
              </a:rPr>
              <a:t>奨学のための給付金　対象確認シート</a:t>
            </a:r>
          </a:p>
        </p:txBody>
      </p:sp>
      <p:sp>
        <p:nvSpPr>
          <p:cNvPr id="91" name="フッター プレースホルダー 12"/>
          <p:cNvSpPr>
            <a:spLocks noGrp="1"/>
          </p:cNvSpPr>
          <p:nvPr>
            <p:ph type="ftr" sz="quarter" idx="11"/>
          </p:nvPr>
        </p:nvSpPr>
        <p:spPr>
          <a:xfrm>
            <a:off x="3310575" y="9683750"/>
            <a:ext cx="273646" cy="299295"/>
          </a:xfrm>
        </p:spPr>
        <p:txBody>
          <a:bodyPr wrap="none" lIns="72000" tIns="72000" rIns="72000" bIns="72000">
            <a:spAutoFit/>
          </a:bodyPr>
          <a:lstStyle/>
          <a:p>
            <a:r>
              <a:rPr kumimoji="1" lang="ja-JP" altLang="en-US" sz="1000" dirty="0">
                <a:latin typeface="メイリオ" panose="020B0604030504040204" pitchFamily="50" charset="-128"/>
                <a:ea typeface="メイリオ" panose="020B0604030504040204" pitchFamily="50" charset="-128"/>
              </a:rPr>
              <a:t>３</a:t>
            </a:r>
          </a:p>
        </p:txBody>
      </p:sp>
      <p:sp>
        <p:nvSpPr>
          <p:cNvPr id="68" name="下矢印 78">
            <a:extLst>
              <a:ext uri="{FF2B5EF4-FFF2-40B4-BE49-F238E27FC236}">
                <a16:creationId xmlns:a16="http://schemas.microsoft.com/office/drawing/2014/main" id="{3745333E-BD87-4CD7-8417-22C57538D69B}"/>
              </a:ext>
            </a:extLst>
          </p:cNvPr>
          <p:cNvSpPr/>
          <p:nvPr/>
        </p:nvSpPr>
        <p:spPr>
          <a:xfrm>
            <a:off x="1858933" y="4973279"/>
            <a:ext cx="216000" cy="5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80" name="下矢印 117">
            <a:extLst>
              <a:ext uri="{FF2B5EF4-FFF2-40B4-BE49-F238E27FC236}">
                <a16:creationId xmlns:a16="http://schemas.microsoft.com/office/drawing/2014/main" id="{56FF9C65-8803-4235-9D9B-53A14583227D}"/>
              </a:ext>
            </a:extLst>
          </p:cNvPr>
          <p:cNvSpPr/>
          <p:nvPr/>
        </p:nvSpPr>
        <p:spPr>
          <a:xfrm>
            <a:off x="4288388" y="7684121"/>
            <a:ext cx="216000" cy="5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87" name="正方形/長方形 86">
            <a:extLst>
              <a:ext uri="{FF2B5EF4-FFF2-40B4-BE49-F238E27FC236}">
                <a16:creationId xmlns:a16="http://schemas.microsoft.com/office/drawing/2014/main" id="{C2980606-EB27-4E3B-BB28-C3AFFBD65995}"/>
              </a:ext>
            </a:extLst>
          </p:cNvPr>
          <p:cNvSpPr/>
          <p:nvPr/>
        </p:nvSpPr>
        <p:spPr>
          <a:xfrm>
            <a:off x="4080119" y="7788197"/>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93" name="下矢印 77">
            <a:extLst>
              <a:ext uri="{FF2B5EF4-FFF2-40B4-BE49-F238E27FC236}">
                <a16:creationId xmlns:a16="http://schemas.microsoft.com/office/drawing/2014/main" id="{E47D5F37-1E08-476E-9E1C-A524693A37EB}"/>
              </a:ext>
            </a:extLst>
          </p:cNvPr>
          <p:cNvSpPr/>
          <p:nvPr/>
        </p:nvSpPr>
        <p:spPr>
          <a:xfrm>
            <a:off x="5400988" y="7666673"/>
            <a:ext cx="216000" cy="5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95" name="正方形/長方形 94">
            <a:extLst>
              <a:ext uri="{FF2B5EF4-FFF2-40B4-BE49-F238E27FC236}">
                <a16:creationId xmlns:a16="http://schemas.microsoft.com/office/drawing/2014/main" id="{DCD28ED2-6C16-448E-AC8D-BD1268F30BF7}"/>
              </a:ext>
            </a:extLst>
          </p:cNvPr>
          <p:cNvSpPr/>
          <p:nvPr/>
        </p:nvSpPr>
        <p:spPr>
          <a:xfrm>
            <a:off x="5224614" y="7799362"/>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96" name="下矢印 113">
            <a:extLst>
              <a:ext uri="{FF2B5EF4-FFF2-40B4-BE49-F238E27FC236}">
                <a16:creationId xmlns:a16="http://schemas.microsoft.com/office/drawing/2014/main" id="{4A23F5FB-E9B0-4870-BCF3-1B6BC0546835}"/>
              </a:ext>
            </a:extLst>
          </p:cNvPr>
          <p:cNvSpPr/>
          <p:nvPr/>
        </p:nvSpPr>
        <p:spPr>
          <a:xfrm>
            <a:off x="3280903" y="5922249"/>
            <a:ext cx="216000" cy="2340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dirty="0">
              <a:solidFill>
                <a:prstClr val="white"/>
              </a:solidFill>
              <a:latin typeface="メイリオ" panose="020B0604030504040204" pitchFamily="50" charset="-128"/>
              <a:ea typeface="メイリオ" panose="020B0604030504040204" pitchFamily="50" charset="-128"/>
            </a:endParaRPr>
          </a:p>
        </p:txBody>
      </p:sp>
      <p:sp>
        <p:nvSpPr>
          <p:cNvPr id="101" name="正方形/長方形 100">
            <a:extLst>
              <a:ext uri="{FF2B5EF4-FFF2-40B4-BE49-F238E27FC236}">
                <a16:creationId xmlns:a16="http://schemas.microsoft.com/office/drawing/2014/main" id="{6A5776CE-1665-4D51-B9B1-7EAF16609A91}"/>
              </a:ext>
            </a:extLst>
          </p:cNvPr>
          <p:cNvSpPr/>
          <p:nvPr/>
        </p:nvSpPr>
        <p:spPr>
          <a:xfrm>
            <a:off x="3064424" y="6239167"/>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06" name="下矢印 113">
            <a:extLst>
              <a:ext uri="{FF2B5EF4-FFF2-40B4-BE49-F238E27FC236}">
                <a16:creationId xmlns:a16="http://schemas.microsoft.com/office/drawing/2014/main" id="{6FDEDBC1-CC15-4315-90F9-F3F80E4D4F9B}"/>
              </a:ext>
            </a:extLst>
          </p:cNvPr>
          <p:cNvSpPr/>
          <p:nvPr/>
        </p:nvSpPr>
        <p:spPr>
          <a:xfrm>
            <a:off x="1514406" y="5922249"/>
            <a:ext cx="216000" cy="2340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dirty="0">
              <a:solidFill>
                <a:prstClr val="white"/>
              </a:solidFill>
              <a:latin typeface="メイリオ" panose="020B0604030504040204" pitchFamily="50" charset="-128"/>
              <a:ea typeface="メイリオ" panose="020B0604030504040204" pitchFamily="50" charset="-128"/>
            </a:endParaRPr>
          </a:p>
        </p:txBody>
      </p:sp>
      <p:sp>
        <p:nvSpPr>
          <p:cNvPr id="107" name="下矢印 113">
            <a:extLst>
              <a:ext uri="{FF2B5EF4-FFF2-40B4-BE49-F238E27FC236}">
                <a16:creationId xmlns:a16="http://schemas.microsoft.com/office/drawing/2014/main" id="{3CC3AC8B-03AF-41E2-B977-30621420731D}"/>
              </a:ext>
            </a:extLst>
          </p:cNvPr>
          <p:cNvSpPr/>
          <p:nvPr/>
        </p:nvSpPr>
        <p:spPr>
          <a:xfrm>
            <a:off x="2407293" y="5922249"/>
            <a:ext cx="216000" cy="2340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dirty="0">
              <a:solidFill>
                <a:prstClr val="white"/>
              </a:solidFill>
              <a:latin typeface="メイリオ" panose="020B0604030504040204" pitchFamily="50" charset="-128"/>
              <a:ea typeface="メイリオ" panose="020B0604030504040204" pitchFamily="50" charset="-128"/>
            </a:endParaRPr>
          </a:p>
        </p:txBody>
      </p:sp>
      <p:sp>
        <p:nvSpPr>
          <p:cNvPr id="108" name="下矢印 77">
            <a:extLst>
              <a:ext uri="{FF2B5EF4-FFF2-40B4-BE49-F238E27FC236}">
                <a16:creationId xmlns:a16="http://schemas.microsoft.com/office/drawing/2014/main" id="{F8B4CB34-6B4D-495B-89CC-A14AED7A083F}"/>
              </a:ext>
            </a:extLst>
          </p:cNvPr>
          <p:cNvSpPr/>
          <p:nvPr/>
        </p:nvSpPr>
        <p:spPr>
          <a:xfrm>
            <a:off x="5248588" y="5925503"/>
            <a:ext cx="216000" cy="5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09" name="下矢印 76">
            <a:extLst>
              <a:ext uri="{FF2B5EF4-FFF2-40B4-BE49-F238E27FC236}">
                <a16:creationId xmlns:a16="http://schemas.microsoft.com/office/drawing/2014/main" id="{D53FC7E0-0F6F-4515-9D2A-26A0EFAF8927}"/>
              </a:ext>
            </a:extLst>
          </p:cNvPr>
          <p:cNvSpPr/>
          <p:nvPr/>
        </p:nvSpPr>
        <p:spPr>
          <a:xfrm>
            <a:off x="3047276" y="3260421"/>
            <a:ext cx="216000" cy="5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11" name="下矢印 65">
            <a:extLst>
              <a:ext uri="{FF2B5EF4-FFF2-40B4-BE49-F238E27FC236}">
                <a16:creationId xmlns:a16="http://schemas.microsoft.com/office/drawing/2014/main" id="{1D72E970-1508-4704-981B-D8CA2A6A74E5}"/>
              </a:ext>
            </a:extLst>
          </p:cNvPr>
          <p:cNvSpPr/>
          <p:nvPr/>
        </p:nvSpPr>
        <p:spPr>
          <a:xfrm>
            <a:off x="3097887" y="4123592"/>
            <a:ext cx="108000" cy="204312"/>
          </a:xfrm>
          <a:prstGeom prst="downArrow">
            <a:avLst>
              <a:gd name="adj1" fmla="val 100000"/>
              <a:gd name="adj2" fmla="val 0"/>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15" name="下矢印 66">
            <a:extLst>
              <a:ext uri="{FF2B5EF4-FFF2-40B4-BE49-F238E27FC236}">
                <a16:creationId xmlns:a16="http://schemas.microsoft.com/office/drawing/2014/main" id="{B391E5D1-981B-444C-9162-E050EC4929D1}"/>
              </a:ext>
            </a:extLst>
          </p:cNvPr>
          <p:cNvSpPr/>
          <p:nvPr/>
        </p:nvSpPr>
        <p:spPr>
          <a:xfrm rot="16200000">
            <a:off x="3565060" y="4082259"/>
            <a:ext cx="180000" cy="504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24" name="下矢印 60">
            <a:extLst>
              <a:ext uri="{FF2B5EF4-FFF2-40B4-BE49-F238E27FC236}">
                <a16:creationId xmlns:a16="http://schemas.microsoft.com/office/drawing/2014/main" id="{3B94366C-920B-4948-9F22-1DF78054FF56}"/>
              </a:ext>
            </a:extLst>
          </p:cNvPr>
          <p:cNvSpPr/>
          <p:nvPr/>
        </p:nvSpPr>
        <p:spPr>
          <a:xfrm>
            <a:off x="3097887" y="1532292"/>
            <a:ext cx="216000" cy="234878"/>
          </a:xfrm>
          <a:prstGeom prst="downArrow">
            <a:avLst>
              <a:gd name="adj1" fmla="val 100000"/>
              <a:gd name="adj2" fmla="val 0"/>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25" name="下矢印 63">
            <a:extLst>
              <a:ext uri="{FF2B5EF4-FFF2-40B4-BE49-F238E27FC236}">
                <a16:creationId xmlns:a16="http://schemas.microsoft.com/office/drawing/2014/main" id="{B881BD04-7F8F-4007-B358-678074379683}"/>
              </a:ext>
            </a:extLst>
          </p:cNvPr>
          <p:cNvSpPr/>
          <p:nvPr/>
        </p:nvSpPr>
        <p:spPr>
          <a:xfrm>
            <a:off x="3097887" y="2391278"/>
            <a:ext cx="108000" cy="239255"/>
          </a:xfrm>
          <a:prstGeom prst="downArrow">
            <a:avLst>
              <a:gd name="adj1" fmla="val 100000"/>
              <a:gd name="adj2" fmla="val 0"/>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28" name="正方形/長方形 127">
            <a:extLst>
              <a:ext uri="{FF2B5EF4-FFF2-40B4-BE49-F238E27FC236}">
                <a16:creationId xmlns:a16="http://schemas.microsoft.com/office/drawing/2014/main" id="{D459F734-30A3-4E6E-9B45-F4A64503B73A}"/>
              </a:ext>
            </a:extLst>
          </p:cNvPr>
          <p:cNvSpPr/>
          <p:nvPr/>
        </p:nvSpPr>
        <p:spPr>
          <a:xfrm>
            <a:off x="1642168" y="5083745"/>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29" name="下矢印 125">
            <a:extLst>
              <a:ext uri="{FF2B5EF4-FFF2-40B4-BE49-F238E27FC236}">
                <a16:creationId xmlns:a16="http://schemas.microsoft.com/office/drawing/2014/main" id="{40F65BFC-A8C5-48B8-8ADD-871386D2BA6E}"/>
              </a:ext>
            </a:extLst>
          </p:cNvPr>
          <p:cNvSpPr/>
          <p:nvPr/>
        </p:nvSpPr>
        <p:spPr>
          <a:xfrm>
            <a:off x="1853226" y="4123592"/>
            <a:ext cx="216000" cy="5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0" name="正方形/長方形 129">
            <a:extLst>
              <a:ext uri="{FF2B5EF4-FFF2-40B4-BE49-F238E27FC236}">
                <a16:creationId xmlns:a16="http://schemas.microsoft.com/office/drawing/2014/main" id="{E2E44761-0F61-49AF-8131-207A77EDE511}"/>
              </a:ext>
            </a:extLst>
          </p:cNvPr>
          <p:cNvSpPr/>
          <p:nvPr/>
        </p:nvSpPr>
        <p:spPr>
          <a:xfrm>
            <a:off x="1665028" y="4248340"/>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31" name="下矢印 121">
            <a:extLst>
              <a:ext uri="{FF2B5EF4-FFF2-40B4-BE49-F238E27FC236}">
                <a16:creationId xmlns:a16="http://schemas.microsoft.com/office/drawing/2014/main" id="{6754292B-FFEC-4C0D-A2B3-4D4569C41D33}"/>
              </a:ext>
            </a:extLst>
          </p:cNvPr>
          <p:cNvSpPr/>
          <p:nvPr/>
        </p:nvSpPr>
        <p:spPr>
          <a:xfrm rot="16200000">
            <a:off x="3565060" y="1536502"/>
            <a:ext cx="180000" cy="504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2" name="下矢印 122">
            <a:extLst>
              <a:ext uri="{FF2B5EF4-FFF2-40B4-BE49-F238E27FC236}">
                <a16:creationId xmlns:a16="http://schemas.microsoft.com/office/drawing/2014/main" id="{3C13CCCE-7161-425D-A2C1-1AE559920B63}"/>
              </a:ext>
            </a:extLst>
          </p:cNvPr>
          <p:cNvSpPr/>
          <p:nvPr/>
        </p:nvSpPr>
        <p:spPr>
          <a:xfrm rot="16200000">
            <a:off x="3565060" y="2397589"/>
            <a:ext cx="180000" cy="504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3" name="下矢印 117">
            <a:extLst>
              <a:ext uri="{FF2B5EF4-FFF2-40B4-BE49-F238E27FC236}">
                <a16:creationId xmlns:a16="http://schemas.microsoft.com/office/drawing/2014/main" id="{D84BB85A-7D03-4484-A1BA-E74031DE99A9}"/>
              </a:ext>
            </a:extLst>
          </p:cNvPr>
          <p:cNvSpPr/>
          <p:nvPr/>
        </p:nvSpPr>
        <p:spPr>
          <a:xfrm>
            <a:off x="4815257" y="6727267"/>
            <a:ext cx="216000" cy="5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4" name="下矢印 118">
            <a:extLst>
              <a:ext uri="{FF2B5EF4-FFF2-40B4-BE49-F238E27FC236}">
                <a16:creationId xmlns:a16="http://schemas.microsoft.com/office/drawing/2014/main" id="{E35DA685-2336-4AC8-93E5-56FF2A84EF49}"/>
              </a:ext>
            </a:extLst>
          </p:cNvPr>
          <p:cNvSpPr/>
          <p:nvPr/>
        </p:nvSpPr>
        <p:spPr>
          <a:xfrm>
            <a:off x="6099531" y="6765365"/>
            <a:ext cx="216000" cy="14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5" name="下矢印 84">
            <a:extLst>
              <a:ext uri="{FF2B5EF4-FFF2-40B4-BE49-F238E27FC236}">
                <a16:creationId xmlns:a16="http://schemas.microsoft.com/office/drawing/2014/main" id="{8DD2F636-927C-43C8-A04B-F8FB97BC740C}"/>
              </a:ext>
            </a:extLst>
          </p:cNvPr>
          <p:cNvSpPr/>
          <p:nvPr/>
        </p:nvSpPr>
        <p:spPr>
          <a:xfrm>
            <a:off x="734941" y="3278521"/>
            <a:ext cx="216000" cy="4968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6" name="下矢印 83">
            <a:extLst>
              <a:ext uri="{FF2B5EF4-FFF2-40B4-BE49-F238E27FC236}">
                <a16:creationId xmlns:a16="http://schemas.microsoft.com/office/drawing/2014/main" id="{B69BB5ED-CA1F-4ECD-9862-C687A2D51369}"/>
              </a:ext>
            </a:extLst>
          </p:cNvPr>
          <p:cNvSpPr/>
          <p:nvPr/>
        </p:nvSpPr>
        <p:spPr>
          <a:xfrm>
            <a:off x="1853226" y="2399882"/>
            <a:ext cx="212163" cy="5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7" name="下矢印 74">
            <a:extLst>
              <a:ext uri="{FF2B5EF4-FFF2-40B4-BE49-F238E27FC236}">
                <a16:creationId xmlns:a16="http://schemas.microsoft.com/office/drawing/2014/main" id="{0A54E672-830C-454B-B671-D339CF3F6484}"/>
              </a:ext>
            </a:extLst>
          </p:cNvPr>
          <p:cNvSpPr/>
          <p:nvPr/>
        </p:nvSpPr>
        <p:spPr>
          <a:xfrm>
            <a:off x="1843685" y="1535094"/>
            <a:ext cx="221704" cy="5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8" name="下矢印 72">
            <a:extLst>
              <a:ext uri="{FF2B5EF4-FFF2-40B4-BE49-F238E27FC236}">
                <a16:creationId xmlns:a16="http://schemas.microsoft.com/office/drawing/2014/main" id="{B9699532-49A9-4AB4-860B-63F89234E868}"/>
              </a:ext>
            </a:extLst>
          </p:cNvPr>
          <p:cNvSpPr/>
          <p:nvPr/>
        </p:nvSpPr>
        <p:spPr>
          <a:xfrm rot="16200000">
            <a:off x="3565060" y="644996"/>
            <a:ext cx="180000" cy="504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9" name="下矢印 73">
            <a:extLst>
              <a:ext uri="{FF2B5EF4-FFF2-40B4-BE49-F238E27FC236}">
                <a16:creationId xmlns:a16="http://schemas.microsoft.com/office/drawing/2014/main" id="{6A7E618B-4D51-48E6-9B28-18A497516B83}"/>
              </a:ext>
            </a:extLst>
          </p:cNvPr>
          <p:cNvSpPr/>
          <p:nvPr/>
        </p:nvSpPr>
        <p:spPr>
          <a:xfrm>
            <a:off x="3097887" y="664014"/>
            <a:ext cx="216000" cy="259416"/>
          </a:xfrm>
          <a:prstGeom prst="downArrow">
            <a:avLst>
              <a:gd name="adj1" fmla="val 100000"/>
              <a:gd name="adj2" fmla="val 0"/>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41" name="下矢印 71">
            <a:extLst>
              <a:ext uri="{FF2B5EF4-FFF2-40B4-BE49-F238E27FC236}">
                <a16:creationId xmlns:a16="http://schemas.microsoft.com/office/drawing/2014/main" id="{EC5F1338-03ED-4627-9F48-9956215FE5DC}"/>
              </a:ext>
            </a:extLst>
          </p:cNvPr>
          <p:cNvSpPr/>
          <p:nvPr/>
        </p:nvSpPr>
        <p:spPr>
          <a:xfrm>
            <a:off x="1841171" y="664013"/>
            <a:ext cx="224218" cy="5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42" name="正方形/長方形 141">
            <a:extLst>
              <a:ext uri="{FF2B5EF4-FFF2-40B4-BE49-F238E27FC236}">
                <a16:creationId xmlns:a16="http://schemas.microsoft.com/office/drawing/2014/main" id="{60BA31BC-4B9D-4287-9E17-AF28403BD944}"/>
              </a:ext>
            </a:extLst>
          </p:cNvPr>
          <p:cNvSpPr/>
          <p:nvPr/>
        </p:nvSpPr>
        <p:spPr>
          <a:xfrm>
            <a:off x="261156" y="426414"/>
            <a:ext cx="6386580" cy="237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保護者等（注１）の居住地は新潟県ですか？</a:t>
            </a:r>
            <a:endParaRPr lang="en-US" altLang="ja-JP" sz="1000" dirty="0">
              <a:solidFill>
                <a:schemeClr val="tx1"/>
              </a:solidFill>
              <a:latin typeface="メイリオ" panose="020B0604030504040204" pitchFamily="50" charset="-128"/>
              <a:ea typeface="メイリオ" panose="020B0604030504040204" pitchFamily="50" charset="-128"/>
            </a:endParaRPr>
          </a:p>
        </p:txBody>
      </p:sp>
      <p:sp>
        <p:nvSpPr>
          <p:cNvPr id="143" name="正方形/長方形 142">
            <a:extLst>
              <a:ext uri="{FF2B5EF4-FFF2-40B4-BE49-F238E27FC236}">
                <a16:creationId xmlns:a16="http://schemas.microsoft.com/office/drawing/2014/main" id="{5E5CA0EA-BF14-4B59-BC4C-BAED9D44446B}"/>
              </a:ext>
            </a:extLst>
          </p:cNvPr>
          <p:cNvSpPr/>
          <p:nvPr/>
        </p:nvSpPr>
        <p:spPr>
          <a:xfrm>
            <a:off x="271764" y="1295419"/>
            <a:ext cx="6369884" cy="237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７月１日現在、休学していませんか？</a:t>
            </a:r>
          </a:p>
        </p:txBody>
      </p:sp>
      <p:sp>
        <p:nvSpPr>
          <p:cNvPr id="144" name="正方形/長方形 143">
            <a:extLst>
              <a:ext uri="{FF2B5EF4-FFF2-40B4-BE49-F238E27FC236}">
                <a16:creationId xmlns:a16="http://schemas.microsoft.com/office/drawing/2014/main" id="{593967ED-CACE-49A2-B06F-751C57BA4669}"/>
              </a:ext>
            </a:extLst>
          </p:cNvPr>
          <p:cNvSpPr/>
          <p:nvPr/>
        </p:nvSpPr>
        <p:spPr>
          <a:xfrm>
            <a:off x="1425602" y="3888648"/>
            <a:ext cx="5184000" cy="237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保護者等全員の令和４年度県民税・市町村民税所得割額が０円（非課税）ですか？</a:t>
            </a:r>
          </a:p>
        </p:txBody>
      </p:sp>
      <p:sp>
        <p:nvSpPr>
          <p:cNvPr id="145" name="正方形/長方形 144">
            <a:extLst>
              <a:ext uri="{FF2B5EF4-FFF2-40B4-BE49-F238E27FC236}">
                <a16:creationId xmlns:a16="http://schemas.microsoft.com/office/drawing/2014/main" id="{5993CD53-13A2-420A-9ABD-0A6A15448A74}"/>
              </a:ext>
            </a:extLst>
          </p:cNvPr>
          <p:cNvSpPr/>
          <p:nvPr/>
        </p:nvSpPr>
        <p:spPr>
          <a:xfrm>
            <a:off x="4080899" y="6553304"/>
            <a:ext cx="2510142" cy="19882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世帯に、複数の高校生等がいますか？</a:t>
            </a:r>
          </a:p>
        </p:txBody>
      </p:sp>
      <p:sp>
        <p:nvSpPr>
          <p:cNvPr id="146" name="正方形/長方形 145">
            <a:extLst>
              <a:ext uri="{FF2B5EF4-FFF2-40B4-BE49-F238E27FC236}">
                <a16:creationId xmlns:a16="http://schemas.microsoft.com/office/drawing/2014/main" id="{843617FB-7793-4210-9069-5254D2B9D779}"/>
              </a:ext>
            </a:extLst>
          </p:cNvPr>
          <p:cNvSpPr/>
          <p:nvPr/>
        </p:nvSpPr>
        <p:spPr>
          <a:xfrm>
            <a:off x="526672" y="8318325"/>
            <a:ext cx="720000" cy="216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36000" tIns="45720" rIns="3600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000" dirty="0">
                <a:solidFill>
                  <a:schemeClr val="tx1"/>
                </a:solidFill>
                <a:latin typeface="メイリオ" panose="020B0604030504040204" pitchFamily="50" charset="-128"/>
                <a:ea typeface="メイリオ" panose="020B0604030504040204" pitchFamily="50" charset="-128"/>
              </a:rPr>
              <a:t>52,600</a:t>
            </a:r>
            <a:r>
              <a:rPr lang="ja-JP" altLang="en-US" sz="1000" dirty="0">
                <a:solidFill>
                  <a:schemeClr val="tx1"/>
                </a:solidFill>
                <a:latin typeface="メイリオ" panose="020B0604030504040204" pitchFamily="50" charset="-128"/>
                <a:ea typeface="メイリオ" panose="020B0604030504040204" pitchFamily="50" charset="-128"/>
              </a:rPr>
              <a:t>円</a:t>
            </a:r>
            <a:endParaRPr lang="en-US" altLang="ja-JP" sz="1000" dirty="0">
              <a:solidFill>
                <a:schemeClr val="tx1"/>
              </a:solidFill>
              <a:latin typeface="メイリオ" panose="020B0604030504040204" pitchFamily="50" charset="-128"/>
              <a:ea typeface="メイリオ" panose="020B0604030504040204" pitchFamily="50" charset="-128"/>
            </a:endParaRPr>
          </a:p>
        </p:txBody>
      </p:sp>
      <p:sp>
        <p:nvSpPr>
          <p:cNvPr id="147" name="正方形/長方形 146">
            <a:extLst>
              <a:ext uri="{FF2B5EF4-FFF2-40B4-BE49-F238E27FC236}">
                <a16:creationId xmlns:a16="http://schemas.microsoft.com/office/drawing/2014/main" id="{E1AEAE5B-5FC2-44A8-8CE2-040B00B90B34}"/>
              </a:ext>
            </a:extLst>
          </p:cNvPr>
          <p:cNvSpPr/>
          <p:nvPr/>
        </p:nvSpPr>
        <p:spPr>
          <a:xfrm>
            <a:off x="1345821" y="8318325"/>
            <a:ext cx="720000" cy="216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45720" rIns="36000" bIns="45720" numCol="1" spcCol="0" rtlCol="0" fromWordArt="0" anchor="t" anchorCtr="0" forceAA="0" compatLnSpc="1">
            <a:prstTxWarp prst="textNoShape">
              <a:avLst/>
            </a:prstTxWarp>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000" dirty="0">
                <a:solidFill>
                  <a:schemeClr val="tx1"/>
                </a:solidFill>
                <a:latin typeface="メイリオ" panose="020B0604030504040204" pitchFamily="50" charset="-128"/>
                <a:ea typeface="メイリオ" panose="020B0604030504040204" pitchFamily="50" charset="-128"/>
              </a:rPr>
              <a:t>52,100</a:t>
            </a:r>
            <a:r>
              <a:rPr lang="ja-JP" altLang="en-US" sz="1000" dirty="0">
                <a:solidFill>
                  <a:schemeClr val="tx1"/>
                </a:solidFill>
                <a:latin typeface="メイリオ" panose="020B0604030504040204" pitchFamily="50" charset="-128"/>
                <a:ea typeface="メイリオ" panose="020B0604030504040204" pitchFamily="50" charset="-128"/>
              </a:rPr>
              <a:t>円</a:t>
            </a:r>
          </a:p>
        </p:txBody>
      </p:sp>
      <p:sp>
        <p:nvSpPr>
          <p:cNvPr id="148" name="正方形/長方形 147">
            <a:extLst>
              <a:ext uri="{FF2B5EF4-FFF2-40B4-BE49-F238E27FC236}">
                <a16:creationId xmlns:a16="http://schemas.microsoft.com/office/drawing/2014/main" id="{092D8593-E67D-4D29-976B-77A02AF73674}"/>
              </a:ext>
            </a:extLst>
          </p:cNvPr>
          <p:cNvSpPr/>
          <p:nvPr/>
        </p:nvSpPr>
        <p:spPr>
          <a:xfrm>
            <a:off x="2164970" y="8318325"/>
            <a:ext cx="2784131" cy="216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36000" tIns="45720" rIns="3600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000" dirty="0">
                <a:solidFill>
                  <a:schemeClr val="tx1"/>
                </a:solidFill>
                <a:latin typeface="メイリオ" panose="020B0604030504040204" pitchFamily="50" charset="-128"/>
                <a:ea typeface="メイリオ" panose="020B0604030504040204" pitchFamily="50" charset="-128"/>
              </a:rPr>
              <a:t>152,000</a:t>
            </a:r>
            <a:r>
              <a:rPr lang="ja-JP" altLang="en-US" sz="1000" dirty="0">
                <a:solidFill>
                  <a:schemeClr val="tx1"/>
                </a:solidFill>
                <a:latin typeface="メイリオ" panose="020B0604030504040204" pitchFamily="50" charset="-128"/>
                <a:ea typeface="メイリオ" panose="020B0604030504040204" pitchFamily="50" charset="-128"/>
              </a:rPr>
              <a:t>円</a:t>
            </a:r>
            <a:endParaRPr lang="en-US" altLang="ja-JP" sz="1000" dirty="0">
              <a:solidFill>
                <a:schemeClr val="tx1"/>
              </a:solidFill>
              <a:latin typeface="メイリオ" panose="020B0604030504040204" pitchFamily="50" charset="-128"/>
              <a:ea typeface="メイリオ" panose="020B0604030504040204" pitchFamily="50" charset="-128"/>
            </a:endParaRPr>
          </a:p>
        </p:txBody>
      </p:sp>
      <p:sp>
        <p:nvSpPr>
          <p:cNvPr id="152" name="正方形/長方形 151">
            <a:extLst>
              <a:ext uri="{FF2B5EF4-FFF2-40B4-BE49-F238E27FC236}">
                <a16:creationId xmlns:a16="http://schemas.microsoft.com/office/drawing/2014/main" id="{1CF0CDB7-BC6D-4C7C-A2ED-DCB67D6B2C4F}"/>
              </a:ext>
            </a:extLst>
          </p:cNvPr>
          <p:cNvSpPr/>
          <p:nvPr/>
        </p:nvSpPr>
        <p:spPr>
          <a:xfrm>
            <a:off x="2873180" y="819645"/>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53" name="正方形/長方形 152">
            <a:extLst>
              <a:ext uri="{FF2B5EF4-FFF2-40B4-BE49-F238E27FC236}">
                <a16:creationId xmlns:a16="http://schemas.microsoft.com/office/drawing/2014/main" id="{F996F8A7-326B-43FF-B562-8638C1BE7A84}"/>
              </a:ext>
            </a:extLst>
          </p:cNvPr>
          <p:cNvSpPr/>
          <p:nvPr/>
        </p:nvSpPr>
        <p:spPr>
          <a:xfrm>
            <a:off x="3941648" y="813597"/>
            <a:ext cx="2700000" cy="18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3600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800" dirty="0">
                <a:solidFill>
                  <a:prstClr val="white"/>
                </a:solidFill>
                <a:latin typeface="メイリオ" panose="020B0604030504040204" pitchFamily="50" charset="-128"/>
                <a:ea typeface="メイリオ" panose="020B0604030504040204" pitchFamily="50" charset="-128"/>
              </a:rPr>
              <a:t>保護者がお住まいの都道府県にお問い合わせください</a:t>
            </a:r>
            <a:endParaRPr lang="en-US" altLang="ja-JP" sz="800" dirty="0">
              <a:solidFill>
                <a:prstClr val="white"/>
              </a:solidFill>
              <a:latin typeface="メイリオ" panose="020B0604030504040204" pitchFamily="50" charset="-128"/>
              <a:ea typeface="メイリオ" panose="020B0604030504040204" pitchFamily="50" charset="-128"/>
            </a:endParaRPr>
          </a:p>
        </p:txBody>
      </p:sp>
      <p:sp>
        <p:nvSpPr>
          <p:cNvPr id="154" name="正方形/長方形 153">
            <a:extLst>
              <a:ext uri="{FF2B5EF4-FFF2-40B4-BE49-F238E27FC236}">
                <a16:creationId xmlns:a16="http://schemas.microsoft.com/office/drawing/2014/main" id="{74EBD87F-6D48-4ABA-9217-6F9681E24F42}"/>
              </a:ext>
            </a:extLst>
          </p:cNvPr>
          <p:cNvSpPr/>
          <p:nvPr/>
        </p:nvSpPr>
        <p:spPr>
          <a:xfrm>
            <a:off x="1653151" y="820678"/>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55" name="正方形/長方形 154">
            <a:extLst>
              <a:ext uri="{FF2B5EF4-FFF2-40B4-BE49-F238E27FC236}">
                <a16:creationId xmlns:a16="http://schemas.microsoft.com/office/drawing/2014/main" id="{1595F424-35B3-4FD9-B7DB-D56DC6432898}"/>
              </a:ext>
            </a:extLst>
          </p:cNvPr>
          <p:cNvSpPr/>
          <p:nvPr/>
        </p:nvSpPr>
        <p:spPr>
          <a:xfrm>
            <a:off x="1653152" y="1693591"/>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56" name="正方形/長方形 155">
            <a:extLst>
              <a:ext uri="{FF2B5EF4-FFF2-40B4-BE49-F238E27FC236}">
                <a16:creationId xmlns:a16="http://schemas.microsoft.com/office/drawing/2014/main" id="{28FCAF15-3B69-48E8-9790-5CF047744059}"/>
              </a:ext>
            </a:extLst>
          </p:cNvPr>
          <p:cNvSpPr/>
          <p:nvPr/>
        </p:nvSpPr>
        <p:spPr>
          <a:xfrm>
            <a:off x="3949424" y="1695687"/>
            <a:ext cx="2700000" cy="18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3600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800" dirty="0">
                <a:solidFill>
                  <a:prstClr val="white"/>
                </a:solidFill>
                <a:latin typeface="メイリオ" panose="020B0604030504040204" pitchFamily="50" charset="-128"/>
                <a:ea typeface="メイリオ" panose="020B0604030504040204" pitchFamily="50" charset="-128"/>
              </a:rPr>
              <a:t>該当しません</a:t>
            </a:r>
            <a:endParaRPr lang="en-US" altLang="ja-JP" sz="800" dirty="0">
              <a:solidFill>
                <a:prstClr val="white"/>
              </a:solidFill>
              <a:latin typeface="メイリオ" panose="020B0604030504040204" pitchFamily="50" charset="-128"/>
              <a:ea typeface="メイリオ" panose="020B0604030504040204" pitchFamily="50" charset="-128"/>
            </a:endParaRPr>
          </a:p>
        </p:txBody>
      </p:sp>
      <p:sp>
        <p:nvSpPr>
          <p:cNvPr id="157" name="正方形/長方形 156">
            <a:extLst>
              <a:ext uri="{FF2B5EF4-FFF2-40B4-BE49-F238E27FC236}">
                <a16:creationId xmlns:a16="http://schemas.microsoft.com/office/drawing/2014/main" id="{AC20B8E1-27A6-4480-A084-BD4BFB93DD9D}"/>
              </a:ext>
            </a:extLst>
          </p:cNvPr>
          <p:cNvSpPr/>
          <p:nvPr/>
        </p:nvSpPr>
        <p:spPr>
          <a:xfrm>
            <a:off x="271763" y="2162525"/>
            <a:ext cx="6348639" cy="237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生徒が高等学校就学支援金の受給資格者ですか？</a:t>
            </a:r>
          </a:p>
        </p:txBody>
      </p:sp>
      <p:sp>
        <p:nvSpPr>
          <p:cNvPr id="158" name="正方形/長方形 157">
            <a:extLst>
              <a:ext uri="{FF2B5EF4-FFF2-40B4-BE49-F238E27FC236}">
                <a16:creationId xmlns:a16="http://schemas.microsoft.com/office/drawing/2014/main" id="{233DFEB2-4D1E-4921-86CC-F1CD2B77C528}"/>
              </a:ext>
            </a:extLst>
          </p:cNvPr>
          <p:cNvSpPr/>
          <p:nvPr/>
        </p:nvSpPr>
        <p:spPr>
          <a:xfrm>
            <a:off x="271762" y="3026399"/>
            <a:ext cx="6348639" cy="237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７月１日現在、生活保護（生業扶助あり）を受給していますか？</a:t>
            </a:r>
          </a:p>
        </p:txBody>
      </p:sp>
      <p:sp>
        <p:nvSpPr>
          <p:cNvPr id="159" name="正方形/長方形 158">
            <a:extLst>
              <a:ext uri="{FF2B5EF4-FFF2-40B4-BE49-F238E27FC236}">
                <a16:creationId xmlns:a16="http://schemas.microsoft.com/office/drawing/2014/main" id="{D6EBD607-4A46-412C-913A-8F2F11D11F8F}"/>
              </a:ext>
            </a:extLst>
          </p:cNvPr>
          <p:cNvSpPr/>
          <p:nvPr/>
        </p:nvSpPr>
        <p:spPr>
          <a:xfrm>
            <a:off x="1665028" y="2567614"/>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60" name="正方形/長方形 159">
            <a:extLst>
              <a:ext uri="{FF2B5EF4-FFF2-40B4-BE49-F238E27FC236}">
                <a16:creationId xmlns:a16="http://schemas.microsoft.com/office/drawing/2014/main" id="{72870A72-A70C-4C6B-A6F2-1CA42A263C22}"/>
              </a:ext>
            </a:extLst>
          </p:cNvPr>
          <p:cNvSpPr/>
          <p:nvPr/>
        </p:nvSpPr>
        <p:spPr>
          <a:xfrm>
            <a:off x="3924024" y="2563580"/>
            <a:ext cx="2700000" cy="18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3600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800" dirty="0">
                <a:solidFill>
                  <a:prstClr val="white"/>
                </a:solidFill>
                <a:latin typeface="メイリオ" panose="020B0604030504040204" pitchFamily="50" charset="-128"/>
                <a:ea typeface="メイリオ" panose="020B0604030504040204" pitchFamily="50" charset="-128"/>
              </a:rPr>
              <a:t>該当しません</a:t>
            </a:r>
            <a:endParaRPr lang="en-US" altLang="ja-JP" sz="800" dirty="0">
              <a:solidFill>
                <a:prstClr val="white"/>
              </a:solidFill>
              <a:latin typeface="メイリオ" panose="020B0604030504040204" pitchFamily="50" charset="-128"/>
              <a:ea typeface="メイリオ" panose="020B0604030504040204" pitchFamily="50" charset="-128"/>
            </a:endParaRPr>
          </a:p>
        </p:txBody>
      </p:sp>
      <p:sp>
        <p:nvSpPr>
          <p:cNvPr id="161" name="正方形/長方形 160">
            <a:extLst>
              <a:ext uri="{FF2B5EF4-FFF2-40B4-BE49-F238E27FC236}">
                <a16:creationId xmlns:a16="http://schemas.microsoft.com/office/drawing/2014/main" id="{787B2A7A-7CE4-43E1-9350-E92D306413AA}"/>
              </a:ext>
            </a:extLst>
          </p:cNvPr>
          <p:cNvSpPr/>
          <p:nvPr/>
        </p:nvSpPr>
        <p:spPr>
          <a:xfrm>
            <a:off x="3898588" y="4253403"/>
            <a:ext cx="2700000" cy="18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3600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800" dirty="0">
                <a:solidFill>
                  <a:prstClr val="white"/>
                </a:solidFill>
                <a:latin typeface="メイリオ" panose="020B0604030504040204" pitchFamily="50" charset="-128"/>
                <a:ea typeface="メイリオ" panose="020B0604030504040204" pitchFamily="50" charset="-128"/>
              </a:rPr>
              <a:t>該当しません</a:t>
            </a:r>
            <a:endParaRPr lang="en-US" altLang="ja-JP" sz="800" dirty="0">
              <a:solidFill>
                <a:prstClr val="white"/>
              </a:solidFill>
              <a:latin typeface="メイリオ" panose="020B0604030504040204" pitchFamily="50" charset="-128"/>
              <a:ea typeface="メイリオ" panose="020B0604030504040204" pitchFamily="50" charset="-128"/>
            </a:endParaRPr>
          </a:p>
        </p:txBody>
      </p:sp>
      <p:sp>
        <p:nvSpPr>
          <p:cNvPr id="162" name="正方形/長方形 161">
            <a:extLst>
              <a:ext uri="{FF2B5EF4-FFF2-40B4-BE49-F238E27FC236}">
                <a16:creationId xmlns:a16="http://schemas.microsoft.com/office/drawing/2014/main" id="{582FF225-01B1-4D49-8AE7-C2CCFE2E9912}"/>
              </a:ext>
            </a:extLst>
          </p:cNvPr>
          <p:cNvSpPr/>
          <p:nvPr/>
        </p:nvSpPr>
        <p:spPr>
          <a:xfrm>
            <a:off x="526672" y="3417892"/>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63" name="正方形/長方形 162">
            <a:extLst>
              <a:ext uri="{FF2B5EF4-FFF2-40B4-BE49-F238E27FC236}">
                <a16:creationId xmlns:a16="http://schemas.microsoft.com/office/drawing/2014/main" id="{5CEE5476-8E17-4BC1-A409-FABCD96634E2}"/>
              </a:ext>
            </a:extLst>
          </p:cNvPr>
          <p:cNvSpPr/>
          <p:nvPr/>
        </p:nvSpPr>
        <p:spPr>
          <a:xfrm>
            <a:off x="2971511" y="5595103"/>
            <a:ext cx="3623666" cy="324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45720" rIns="7200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chemeClr val="tx1"/>
                </a:solidFill>
                <a:latin typeface="メイリオ" panose="020B0604030504040204" pitchFamily="50" charset="-128"/>
                <a:ea typeface="メイリオ" panose="020B0604030504040204" pitchFamily="50" charset="-128"/>
              </a:rPr>
              <a:t>高校生等以外に扶養されている</a:t>
            </a:r>
            <a:r>
              <a:rPr lang="en-US" altLang="ja-JP" sz="900" dirty="0">
                <a:solidFill>
                  <a:schemeClr val="tx1"/>
                </a:solidFill>
                <a:latin typeface="メイリオ" panose="020B0604030504040204" pitchFamily="50" charset="-128"/>
                <a:ea typeface="メイリオ" panose="020B0604030504040204" pitchFamily="50" charset="-128"/>
              </a:rPr>
              <a:t>15</a:t>
            </a:r>
            <a:r>
              <a:rPr lang="ja-JP" altLang="en-US" sz="900" dirty="0">
                <a:solidFill>
                  <a:schemeClr val="tx1"/>
                </a:solidFill>
                <a:latin typeface="メイリオ" panose="020B0604030504040204" pitchFamily="50" charset="-128"/>
                <a:ea typeface="メイリオ" panose="020B0604030504040204" pitchFamily="50" charset="-128"/>
              </a:rPr>
              <a:t>歳</a:t>
            </a:r>
            <a:r>
              <a:rPr lang="ja-JP" altLang="en-US" sz="700" dirty="0">
                <a:solidFill>
                  <a:schemeClr val="tx1"/>
                </a:solidFill>
                <a:latin typeface="メイリオ" panose="020B0604030504040204" pitchFamily="50" charset="-128"/>
                <a:ea typeface="メイリオ" panose="020B0604030504040204" pitchFamily="50" charset="-128"/>
              </a:rPr>
              <a:t>（中学生を除く）</a:t>
            </a:r>
            <a:r>
              <a:rPr lang="ja-JP" altLang="en-US" sz="900" dirty="0">
                <a:solidFill>
                  <a:schemeClr val="tx1"/>
                </a:solidFill>
                <a:latin typeface="メイリオ" panose="020B0604030504040204" pitchFamily="50" charset="-128"/>
                <a:ea typeface="メイリオ" panose="020B0604030504040204" pitchFamily="50" charset="-128"/>
              </a:rPr>
              <a:t>以上</a:t>
            </a:r>
            <a:r>
              <a:rPr lang="en-US" altLang="ja-JP" sz="900" dirty="0">
                <a:solidFill>
                  <a:schemeClr val="tx1"/>
                </a:solidFill>
                <a:latin typeface="メイリオ" panose="020B0604030504040204" pitchFamily="50" charset="-128"/>
                <a:ea typeface="メイリオ" panose="020B0604030504040204" pitchFamily="50" charset="-128"/>
              </a:rPr>
              <a:t>23</a:t>
            </a:r>
            <a:r>
              <a:rPr lang="ja-JP" altLang="en-US" sz="900" dirty="0">
                <a:solidFill>
                  <a:schemeClr val="tx1"/>
                </a:solidFill>
                <a:latin typeface="メイリオ" panose="020B0604030504040204" pitchFamily="50" charset="-128"/>
                <a:ea typeface="メイリオ" panose="020B0604030504040204" pitchFamily="50" charset="-128"/>
              </a:rPr>
              <a:t>歳未満の兄弟姉妹（大学生、アルバイト、無職等）がいますか？（注２）</a:t>
            </a:r>
            <a:endParaRPr lang="en-US" altLang="ja-JP" sz="900" dirty="0">
              <a:solidFill>
                <a:schemeClr val="tx1"/>
              </a:solidFill>
              <a:latin typeface="メイリオ" panose="020B0604030504040204" pitchFamily="50" charset="-128"/>
              <a:ea typeface="メイリオ" panose="020B0604030504040204" pitchFamily="50" charset="-128"/>
            </a:endParaRPr>
          </a:p>
        </p:txBody>
      </p:sp>
      <p:sp>
        <p:nvSpPr>
          <p:cNvPr id="164" name="正方形/長方形 163">
            <a:extLst>
              <a:ext uri="{FF2B5EF4-FFF2-40B4-BE49-F238E27FC236}">
                <a16:creationId xmlns:a16="http://schemas.microsoft.com/office/drawing/2014/main" id="{D2B11214-101D-4B72-B094-15822697EE95}"/>
              </a:ext>
            </a:extLst>
          </p:cNvPr>
          <p:cNvSpPr/>
          <p:nvPr/>
        </p:nvSpPr>
        <p:spPr>
          <a:xfrm>
            <a:off x="4606988" y="6831343"/>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65" name="正方形/長方形 164">
            <a:extLst>
              <a:ext uri="{FF2B5EF4-FFF2-40B4-BE49-F238E27FC236}">
                <a16:creationId xmlns:a16="http://schemas.microsoft.com/office/drawing/2014/main" id="{C318CE20-BC9A-496B-8B66-BEFCCF0CDA47}"/>
              </a:ext>
            </a:extLst>
          </p:cNvPr>
          <p:cNvSpPr/>
          <p:nvPr/>
        </p:nvSpPr>
        <p:spPr>
          <a:xfrm>
            <a:off x="5072214" y="6086767"/>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66" name="正方形/長方形 165">
            <a:extLst>
              <a:ext uri="{FF2B5EF4-FFF2-40B4-BE49-F238E27FC236}">
                <a16:creationId xmlns:a16="http://schemas.microsoft.com/office/drawing/2014/main" id="{BC23D99D-6F80-46F9-ABCF-A15F5636817D}"/>
              </a:ext>
            </a:extLst>
          </p:cNvPr>
          <p:cNvSpPr/>
          <p:nvPr/>
        </p:nvSpPr>
        <p:spPr>
          <a:xfrm>
            <a:off x="5925435" y="6846833"/>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67" name="正方形/長方形 166">
            <a:extLst>
              <a:ext uri="{FF2B5EF4-FFF2-40B4-BE49-F238E27FC236}">
                <a16:creationId xmlns:a16="http://schemas.microsoft.com/office/drawing/2014/main" id="{E2C9C474-A285-4C1D-9FBC-84200616F4ED}"/>
              </a:ext>
            </a:extLst>
          </p:cNvPr>
          <p:cNvSpPr/>
          <p:nvPr/>
        </p:nvSpPr>
        <p:spPr>
          <a:xfrm>
            <a:off x="481982" y="8595280"/>
            <a:ext cx="6116606" cy="830997"/>
          </a:xfrm>
          <a:prstGeom prst="rect">
            <a:avLst/>
          </a:prstGeom>
        </p:spPr>
        <p:txBody>
          <a:bodyPr wrap="square">
            <a:spAutoFit/>
          </a:bodyPr>
          <a:lstStyle/>
          <a:p>
            <a:r>
              <a:rPr lang="ja-JP" altLang="en-US" sz="800" dirty="0">
                <a:solidFill>
                  <a:prstClr val="black"/>
                </a:solidFill>
                <a:latin typeface="メイリオ" panose="020B0604030504040204" pitchFamily="50" charset="-128"/>
                <a:ea typeface="メイリオ" panose="020B0604030504040204" pitchFamily="50" charset="-128"/>
              </a:rPr>
              <a:t>（注１）保護者とは、主に親権を行う者（親権を行う者がいない場合は、未成人後見人）となります。</a:t>
            </a:r>
            <a:endParaRPr lang="en-US" altLang="ja-JP" sz="800" dirty="0">
              <a:solidFill>
                <a:prstClr val="black"/>
              </a:solidFill>
              <a:latin typeface="メイリオ" panose="020B0604030504040204" pitchFamily="50" charset="-128"/>
              <a:ea typeface="メイリオ" panose="020B0604030504040204" pitchFamily="50" charset="-128"/>
            </a:endParaRPr>
          </a:p>
          <a:p>
            <a:r>
              <a:rPr lang="ja-JP" altLang="en-US" sz="800" dirty="0">
                <a:solidFill>
                  <a:prstClr val="black"/>
                </a:solidFill>
                <a:latin typeface="メイリオ" panose="020B0604030504040204" pitchFamily="50" charset="-128"/>
                <a:ea typeface="メイリオ" panose="020B0604030504040204" pitchFamily="50" charset="-128"/>
              </a:rPr>
              <a:t>　　　　生徒に保護者がいない場合は、主たる生計維持者（主たる生計維持者もいない場合は、生徒本人）です。</a:t>
            </a:r>
            <a:endParaRPr lang="en-US" altLang="ja-JP" sz="800" dirty="0">
              <a:solidFill>
                <a:prstClr val="black"/>
              </a:solidFill>
              <a:latin typeface="メイリオ" panose="020B0604030504040204" pitchFamily="50" charset="-128"/>
              <a:ea typeface="メイリオ" panose="020B0604030504040204" pitchFamily="50" charset="-128"/>
            </a:endParaRPr>
          </a:p>
          <a:p>
            <a:r>
              <a:rPr lang="ja-JP" altLang="en-US" sz="800" dirty="0">
                <a:solidFill>
                  <a:prstClr val="black"/>
                </a:solidFill>
                <a:latin typeface="メイリオ" panose="020B0604030504040204" pitchFamily="50" charset="-128"/>
                <a:ea typeface="メイリオ" panose="020B0604030504040204" pitchFamily="50" charset="-128"/>
              </a:rPr>
              <a:t>　　　　生徒が在学中に成人した場合で、未成年の時点から申請の時点まで生計を維持する者が変わらないときは、主たる生計維</a:t>
            </a:r>
            <a:endParaRPr lang="en-US" altLang="ja-JP" sz="800" dirty="0">
              <a:solidFill>
                <a:prstClr val="black"/>
              </a:solidFill>
              <a:latin typeface="メイリオ" panose="020B0604030504040204" pitchFamily="50" charset="-128"/>
              <a:ea typeface="メイリオ" panose="020B0604030504040204" pitchFamily="50" charset="-128"/>
            </a:endParaRPr>
          </a:p>
          <a:p>
            <a:r>
              <a:rPr lang="ja-JP" altLang="en-US" sz="800" dirty="0">
                <a:solidFill>
                  <a:prstClr val="black"/>
                </a:solidFill>
                <a:latin typeface="メイリオ" panose="020B0604030504040204" pitchFamily="50" charset="-128"/>
                <a:ea typeface="メイリオ" panose="020B0604030504040204" pitchFamily="50" charset="-128"/>
              </a:rPr>
              <a:t>　　　　持者は両親等になります。</a:t>
            </a:r>
            <a:endParaRPr lang="en-US" altLang="ja-JP" sz="800" dirty="0">
              <a:solidFill>
                <a:prstClr val="black"/>
              </a:solidFill>
              <a:latin typeface="メイリオ" panose="020B0604030504040204" pitchFamily="50" charset="-128"/>
              <a:ea typeface="メイリオ" panose="020B0604030504040204" pitchFamily="50" charset="-128"/>
            </a:endParaRPr>
          </a:p>
          <a:p>
            <a:r>
              <a:rPr lang="ja-JP" altLang="en-US" sz="800" dirty="0">
                <a:solidFill>
                  <a:prstClr val="black"/>
                </a:solidFill>
                <a:latin typeface="メイリオ" panose="020B0604030504040204" pitchFamily="50" charset="-128"/>
                <a:ea typeface="メイリオ" panose="020B0604030504040204" pitchFamily="50" charset="-128"/>
              </a:rPr>
              <a:t>（注２）令和４年７月１日現在で</a:t>
            </a:r>
            <a:r>
              <a:rPr lang="en-US" altLang="ja-JP" sz="800" dirty="0">
                <a:solidFill>
                  <a:prstClr val="black"/>
                </a:solidFill>
                <a:latin typeface="メイリオ" panose="020B0604030504040204" pitchFamily="50" charset="-128"/>
                <a:ea typeface="メイリオ" panose="020B0604030504040204" pitchFamily="50" charset="-128"/>
              </a:rPr>
              <a:t>15</a:t>
            </a:r>
            <a:r>
              <a:rPr lang="ja-JP" altLang="en-US" sz="800" dirty="0">
                <a:solidFill>
                  <a:prstClr val="black"/>
                </a:solidFill>
                <a:latin typeface="メイリオ" panose="020B0604030504040204" pitchFamily="50" charset="-128"/>
                <a:ea typeface="メイリオ" panose="020B0604030504040204" pitchFamily="50" charset="-128"/>
              </a:rPr>
              <a:t>歳以上、</a:t>
            </a:r>
            <a:r>
              <a:rPr lang="en-US" altLang="ja-JP" sz="800" dirty="0">
                <a:solidFill>
                  <a:prstClr val="black"/>
                </a:solidFill>
                <a:latin typeface="メイリオ" panose="020B0604030504040204" pitchFamily="50" charset="-128"/>
                <a:ea typeface="メイリオ" panose="020B0604030504040204" pitchFamily="50" charset="-128"/>
              </a:rPr>
              <a:t>23</a:t>
            </a:r>
            <a:r>
              <a:rPr lang="ja-JP" altLang="en-US" sz="800" dirty="0">
                <a:solidFill>
                  <a:prstClr val="black"/>
                </a:solidFill>
                <a:latin typeface="メイリオ" panose="020B0604030504040204" pitchFamily="50" charset="-128"/>
                <a:ea typeface="メイリオ" panose="020B0604030504040204" pitchFamily="50" charset="-128"/>
              </a:rPr>
              <a:t>歳未満となる生年月日は、年齢の計算に関する法律により次のとおりとなります。</a:t>
            </a:r>
            <a:endParaRPr lang="en-US" altLang="ja-JP" sz="800" dirty="0">
              <a:solidFill>
                <a:prstClr val="black"/>
              </a:solidFill>
              <a:latin typeface="メイリオ" panose="020B0604030504040204" pitchFamily="50" charset="-128"/>
              <a:ea typeface="メイリオ" panose="020B0604030504040204" pitchFamily="50" charset="-128"/>
            </a:endParaRPr>
          </a:p>
          <a:p>
            <a:r>
              <a:rPr lang="ja-JP" altLang="en-US" sz="800" dirty="0">
                <a:solidFill>
                  <a:prstClr val="black"/>
                </a:solidFill>
                <a:latin typeface="メイリオ" panose="020B0604030504040204" pitchFamily="50" charset="-128"/>
                <a:ea typeface="メイリオ" panose="020B0604030504040204" pitchFamily="50" charset="-128"/>
              </a:rPr>
              <a:t>　　　　平成</a:t>
            </a:r>
            <a:r>
              <a:rPr lang="en-US" altLang="ja-JP" sz="800" dirty="0">
                <a:solidFill>
                  <a:prstClr val="black"/>
                </a:solidFill>
                <a:latin typeface="メイリオ" panose="020B0604030504040204" pitchFamily="50" charset="-128"/>
                <a:ea typeface="メイリオ" panose="020B0604030504040204" pitchFamily="50" charset="-128"/>
              </a:rPr>
              <a:t>11</a:t>
            </a:r>
            <a:r>
              <a:rPr lang="ja-JP" altLang="en-US" sz="800" dirty="0">
                <a:solidFill>
                  <a:prstClr val="black"/>
                </a:solidFill>
                <a:latin typeface="メイリオ" panose="020B0604030504040204" pitchFamily="50" charset="-128"/>
                <a:ea typeface="メイリオ" panose="020B0604030504040204" pitchFamily="50" charset="-128"/>
              </a:rPr>
              <a:t>年７月３日～平成</a:t>
            </a:r>
            <a:r>
              <a:rPr lang="en-US" altLang="ja-JP" sz="800" dirty="0">
                <a:solidFill>
                  <a:prstClr val="black"/>
                </a:solidFill>
                <a:latin typeface="メイリオ" panose="020B0604030504040204" pitchFamily="50" charset="-128"/>
                <a:ea typeface="メイリオ" panose="020B0604030504040204" pitchFamily="50" charset="-128"/>
              </a:rPr>
              <a:t>19</a:t>
            </a:r>
            <a:r>
              <a:rPr lang="ja-JP" altLang="en-US" sz="800" dirty="0">
                <a:solidFill>
                  <a:prstClr val="black"/>
                </a:solidFill>
                <a:latin typeface="メイリオ" panose="020B0604030504040204" pitchFamily="50" charset="-128"/>
                <a:ea typeface="メイリオ" panose="020B0604030504040204" pitchFamily="50" charset="-128"/>
              </a:rPr>
              <a:t>年７月２日</a:t>
            </a:r>
          </a:p>
        </p:txBody>
      </p:sp>
      <p:sp>
        <p:nvSpPr>
          <p:cNvPr id="168" name="正方形/長方形 167">
            <a:extLst>
              <a:ext uri="{FF2B5EF4-FFF2-40B4-BE49-F238E27FC236}">
                <a16:creationId xmlns:a16="http://schemas.microsoft.com/office/drawing/2014/main" id="{9F673942-1AED-4378-BF47-19CCFB2A1A0E}"/>
              </a:ext>
            </a:extLst>
          </p:cNvPr>
          <p:cNvSpPr/>
          <p:nvPr/>
        </p:nvSpPr>
        <p:spPr>
          <a:xfrm>
            <a:off x="2873180" y="1722830"/>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69" name="正方形/長方形 168">
            <a:extLst>
              <a:ext uri="{FF2B5EF4-FFF2-40B4-BE49-F238E27FC236}">
                <a16:creationId xmlns:a16="http://schemas.microsoft.com/office/drawing/2014/main" id="{F61F9A01-9325-4A21-9E18-26C7A2150885}"/>
              </a:ext>
            </a:extLst>
          </p:cNvPr>
          <p:cNvSpPr/>
          <p:nvPr/>
        </p:nvSpPr>
        <p:spPr>
          <a:xfrm>
            <a:off x="2873180" y="2574440"/>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70" name="正方形/長方形 169">
            <a:extLst>
              <a:ext uri="{FF2B5EF4-FFF2-40B4-BE49-F238E27FC236}">
                <a16:creationId xmlns:a16="http://schemas.microsoft.com/office/drawing/2014/main" id="{6C486AA8-FCD0-453B-8006-241F90E22AF8}"/>
              </a:ext>
            </a:extLst>
          </p:cNvPr>
          <p:cNvSpPr/>
          <p:nvPr/>
        </p:nvSpPr>
        <p:spPr>
          <a:xfrm>
            <a:off x="2863655" y="3417892"/>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71" name="正方形/長方形 170">
            <a:extLst>
              <a:ext uri="{FF2B5EF4-FFF2-40B4-BE49-F238E27FC236}">
                <a16:creationId xmlns:a16="http://schemas.microsoft.com/office/drawing/2014/main" id="{40B5EE90-B71F-4F61-A1BF-BC92DF01C673}"/>
              </a:ext>
            </a:extLst>
          </p:cNvPr>
          <p:cNvSpPr/>
          <p:nvPr/>
        </p:nvSpPr>
        <p:spPr>
          <a:xfrm>
            <a:off x="2873180" y="4254181"/>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72" name="正方形/長方形 171">
            <a:extLst>
              <a:ext uri="{FF2B5EF4-FFF2-40B4-BE49-F238E27FC236}">
                <a16:creationId xmlns:a16="http://schemas.microsoft.com/office/drawing/2014/main" id="{E3A47497-2FEE-4613-8751-2640948A34D4}"/>
              </a:ext>
            </a:extLst>
          </p:cNvPr>
          <p:cNvSpPr/>
          <p:nvPr/>
        </p:nvSpPr>
        <p:spPr>
          <a:xfrm>
            <a:off x="5048251" y="8318325"/>
            <a:ext cx="1542789" cy="216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36000" tIns="45720" rIns="3600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000" dirty="0">
                <a:solidFill>
                  <a:schemeClr val="tx1"/>
                </a:solidFill>
                <a:latin typeface="メイリオ" panose="020B0604030504040204" pitchFamily="50" charset="-128"/>
                <a:ea typeface="メイリオ" panose="020B0604030504040204" pitchFamily="50" charset="-128"/>
              </a:rPr>
              <a:t>134,600</a:t>
            </a:r>
            <a:r>
              <a:rPr lang="ja-JP" altLang="en-US" sz="1000" dirty="0">
                <a:solidFill>
                  <a:schemeClr val="tx1"/>
                </a:solidFill>
                <a:latin typeface="メイリオ" panose="020B0604030504040204" pitchFamily="50" charset="-128"/>
                <a:ea typeface="メイリオ" panose="020B0604030504040204" pitchFamily="50" charset="-128"/>
              </a:rPr>
              <a:t>円</a:t>
            </a:r>
            <a:endParaRPr lang="en-US" altLang="ja-JP" sz="1000" dirty="0">
              <a:solidFill>
                <a:schemeClr val="tx1"/>
              </a:solidFill>
              <a:latin typeface="メイリオ" panose="020B0604030504040204" pitchFamily="50" charset="-128"/>
              <a:ea typeface="メイリオ" panose="020B0604030504040204" pitchFamily="50" charset="-128"/>
            </a:endParaRPr>
          </a:p>
        </p:txBody>
      </p:sp>
      <p:sp>
        <p:nvSpPr>
          <p:cNvPr id="173" name="下矢印 78">
            <a:extLst>
              <a:ext uri="{FF2B5EF4-FFF2-40B4-BE49-F238E27FC236}">
                <a16:creationId xmlns:a16="http://schemas.microsoft.com/office/drawing/2014/main" id="{4F07D181-13B5-4178-B148-8BA0377BCE33}"/>
              </a:ext>
            </a:extLst>
          </p:cNvPr>
          <p:cNvSpPr/>
          <p:nvPr/>
        </p:nvSpPr>
        <p:spPr>
          <a:xfrm>
            <a:off x="5248588" y="4973279"/>
            <a:ext cx="216000" cy="57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74" name="正方形/長方形 173">
            <a:extLst>
              <a:ext uri="{FF2B5EF4-FFF2-40B4-BE49-F238E27FC236}">
                <a16:creationId xmlns:a16="http://schemas.microsoft.com/office/drawing/2014/main" id="{244EE1C0-A912-4B5C-B5F1-F91ABB700874}"/>
              </a:ext>
            </a:extLst>
          </p:cNvPr>
          <p:cNvSpPr/>
          <p:nvPr/>
        </p:nvSpPr>
        <p:spPr>
          <a:xfrm>
            <a:off x="5079835" y="5075454"/>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75" name="正方形/長方形 174">
            <a:extLst>
              <a:ext uri="{FF2B5EF4-FFF2-40B4-BE49-F238E27FC236}">
                <a16:creationId xmlns:a16="http://schemas.microsoft.com/office/drawing/2014/main" id="{809B244C-A9F5-411A-AB13-1E34600AF339}"/>
              </a:ext>
            </a:extLst>
          </p:cNvPr>
          <p:cNvSpPr/>
          <p:nvPr/>
        </p:nvSpPr>
        <p:spPr>
          <a:xfrm>
            <a:off x="1424321" y="4766331"/>
            <a:ext cx="5166720" cy="2376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世帯に、通信制又は専攻科の高校生等はいますか？（生徒本人も含む）</a:t>
            </a:r>
            <a:endParaRPr lang="en-US" altLang="ja-JP" sz="1000" dirty="0">
              <a:solidFill>
                <a:schemeClr val="tx1"/>
              </a:solidFill>
              <a:latin typeface="メイリオ" panose="020B0604030504040204" pitchFamily="50" charset="-128"/>
              <a:ea typeface="メイリオ" panose="020B0604030504040204" pitchFamily="50" charset="-128"/>
            </a:endParaRPr>
          </a:p>
        </p:txBody>
      </p:sp>
      <p:sp>
        <p:nvSpPr>
          <p:cNvPr id="176" name="正方形/長方形 175">
            <a:extLst>
              <a:ext uri="{FF2B5EF4-FFF2-40B4-BE49-F238E27FC236}">
                <a16:creationId xmlns:a16="http://schemas.microsoft.com/office/drawing/2014/main" id="{1008DD65-18B1-43D1-A78E-E4617104EAED}"/>
              </a:ext>
            </a:extLst>
          </p:cNvPr>
          <p:cNvSpPr/>
          <p:nvPr/>
        </p:nvSpPr>
        <p:spPr>
          <a:xfrm>
            <a:off x="98914" y="7994236"/>
            <a:ext cx="607859" cy="2419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36000" rIns="91440" bIns="36000" numCol="1" spcCol="0" rtlCol="0" fromWordArt="0" anchor="ctr" anchorCtr="0" forceAA="0" compatLnSpc="1">
            <a:prstTxWarp prst="textNoShape">
              <a:avLst/>
            </a:prstTxWarp>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dirty="0">
                <a:solidFill>
                  <a:prstClr val="white"/>
                </a:solidFill>
                <a:latin typeface="メイリオ" panose="020B0604030504040204" pitchFamily="50" charset="-128"/>
                <a:ea typeface="メイリオ" panose="020B0604030504040204" pitchFamily="50" charset="-128"/>
              </a:rPr>
              <a:t>給付額</a:t>
            </a:r>
            <a:endParaRPr lang="en-US" altLang="ja-JP" dirty="0">
              <a:solidFill>
                <a:prstClr val="white"/>
              </a:solidFill>
              <a:latin typeface="メイリオ" panose="020B0604030504040204" pitchFamily="50" charset="-128"/>
              <a:ea typeface="メイリオ" panose="020B0604030504040204" pitchFamily="50" charset="-128"/>
            </a:endParaRPr>
          </a:p>
        </p:txBody>
      </p:sp>
      <p:sp>
        <p:nvSpPr>
          <p:cNvPr id="177" name="正方形/長方形 176">
            <a:extLst>
              <a:ext uri="{FF2B5EF4-FFF2-40B4-BE49-F238E27FC236}">
                <a16:creationId xmlns:a16="http://schemas.microsoft.com/office/drawing/2014/main" id="{16FF8E1F-09C7-4576-9513-6ADB58D49043}"/>
              </a:ext>
            </a:extLst>
          </p:cNvPr>
          <p:cNvSpPr/>
          <p:nvPr/>
        </p:nvSpPr>
        <p:spPr>
          <a:xfrm>
            <a:off x="1317206" y="5595103"/>
            <a:ext cx="1452013" cy="324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45720" rIns="7200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chemeClr val="tx1"/>
                </a:solidFill>
                <a:latin typeface="メイリオ" panose="020B0604030504040204" pitchFamily="50" charset="-128"/>
                <a:ea typeface="メイリオ" panose="020B0604030504040204" pitchFamily="50" charset="-128"/>
              </a:rPr>
              <a:t>通信制又は専攻科に通う</a:t>
            </a:r>
            <a:endParaRPr lang="en-US" altLang="ja-JP" sz="900" dirty="0">
              <a:solidFill>
                <a:schemeClr val="tx1"/>
              </a:solidFill>
              <a:latin typeface="メイリオ" panose="020B0604030504040204" pitchFamily="50" charset="-128"/>
              <a:ea typeface="メイリオ" panose="020B0604030504040204" pitchFamily="50" charset="-128"/>
            </a:endParaRPr>
          </a:p>
          <a:p>
            <a:pPr algn="ctr"/>
            <a:r>
              <a:rPr lang="ja-JP" altLang="en-US" sz="900">
                <a:solidFill>
                  <a:schemeClr val="tx1"/>
                </a:solidFill>
                <a:latin typeface="メイリオ" panose="020B0604030504040204" pitchFamily="50" charset="-128"/>
                <a:ea typeface="メイリオ" panose="020B0604030504040204" pitchFamily="50" charset="-128"/>
              </a:rPr>
              <a:t>のは生徒</a:t>
            </a:r>
            <a:r>
              <a:rPr lang="ja-JP" altLang="en-US" sz="900" dirty="0">
                <a:solidFill>
                  <a:schemeClr val="tx1"/>
                </a:solidFill>
                <a:latin typeface="メイリオ" panose="020B0604030504040204" pitchFamily="50" charset="-128"/>
                <a:ea typeface="メイリオ" panose="020B0604030504040204" pitchFamily="50" charset="-128"/>
              </a:rPr>
              <a:t>本人ですか？</a:t>
            </a:r>
            <a:endParaRPr lang="en-US" altLang="ja-JP" sz="900" dirty="0">
              <a:solidFill>
                <a:schemeClr val="tx1"/>
              </a:solidFill>
              <a:latin typeface="メイリオ" panose="020B0604030504040204" pitchFamily="50" charset="-128"/>
              <a:ea typeface="メイリオ" panose="020B0604030504040204" pitchFamily="50" charset="-128"/>
            </a:endParaRPr>
          </a:p>
        </p:txBody>
      </p:sp>
      <p:sp>
        <p:nvSpPr>
          <p:cNvPr id="178" name="正方形/長方形 177">
            <a:extLst>
              <a:ext uri="{FF2B5EF4-FFF2-40B4-BE49-F238E27FC236}">
                <a16:creationId xmlns:a16="http://schemas.microsoft.com/office/drawing/2014/main" id="{62ADA070-1FD9-49D4-AAD5-665B39554443}"/>
              </a:ext>
            </a:extLst>
          </p:cNvPr>
          <p:cNvSpPr/>
          <p:nvPr/>
        </p:nvSpPr>
        <p:spPr>
          <a:xfrm>
            <a:off x="1306138" y="6239167"/>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79" name="正方形/長方形 178">
            <a:extLst>
              <a:ext uri="{FF2B5EF4-FFF2-40B4-BE49-F238E27FC236}">
                <a16:creationId xmlns:a16="http://schemas.microsoft.com/office/drawing/2014/main" id="{A7E80E6F-8EA2-4F40-9156-552528A47EF1}"/>
              </a:ext>
            </a:extLst>
          </p:cNvPr>
          <p:cNvSpPr/>
          <p:nvPr/>
        </p:nvSpPr>
        <p:spPr>
          <a:xfrm>
            <a:off x="2233198" y="6239167"/>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80" name="正方形/長方形 179">
            <a:extLst>
              <a:ext uri="{FF2B5EF4-FFF2-40B4-BE49-F238E27FC236}">
                <a16:creationId xmlns:a16="http://schemas.microsoft.com/office/drawing/2014/main" id="{92CD9076-66D9-493C-B27A-C595C12400BB}"/>
              </a:ext>
            </a:extLst>
          </p:cNvPr>
          <p:cNvSpPr/>
          <p:nvPr/>
        </p:nvSpPr>
        <p:spPr>
          <a:xfrm>
            <a:off x="4080899" y="7354882"/>
            <a:ext cx="1953318" cy="35286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申請する高校生等には、</a:t>
            </a:r>
            <a:endParaRPr lang="en-US" altLang="ja-JP" sz="1000" dirty="0">
              <a:solidFill>
                <a:schemeClr val="tx1"/>
              </a:solidFill>
              <a:latin typeface="メイリオ" panose="020B0604030504040204" pitchFamily="50" charset="-128"/>
              <a:ea typeface="メイリオ" panose="020B0604030504040204" pitchFamily="50" charset="-128"/>
            </a:endParaRPr>
          </a:p>
          <a:p>
            <a:pPr algn="ctr"/>
            <a:r>
              <a:rPr lang="ja-JP" altLang="en-US" sz="1000" dirty="0">
                <a:solidFill>
                  <a:schemeClr val="tx1"/>
                </a:solidFill>
                <a:latin typeface="メイリオ" panose="020B0604030504040204" pitchFamily="50" charset="-128"/>
                <a:ea typeface="メイリオ" panose="020B0604030504040204" pitchFamily="50" charset="-128"/>
              </a:rPr>
              <a:t>高校生の兄・姉がいますか？</a:t>
            </a:r>
          </a:p>
        </p:txBody>
      </p:sp>
    </p:spTree>
    <p:extLst>
      <p:ext uri="{BB962C8B-B14F-4D97-AF65-F5344CB8AC3E}">
        <p14:creationId xmlns:p14="http://schemas.microsoft.com/office/powerpoint/2010/main" val="2889582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p:cNvSpPr/>
          <p:nvPr/>
        </p:nvSpPr>
        <p:spPr>
          <a:xfrm>
            <a:off x="97964" y="539487"/>
            <a:ext cx="6660000" cy="7364311"/>
          </a:xfrm>
          <a:prstGeom prst="roundRect">
            <a:avLst>
              <a:gd name="adj" fmla="val 0"/>
            </a:avLst>
          </a:prstGeom>
          <a:noFill/>
          <a:ln w="28575">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lIns="0" tIns="0" rIns="0" bIns="0" rtlCol="0" anchor="t"/>
          <a:lstStyle/>
          <a:p>
            <a:endParaRPr lang="en-US" altLang="ja-JP" sz="400" b="1" dirty="0">
              <a:latin typeface="HG丸ｺﾞｼｯｸM-PRO" panose="020F0600000000000000" pitchFamily="50" charset="-128"/>
              <a:ea typeface="HG丸ｺﾞｼｯｸM-PRO" panose="020F0600000000000000" pitchFamily="50" charset="-128"/>
            </a:endParaRPr>
          </a:p>
          <a:p>
            <a:pPr algn="ctr"/>
            <a:endParaRPr lang="en-US" altLang="ja-JP" sz="1000" b="1" dirty="0">
              <a:latin typeface="+mn-ea"/>
            </a:endParaRPr>
          </a:p>
          <a:p>
            <a:r>
              <a:rPr lang="ja-JP" altLang="en-US" sz="400" dirty="0">
                <a:latin typeface="HG丸ｺﾞｼｯｸM-PRO" panose="020F0600000000000000" pitchFamily="50" charset="-128"/>
                <a:ea typeface="HG丸ｺﾞｼｯｸM-PRO" panose="020F0600000000000000" pitchFamily="50" charset="-128"/>
              </a:rPr>
              <a:t>　　　　　　　　　　　</a:t>
            </a:r>
            <a:endParaRPr lang="en-US" altLang="ja-JP" sz="400" dirty="0">
              <a:latin typeface="HG丸ｺﾞｼｯｸM-PRO" panose="020F0600000000000000" pitchFamily="50" charset="-128"/>
              <a:ea typeface="HG丸ｺﾞｼｯｸM-PRO" panose="020F0600000000000000" pitchFamily="50" charset="-128"/>
            </a:endParaRPr>
          </a:p>
          <a:p>
            <a:r>
              <a:rPr lang="ja-JP" altLang="en-US" sz="800" dirty="0">
                <a:latin typeface="ＭＳ 明朝" panose="02020609040205080304" pitchFamily="17" charset="-128"/>
                <a:ea typeface="ＭＳ 明朝" panose="02020609040205080304" pitchFamily="17" charset="-128"/>
              </a:rPr>
              <a:t>　　</a:t>
            </a:r>
          </a:p>
        </p:txBody>
      </p:sp>
      <p:sp>
        <p:nvSpPr>
          <p:cNvPr id="5" name="ホームベース 4"/>
          <p:cNvSpPr/>
          <p:nvPr/>
        </p:nvSpPr>
        <p:spPr>
          <a:xfrm>
            <a:off x="80213" y="273600"/>
            <a:ext cx="3763122" cy="267008"/>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奨学のための給付金に関するＱ＆Ａ</a:t>
            </a:r>
          </a:p>
        </p:txBody>
      </p:sp>
      <p:sp>
        <p:nvSpPr>
          <p:cNvPr id="9" name="テキスト ボックス 8"/>
          <p:cNvSpPr txBox="1"/>
          <p:nvPr/>
        </p:nvSpPr>
        <p:spPr>
          <a:xfrm>
            <a:off x="-7607" y="8036745"/>
            <a:ext cx="6872461" cy="251795"/>
          </a:xfrm>
          <a:prstGeom prst="rect">
            <a:avLst/>
          </a:prstGeom>
          <a:solidFill>
            <a:srgbClr val="00B050"/>
          </a:solidFill>
          <a:ln w="9525">
            <a:noFill/>
          </a:ln>
        </p:spPr>
        <p:txBody>
          <a:bodyPr wrap="square" lIns="0" tIns="36000" rIns="0" bIns="0" rtlCol="0">
            <a:spAutoFit/>
          </a:bodyPr>
          <a:lstStyle/>
          <a:p>
            <a:pPr algn="ctr"/>
            <a:r>
              <a:rPr lang="ja-JP" altLang="en-US" sz="1400" b="1" dirty="0">
                <a:solidFill>
                  <a:schemeClr val="bg1"/>
                </a:solidFill>
                <a:latin typeface="メイリオ" panose="020B0604030504040204" pitchFamily="50" charset="-128"/>
                <a:ea typeface="メイリオ" panose="020B0604030504040204" pitchFamily="50" charset="-128"/>
              </a:rPr>
              <a:t>お　問　い　合　わ　せ　先</a:t>
            </a:r>
            <a:endParaRPr lang="ja-JP" altLang="en-US" sz="1050" b="1" dirty="0">
              <a:solidFill>
                <a:schemeClr val="bg1"/>
              </a:solidFill>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673263" y="8328492"/>
            <a:ext cx="5544616" cy="1107996"/>
          </a:xfrm>
          <a:prstGeom prst="rect">
            <a:avLst/>
          </a:prstGeom>
          <a:noFill/>
        </p:spPr>
        <p:txBody>
          <a:bodyPr wrap="none" lIns="0" tIns="0" rIns="0" bIns="0" rtlCol="0">
            <a:spAutoFit/>
          </a:bodyPr>
          <a:lstStyle/>
          <a:p>
            <a:pPr>
              <a:lnSpc>
                <a:spcPct val="150000"/>
              </a:lnSpc>
            </a:pPr>
            <a:r>
              <a:rPr lang="ja-JP" altLang="en-US" sz="1200" dirty="0">
                <a:latin typeface="メイリオ" panose="020B0604030504040204" pitchFamily="50" charset="-128"/>
                <a:ea typeface="メイリオ" panose="020B0604030504040204" pitchFamily="50" charset="-128"/>
              </a:rPr>
              <a:t>　　</a:t>
            </a:r>
            <a:r>
              <a:rPr lang="ja-JP" altLang="en-US" sz="1200">
                <a:latin typeface="メイリオ" panose="020B0604030504040204" pitchFamily="50" charset="-128"/>
                <a:ea typeface="メイリオ" panose="020B0604030504040204" pitchFamily="50" charset="-128"/>
              </a:rPr>
              <a:t>　新潟県　総務部</a:t>
            </a:r>
            <a:r>
              <a:rPr lang="ja-JP" altLang="en-US" sz="1200" dirty="0">
                <a:latin typeface="メイリオ" panose="020B0604030504040204" pitchFamily="50" charset="-128"/>
                <a:ea typeface="メイリオ" panose="020B0604030504040204" pitchFamily="50" charset="-128"/>
              </a:rPr>
              <a:t>　大学・私学振興課</a:t>
            </a:r>
            <a:r>
              <a:rPr lang="ja-JP" altLang="en-US" sz="1200">
                <a:latin typeface="メイリオ" panose="020B0604030504040204" pitchFamily="50" charset="-128"/>
                <a:ea typeface="メイリオ" panose="020B0604030504040204" pitchFamily="50" charset="-128"/>
              </a:rPr>
              <a:t>　私学班</a:t>
            </a:r>
            <a:endParaRPr lang="ja-JP" altLang="en-US" sz="1200" dirty="0">
              <a:latin typeface="メイリオ" panose="020B0604030504040204" pitchFamily="50" charset="-128"/>
              <a:ea typeface="メイリオ" panose="020B0604030504040204" pitchFamily="50" charset="-128"/>
            </a:endParaRPr>
          </a:p>
          <a:p>
            <a:pPr>
              <a:lnSpc>
                <a:spcPct val="150000"/>
              </a:lnSpc>
            </a:pPr>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950-8570</a:t>
            </a:r>
            <a:r>
              <a:rPr lang="ja-JP" altLang="en-US" sz="1200" dirty="0">
                <a:latin typeface="メイリオ" panose="020B0604030504040204" pitchFamily="50" charset="-128"/>
                <a:ea typeface="メイリオ" panose="020B0604030504040204" pitchFamily="50" charset="-128"/>
              </a:rPr>
              <a:t>　新潟市中央区新光町</a:t>
            </a:r>
            <a:r>
              <a:rPr lang="en-US" altLang="ja-JP" sz="1200" dirty="0">
                <a:latin typeface="メイリオ" panose="020B0604030504040204" pitchFamily="50" charset="-128"/>
                <a:ea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rPr>
              <a:t>番地１</a:t>
            </a:r>
          </a:p>
          <a:p>
            <a:pPr>
              <a:lnSpc>
                <a:spcPct val="150000"/>
              </a:lnSpc>
            </a:pPr>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025-280-5020</a:t>
            </a:r>
          </a:p>
          <a:p>
            <a:pPr>
              <a:lnSpc>
                <a:spcPct val="150000"/>
              </a:lnSpc>
            </a:pPr>
            <a:r>
              <a:rPr lang="ja-JP" altLang="en-US" sz="1000" dirty="0">
                <a:latin typeface="メイリオ" panose="020B0604030504040204" pitchFamily="50" charset="-128"/>
                <a:ea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rPr>
              <a:t>ＨＰ</a:t>
            </a:r>
            <a:r>
              <a:rPr lang="ja-JP" altLang="en-US" sz="1000" dirty="0">
                <a:latin typeface="メイリオ" panose="020B0604030504040204" pitchFamily="50" charset="-128"/>
                <a:ea typeface="メイリオ" panose="020B0604030504040204" pitchFamily="50" charset="-128"/>
              </a:rPr>
              <a:t>（</a:t>
            </a:r>
            <a:r>
              <a:rPr lang="en-US" altLang="ja-JP" sz="1000" dirty="0">
                <a:latin typeface="メイリオ" panose="020B0604030504040204" pitchFamily="50" charset="-128"/>
                <a:ea typeface="メイリオ" panose="020B0604030504040204" pitchFamily="50" charset="-128"/>
              </a:rPr>
              <a:t>https://www.pref.niigata.lg.jp/sec/daigaku/1356820534591.html</a:t>
            </a:r>
            <a:r>
              <a:rPr lang="ja-JP" altLang="en-US" sz="1000" dirty="0">
                <a:latin typeface="メイリオ" panose="020B0604030504040204" pitchFamily="50" charset="-128"/>
                <a:ea typeface="メイリオ" panose="020B0604030504040204" pitchFamily="50" charset="-128"/>
              </a:rPr>
              <a:t>）　　</a:t>
            </a:r>
            <a:endParaRPr lang="en-US" altLang="ja-JP" sz="1000" dirty="0">
              <a:latin typeface="メイリオ" panose="020B0604030504040204" pitchFamily="50" charset="-128"/>
              <a:ea typeface="メイリオ" panose="020B0604030504040204" pitchFamily="50" charset="-128"/>
            </a:endParaRPr>
          </a:p>
        </p:txBody>
      </p:sp>
      <p:pic>
        <p:nvPicPr>
          <p:cNvPr id="14" name="Picture 2" descr="C:\Users\n984075\Desktop\ｃ-10\勉強する.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7169" y="8405316"/>
            <a:ext cx="829132" cy="8982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n984075\Desktop\ｃ-10\電話を掛ける.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640" y="8443177"/>
            <a:ext cx="805701" cy="872843"/>
          </a:xfrm>
          <a:prstGeom prst="rect">
            <a:avLst/>
          </a:prstGeom>
          <a:noFill/>
          <a:extLst>
            <a:ext uri="{909E8E84-426E-40DD-AFC4-6F175D3DCCD1}">
              <a14:hiddenFill xmlns:a14="http://schemas.microsoft.com/office/drawing/2010/main">
                <a:solidFill>
                  <a:srgbClr val="FFFFFF"/>
                </a:solidFill>
              </a14:hiddenFill>
            </a:ext>
          </a:extLst>
        </p:spPr>
      </p:pic>
      <p:sp>
        <p:nvSpPr>
          <p:cNvPr id="16" name="正方形/長方形 15"/>
          <p:cNvSpPr/>
          <p:nvPr/>
        </p:nvSpPr>
        <p:spPr>
          <a:xfrm>
            <a:off x="93778" y="490554"/>
            <a:ext cx="6863208" cy="7602081"/>
          </a:xfrm>
          <a:prstGeom prst="rect">
            <a:avLst/>
          </a:prstGeom>
        </p:spPr>
        <p:txBody>
          <a:bodyPr wrap="square">
            <a:spAutoFit/>
          </a:bodyPr>
          <a:lstStyle/>
          <a:p>
            <a:pPr marL="266700" lvl="0" indent="-266700">
              <a:defRPr/>
            </a:pPr>
            <a:endParaRPr lang="en-US" altLang="ja-JP" sz="800" b="1" dirty="0">
              <a:solidFill>
                <a:prstClr val="black"/>
              </a:solidFill>
              <a:latin typeface="ＭＳ ゴシック" panose="020B0609070205080204" pitchFamily="49" charset="-128"/>
              <a:ea typeface="ＭＳ ゴシック" panose="020B0609070205080204" pitchFamily="49" charset="-128"/>
            </a:endParaRPr>
          </a:p>
          <a:p>
            <a:pPr marL="266700" lvl="0" indent="-266700">
              <a:defRPr/>
            </a:pPr>
            <a:r>
              <a:rPr lang="ja-JP" altLang="en-US" sz="1200" b="1" dirty="0">
                <a:solidFill>
                  <a:prstClr val="black"/>
                </a:solidFill>
                <a:latin typeface="メイリオ" panose="020B0604030504040204" pitchFamily="50" charset="-128"/>
                <a:ea typeface="メイリオ" panose="020B0604030504040204" pitchFamily="50" charset="-128"/>
              </a:rPr>
              <a:t>Ｑ１　生徒は新潟県内の高校に在学していますが、両親は他県で生活しています。給付金は申</a:t>
            </a:r>
            <a:endParaRPr lang="en-US" altLang="ja-JP" sz="1200" b="1" dirty="0">
              <a:solidFill>
                <a:prstClr val="black"/>
              </a:solidFill>
              <a:latin typeface="メイリオ" panose="020B0604030504040204" pitchFamily="50" charset="-128"/>
              <a:ea typeface="メイリオ" panose="020B0604030504040204" pitchFamily="50" charset="-128"/>
            </a:endParaRPr>
          </a:p>
          <a:p>
            <a:pPr marL="266700" lvl="0" indent="-266700">
              <a:defRPr/>
            </a:pPr>
            <a:r>
              <a:rPr lang="en-US" altLang="ja-JP" sz="1200" b="1" dirty="0">
                <a:solidFill>
                  <a:prstClr val="black"/>
                </a:solidFill>
                <a:latin typeface="メイリオ" panose="020B0604030504040204" pitchFamily="50" charset="-128"/>
                <a:ea typeface="メイリオ" panose="020B0604030504040204" pitchFamily="50" charset="-128"/>
              </a:rPr>
              <a:t>    </a:t>
            </a:r>
            <a:r>
              <a:rPr lang="ja-JP" altLang="en-US" sz="1200" b="1" dirty="0">
                <a:solidFill>
                  <a:prstClr val="black"/>
                </a:solidFill>
                <a:latin typeface="メイリオ" panose="020B0604030504040204" pitchFamily="50" charset="-128"/>
                <a:ea typeface="メイリオ" panose="020B0604030504040204" pitchFamily="50" charset="-128"/>
              </a:rPr>
              <a:t>請できますか？</a:t>
            </a:r>
            <a:endParaRPr lang="en-US" altLang="ja-JP" sz="1200" b="1" dirty="0">
              <a:solidFill>
                <a:prstClr val="black"/>
              </a:solidFill>
              <a:latin typeface="メイリオ" panose="020B0604030504040204" pitchFamily="50" charset="-128"/>
              <a:ea typeface="メイリオ" panose="020B0604030504040204" pitchFamily="50" charset="-128"/>
            </a:endParaRPr>
          </a:p>
          <a:p>
            <a:pPr marL="266700" lvl="0" indent="-266700">
              <a:defRPr/>
            </a:pPr>
            <a:r>
              <a:rPr lang="ja-JP" altLang="en-US" sz="1000" dirty="0">
                <a:solidFill>
                  <a:prstClr val="black"/>
                </a:solidFill>
                <a:latin typeface="ＭＳ 明朝" panose="02020609040205080304" pitchFamily="17" charset="-128"/>
                <a:ea typeface="ＭＳ 明朝" panose="02020609040205080304" pitchFamily="17" charset="-128"/>
              </a:rPr>
              <a:t>　　　 給付金は保護者がお住まいの都道府県から支給されます。各都道府県で制度の詳細や申請手続きが異なり</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defRPr/>
            </a:pPr>
            <a:r>
              <a:rPr lang="ja-JP" altLang="en-US" sz="1000" dirty="0">
                <a:solidFill>
                  <a:prstClr val="black"/>
                </a:solidFill>
                <a:latin typeface="ＭＳ 明朝" panose="02020609040205080304" pitchFamily="17" charset="-128"/>
                <a:ea typeface="ＭＳ 明朝" panose="02020609040205080304" pitchFamily="17" charset="-128"/>
              </a:rPr>
              <a:t>　　 ますので、お住まいの都道府県にお問い合わせください。</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defRPr/>
            </a:pP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defRPr/>
            </a:pP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defRPr/>
            </a:pP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defRPr/>
            </a:pP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defRPr/>
            </a:pP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defRPr/>
            </a:pPr>
            <a:endParaRPr lang="en-US" altLang="ja-JP" sz="1000" dirty="0">
              <a:solidFill>
                <a:prstClr val="black"/>
              </a:solidFill>
              <a:latin typeface="ＭＳ 明朝" panose="02020609040205080304" pitchFamily="17" charset="-128"/>
              <a:ea typeface="ＭＳ 明朝" panose="02020609040205080304" pitchFamily="17" charset="-128"/>
            </a:endParaRPr>
          </a:p>
          <a:p>
            <a:pPr lvl="0">
              <a:lnSpc>
                <a:spcPct val="150000"/>
              </a:lnSpc>
            </a:pPr>
            <a:endParaRPr lang="en-US" altLang="ja-JP" sz="1000" dirty="0">
              <a:solidFill>
                <a:prstClr val="black"/>
              </a:solidFill>
              <a:latin typeface="ＭＳ 明朝" panose="02020609040205080304" pitchFamily="17" charset="-128"/>
              <a:ea typeface="ＭＳ 明朝" panose="02020609040205080304" pitchFamily="17" charset="-128"/>
            </a:endParaRPr>
          </a:p>
          <a:p>
            <a:pPr lvl="0">
              <a:lnSpc>
                <a:spcPts val="600"/>
              </a:lnSpc>
            </a:pP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defRPr/>
            </a:pPr>
            <a:r>
              <a:rPr lang="ja-JP" altLang="en-US" sz="1200" b="1" dirty="0">
                <a:solidFill>
                  <a:prstClr val="black"/>
                </a:solidFill>
                <a:latin typeface="メイリオ" panose="020B0604030504040204" pitchFamily="50" charset="-128"/>
                <a:ea typeface="メイリオ" panose="020B0604030504040204" pitchFamily="50" charset="-128"/>
              </a:rPr>
              <a:t>Ｑ２　県民税均等割額と市町村民税均等割額が０円でないのですが、申請できますか？</a:t>
            </a:r>
            <a:endParaRPr lang="en-US" altLang="ja-JP" sz="1200" b="1" dirty="0">
              <a:solidFill>
                <a:prstClr val="black"/>
              </a:solidFill>
              <a:latin typeface="メイリオ" panose="020B0604030504040204" pitchFamily="50" charset="-128"/>
              <a:ea typeface="メイリオ" panose="020B0604030504040204" pitchFamily="50" charset="-128"/>
            </a:endParaRPr>
          </a:p>
          <a:p>
            <a:pPr marL="266700" lvl="0" indent="-266700">
              <a:defRPr/>
            </a:pPr>
            <a:r>
              <a:rPr lang="ja-JP" altLang="en-US" sz="1000" dirty="0">
                <a:solidFill>
                  <a:prstClr val="black"/>
                </a:solidFill>
                <a:latin typeface="ＭＳ 明朝" panose="02020609040205080304" pitchFamily="17" charset="-128"/>
                <a:ea typeface="ＭＳ 明朝" panose="02020609040205080304" pitchFamily="17" charset="-128"/>
              </a:rPr>
              <a:t>　　　 保護者等全員（父母の場合は二人とも）の県民税</a:t>
            </a:r>
            <a:r>
              <a:rPr lang="ja-JP" altLang="en-US" sz="1000" u="sng" dirty="0">
                <a:solidFill>
                  <a:prstClr val="black"/>
                </a:solidFill>
                <a:latin typeface="ＭＳ ゴシック" pitchFamily="49" charset="-128"/>
                <a:ea typeface="ＭＳ ゴシック" pitchFamily="49" charset="-128"/>
              </a:rPr>
              <a:t>所得割</a:t>
            </a:r>
            <a:r>
              <a:rPr lang="ja-JP" altLang="en-US" sz="1000" dirty="0">
                <a:solidFill>
                  <a:prstClr val="black"/>
                </a:solidFill>
                <a:latin typeface="ＭＳ 明朝" panose="02020609040205080304" pitchFamily="17" charset="-128"/>
                <a:ea typeface="ＭＳ 明朝" panose="02020609040205080304" pitchFamily="17" charset="-128"/>
              </a:rPr>
              <a:t>額と市町村民税</a:t>
            </a:r>
            <a:r>
              <a:rPr lang="ja-JP" altLang="en-US" sz="1000" u="sng" dirty="0">
                <a:solidFill>
                  <a:prstClr val="black"/>
                </a:solidFill>
                <a:latin typeface="ＭＳ ゴシック" panose="020B0609070205080204" pitchFamily="49" charset="-128"/>
                <a:ea typeface="ＭＳ ゴシック" panose="020B0609070205080204" pitchFamily="49" charset="-128"/>
              </a:rPr>
              <a:t>所得割</a:t>
            </a:r>
            <a:r>
              <a:rPr lang="ja-JP" altLang="en-US" sz="1000" dirty="0">
                <a:solidFill>
                  <a:prstClr val="black"/>
                </a:solidFill>
                <a:latin typeface="ＭＳ 明朝" panose="02020609040205080304" pitchFamily="17" charset="-128"/>
                <a:ea typeface="ＭＳ 明朝" panose="02020609040205080304" pitchFamily="17" charset="-128"/>
              </a:rPr>
              <a:t>額が０円（非課税）であれ</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defRPr/>
            </a:pPr>
            <a:r>
              <a:rPr lang="ja-JP" altLang="en-US" sz="1000" dirty="0">
                <a:solidFill>
                  <a:prstClr val="black"/>
                </a:solidFill>
                <a:latin typeface="ＭＳ 明朝" panose="02020609040205080304" pitchFamily="17" charset="-128"/>
                <a:ea typeface="ＭＳ 明朝" panose="02020609040205080304" pitchFamily="17" charset="-128"/>
              </a:rPr>
              <a:t>　　　ば、申請できます。</a:t>
            </a:r>
            <a:endParaRPr lang="en-US" altLang="ja-JP" sz="1000" dirty="0">
              <a:solidFill>
                <a:prstClr val="black"/>
              </a:solidFill>
              <a:latin typeface="ＭＳ 明朝" panose="02020609040205080304" pitchFamily="17" charset="-128"/>
              <a:ea typeface="ＭＳ 明朝" panose="02020609040205080304" pitchFamily="17" charset="-128"/>
            </a:endParaRPr>
          </a:p>
          <a:p>
            <a:pPr lvl="0"/>
            <a:endParaRPr lang="en-US" altLang="ja-JP" sz="1200" b="1" dirty="0">
              <a:solidFill>
                <a:prstClr val="black"/>
              </a:solidFill>
              <a:latin typeface="ＭＳ ゴシック" panose="020B0609070205080204" pitchFamily="49" charset="-128"/>
              <a:ea typeface="ＭＳ ゴシック" panose="020B0609070205080204" pitchFamily="49" charset="-128"/>
            </a:endParaRPr>
          </a:p>
          <a:p>
            <a:pPr lvl="0"/>
            <a:r>
              <a:rPr lang="ja-JP" altLang="en-US" sz="1200" b="1" dirty="0">
                <a:solidFill>
                  <a:prstClr val="black"/>
                </a:solidFill>
                <a:latin typeface="メイリオ" panose="020B0604030504040204" pitchFamily="50" charset="-128"/>
                <a:ea typeface="メイリオ" panose="020B0604030504040204" pitchFamily="50" charset="-128"/>
              </a:rPr>
              <a:t>Ｑ３　両親と祖父母と同居しています。同居している家族全員の県民税所得割額と市町村民税</a:t>
            </a:r>
            <a:endParaRPr lang="en-US" altLang="ja-JP" sz="1200" b="1" dirty="0">
              <a:solidFill>
                <a:prstClr val="black"/>
              </a:solidFill>
              <a:latin typeface="メイリオ" panose="020B0604030504040204" pitchFamily="50" charset="-128"/>
              <a:ea typeface="メイリオ" panose="020B0604030504040204" pitchFamily="50" charset="-128"/>
            </a:endParaRPr>
          </a:p>
          <a:p>
            <a:pPr lvl="0"/>
            <a:r>
              <a:rPr lang="ja-JP" altLang="en-US" sz="1200" b="1" dirty="0">
                <a:solidFill>
                  <a:prstClr val="black"/>
                </a:solidFill>
                <a:latin typeface="メイリオ" panose="020B0604030504040204" pitchFamily="50" charset="-128"/>
                <a:ea typeface="メイリオ" panose="020B0604030504040204" pitchFamily="50" charset="-128"/>
              </a:rPr>
              <a:t>　　所得割額が０円（非課税）でなければ、申請できませんか？</a:t>
            </a:r>
            <a:endParaRPr lang="en-US" altLang="ja-JP" sz="1200" b="1" dirty="0">
              <a:solidFill>
                <a:prstClr val="black"/>
              </a:solidFill>
              <a:latin typeface="メイリオ" panose="020B0604030504040204" pitchFamily="50" charset="-128"/>
              <a:ea typeface="メイリオ" panose="020B0604030504040204" pitchFamily="50" charset="-128"/>
            </a:endParaRPr>
          </a:p>
          <a:p>
            <a:pPr lvl="0"/>
            <a:r>
              <a:rPr lang="ja-JP" altLang="en-US" sz="1000" dirty="0">
                <a:solidFill>
                  <a:prstClr val="black"/>
                </a:solidFill>
                <a:latin typeface="ＭＳ 明朝" panose="02020609040205080304" pitchFamily="17" charset="-128"/>
                <a:ea typeface="ＭＳ 明朝" panose="02020609040205080304" pitchFamily="17" charset="-128"/>
              </a:rPr>
              <a:t>　　　 保護者（主に両親）の県民税所得割額と市町村民税所得割額が０円（非課税）であれば、同居している他</a:t>
            </a:r>
            <a:endParaRPr lang="en-US" altLang="ja-JP" sz="1000" dirty="0">
              <a:solidFill>
                <a:prstClr val="black"/>
              </a:solidFill>
              <a:latin typeface="ＭＳ 明朝" panose="02020609040205080304" pitchFamily="17" charset="-128"/>
              <a:ea typeface="ＭＳ 明朝" panose="02020609040205080304" pitchFamily="17" charset="-128"/>
            </a:endParaRPr>
          </a:p>
          <a:p>
            <a:pPr lvl="0"/>
            <a:r>
              <a:rPr lang="ja-JP" altLang="en-US" sz="1000" dirty="0">
                <a:solidFill>
                  <a:prstClr val="black"/>
                </a:solidFill>
                <a:latin typeface="ＭＳ 明朝" panose="02020609040205080304" pitchFamily="17" charset="-128"/>
                <a:ea typeface="ＭＳ 明朝" panose="02020609040205080304" pitchFamily="17" charset="-128"/>
              </a:rPr>
              <a:t>　　　の家族の県民税所得割額と市町村民税所得割額が０円（非課税）でなくても、申請できます。</a:t>
            </a:r>
            <a:endParaRPr lang="en-US" altLang="ja-JP" sz="1200" b="1" dirty="0">
              <a:solidFill>
                <a:prstClr val="black"/>
              </a:solidFill>
              <a:latin typeface="ＭＳ 明朝" panose="02020609040205080304" pitchFamily="17" charset="-128"/>
              <a:ea typeface="ＭＳ 明朝" panose="02020609040205080304" pitchFamily="17" charset="-128"/>
            </a:endParaRPr>
          </a:p>
          <a:p>
            <a:pPr lvl="0"/>
            <a:r>
              <a:rPr lang="ja-JP" altLang="en-US" sz="1200" b="1" dirty="0">
                <a:solidFill>
                  <a:prstClr val="black"/>
                </a:solidFill>
                <a:latin typeface="ＭＳ ゴシック" panose="020B0609070205080204" pitchFamily="49" charset="-128"/>
                <a:ea typeface="ＭＳ ゴシック" panose="020B0609070205080204" pitchFamily="49" charset="-128"/>
              </a:rPr>
              <a:t>　　　　　　　　　　　　　　　　　　　　　　　　　　　　</a:t>
            </a:r>
            <a:endParaRPr lang="en-US" altLang="ja-JP" sz="1200" b="1" dirty="0">
              <a:solidFill>
                <a:prstClr val="black"/>
              </a:solidFill>
              <a:latin typeface="ＭＳ ゴシック" panose="020B0609070205080204" pitchFamily="49" charset="-128"/>
              <a:ea typeface="ＭＳ ゴシック" panose="020B0609070205080204" pitchFamily="49" charset="-128"/>
            </a:endParaRPr>
          </a:p>
          <a:p>
            <a:pPr lvl="0"/>
            <a:r>
              <a:rPr lang="ja-JP" altLang="en-US" sz="1200" b="1" dirty="0">
                <a:solidFill>
                  <a:prstClr val="black"/>
                </a:solidFill>
                <a:latin typeface="メイリオ" panose="020B0604030504040204" pitchFamily="50" charset="-128"/>
                <a:ea typeface="メイリオ" panose="020B0604030504040204" pitchFamily="50" charset="-128"/>
              </a:rPr>
              <a:t>Ｑ４　８月に父母が離婚し、母が親権者となりました。母の個人番号カードの写しのみを添付</a:t>
            </a:r>
            <a:endParaRPr lang="en-US" altLang="ja-JP" sz="1200" b="1" dirty="0">
              <a:solidFill>
                <a:prstClr val="black"/>
              </a:solidFill>
              <a:latin typeface="メイリオ" panose="020B0604030504040204" pitchFamily="50" charset="-128"/>
              <a:ea typeface="メイリオ" panose="020B0604030504040204" pitchFamily="50" charset="-128"/>
            </a:endParaRPr>
          </a:p>
          <a:p>
            <a:pPr lvl="0"/>
            <a:r>
              <a:rPr lang="ja-JP" altLang="en-US" sz="1200" b="1" dirty="0">
                <a:solidFill>
                  <a:prstClr val="black"/>
                </a:solidFill>
                <a:latin typeface="メイリオ" panose="020B0604030504040204" pitchFamily="50" charset="-128"/>
                <a:ea typeface="メイリオ" panose="020B0604030504040204" pitchFamily="50" charset="-128"/>
              </a:rPr>
              <a:t>　　して、申請はできますか？</a:t>
            </a:r>
            <a:endParaRPr lang="en-US" altLang="ja-JP" sz="1200" b="1" dirty="0">
              <a:solidFill>
                <a:prstClr val="black"/>
              </a:solidFill>
              <a:latin typeface="メイリオ" panose="020B0604030504040204" pitchFamily="50" charset="-128"/>
              <a:ea typeface="メイリオ" panose="020B0604030504040204" pitchFamily="50"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基準日となる７月１日時点での保護者は父と母でしたので、その後変更があったとしても、保護者は父母</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両名となります。父母二人ともが県民税所得割額と市町村民税所得割額が０円であれば、父母の分の個人</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番号カードの写しを添付して申請できます。</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endParaRPr lang="ja-JP" altLang="en-US" sz="1000" dirty="0">
              <a:solidFill>
                <a:prstClr val="black"/>
              </a:solidFill>
              <a:latin typeface="ＭＳ 明朝" panose="02020609040205080304" pitchFamily="17" charset="-128"/>
              <a:ea typeface="ＭＳ 明朝" panose="02020609040205080304" pitchFamily="17" charset="-128"/>
            </a:endParaRPr>
          </a:p>
          <a:p>
            <a:pPr marL="266700" lvl="0" indent="-266700"/>
            <a:r>
              <a:rPr lang="ja-JP" altLang="en-US" sz="1200" b="1" dirty="0">
                <a:solidFill>
                  <a:prstClr val="black"/>
                </a:solidFill>
                <a:latin typeface="メイリオ" panose="020B0604030504040204" pitchFamily="50" charset="-128"/>
                <a:ea typeface="メイリオ" panose="020B0604030504040204" pitchFamily="50" charset="-128"/>
              </a:rPr>
              <a:t>Ｑ５　生活保護を受給していますが、この給付金の支給を受けると収入と認定されてしまうの</a:t>
            </a:r>
            <a:endParaRPr lang="en-US" altLang="ja-JP" sz="1200" b="1" dirty="0">
              <a:solidFill>
                <a:prstClr val="black"/>
              </a:solidFill>
              <a:latin typeface="メイリオ" panose="020B0604030504040204" pitchFamily="50" charset="-128"/>
              <a:ea typeface="メイリオ" panose="020B0604030504040204" pitchFamily="50" charset="-128"/>
            </a:endParaRPr>
          </a:p>
          <a:p>
            <a:pPr marL="266700" lvl="0" indent="-266700"/>
            <a:r>
              <a:rPr lang="ja-JP" altLang="en-US" sz="1200" b="1" dirty="0">
                <a:solidFill>
                  <a:prstClr val="black"/>
                </a:solidFill>
                <a:latin typeface="メイリオ" panose="020B0604030504040204" pitchFamily="50" charset="-128"/>
                <a:ea typeface="メイリオ" panose="020B0604030504040204" pitchFamily="50" charset="-128"/>
              </a:rPr>
              <a:t>　　でしょうか？</a:t>
            </a:r>
            <a:endParaRPr lang="en-US" altLang="ja-JP" sz="1200" b="1" dirty="0">
              <a:solidFill>
                <a:prstClr val="black"/>
              </a:solidFill>
              <a:latin typeface="メイリオ" panose="020B0604030504040204" pitchFamily="50" charset="-128"/>
              <a:ea typeface="メイリオ" panose="020B0604030504040204" pitchFamily="50"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福祉事務所において就学のために必要と認められると判断した場合は、生活保護における収入認定から除</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外されます。担当の福祉事務所とも十分に相談し、不明な点はお問い合わせください。</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endParaRPr lang="en-US" altLang="ja-JP" sz="1000" dirty="0">
              <a:solidFill>
                <a:prstClr val="black"/>
              </a:solidFill>
              <a:latin typeface="メイリオ" panose="020B0604030504040204" pitchFamily="50" charset="-128"/>
              <a:ea typeface="メイリオ" panose="020B0604030504040204" pitchFamily="50" charset="-128"/>
            </a:endParaRPr>
          </a:p>
          <a:p>
            <a:pPr marL="266700" lvl="0" indent="-266700"/>
            <a:r>
              <a:rPr lang="ja-JP" altLang="en-US" sz="1200" b="1" dirty="0">
                <a:solidFill>
                  <a:prstClr val="black"/>
                </a:solidFill>
                <a:latin typeface="メイリオ" panose="020B0604030504040204" pitchFamily="50" charset="-128"/>
                <a:ea typeface="メイリオ" panose="020B0604030504040204" pitchFamily="50" charset="-128"/>
              </a:rPr>
              <a:t>Ｑ６　６月まで生活保護（生業扶助あり）を受給していましたが、７月から生活保護を受給し</a:t>
            </a:r>
            <a:endParaRPr lang="en-US" altLang="ja-JP" sz="1200" b="1" dirty="0">
              <a:solidFill>
                <a:prstClr val="black"/>
              </a:solidFill>
              <a:latin typeface="メイリオ" panose="020B0604030504040204" pitchFamily="50" charset="-128"/>
              <a:ea typeface="メイリオ" panose="020B0604030504040204" pitchFamily="50" charset="-128"/>
            </a:endParaRPr>
          </a:p>
          <a:p>
            <a:pPr marL="266700" lvl="0" indent="-266700"/>
            <a:r>
              <a:rPr lang="ja-JP" altLang="en-US" sz="1200" b="1" dirty="0">
                <a:solidFill>
                  <a:prstClr val="black"/>
                </a:solidFill>
                <a:latin typeface="メイリオ" panose="020B0604030504040204" pitchFamily="50" charset="-128"/>
                <a:ea typeface="メイリオ" panose="020B0604030504040204" pitchFamily="50" charset="-128"/>
              </a:rPr>
              <a:t>　　なくなりました。申請できますか？</a:t>
            </a:r>
            <a:endParaRPr lang="en-US" altLang="ja-JP" sz="1200" b="1" dirty="0">
              <a:solidFill>
                <a:prstClr val="black"/>
              </a:solidFill>
              <a:latin typeface="メイリオ" panose="020B0604030504040204" pitchFamily="50" charset="-128"/>
              <a:ea typeface="メイリオ" panose="020B0604030504040204" pitchFamily="50"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基準日となる７月１日時点で生活保護を受給していないため、「生活保護世帯」で申請はできませんが、</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令和４年度の県民税所得割額と市町村民税所得割額が０円（非課税）であれば、「非課税世帯」として、</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申請できます。</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r>
              <a:rPr lang="ja-JP" altLang="en-US" sz="1200" b="1" dirty="0">
                <a:solidFill>
                  <a:prstClr val="black"/>
                </a:solidFill>
                <a:latin typeface="メイリオ" panose="020B0604030504040204" pitchFamily="50" charset="-128"/>
                <a:ea typeface="メイリオ" panose="020B0604030504040204" pitchFamily="50" charset="-128"/>
              </a:rPr>
              <a:t>Ｑ７　高校生の兄弟姉妹がいますが、まとめて申請できますか？</a:t>
            </a:r>
            <a:endParaRPr lang="en-US" altLang="ja-JP" sz="1200" b="1" dirty="0">
              <a:solidFill>
                <a:prstClr val="black"/>
              </a:solidFill>
              <a:latin typeface="メイリオ" panose="020B0604030504040204" pitchFamily="50" charset="-128"/>
              <a:ea typeface="メイリオ" panose="020B0604030504040204" pitchFamily="50"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兄弟姉妹をまとめて１つの申請書では申請できません。必ず、生徒一人ごとに申請書を作成し、在学する</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学校へ提出してください。</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r>
              <a:rPr lang="ja-JP" altLang="en-US" sz="1200" b="1" dirty="0">
                <a:solidFill>
                  <a:prstClr val="black"/>
                </a:solidFill>
                <a:latin typeface="メイリオ" panose="020B0604030504040204" pitchFamily="50" charset="-128"/>
                <a:ea typeface="メイリオ" panose="020B0604030504040204" pitchFamily="50" charset="-128"/>
              </a:rPr>
              <a:t>Ｑ８　申請者は父ですが、母の口座に振り込むことはできますか？</a:t>
            </a:r>
            <a:endParaRPr lang="en-US" altLang="ja-JP" sz="1200" b="1" dirty="0">
              <a:solidFill>
                <a:prstClr val="black"/>
              </a:solidFill>
              <a:latin typeface="メイリオ" panose="020B0604030504040204" pitchFamily="50" charset="-128"/>
              <a:ea typeface="メイリオ" panose="020B0604030504040204" pitchFamily="50"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申請者と振込先口座名義は同一となります。母の口座に振り込みたい場合は、申請者を母にしてください。</a:t>
            </a:r>
            <a:endParaRPr lang="en-US" altLang="ja-JP" sz="1000" dirty="0">
              <a:solidFill>
                <a:prstClr val="black"/>
              </a:solidFill>
              <a:latin typeface="ＭＳ 明朝" panose="02020609040205080304" pitchFamily="17" charset="-128"/>
              <a:ea typeface="ＭＳ 明朝" panose="02020609040205080304" pitchFamily="17" charset="-128"/>
            </a:endParaRPr>
          </a:p>
          <a:p>
            <a:pPr marL="266700" lvl="0" indent="-266700"/>
            <a:r>
              <a:rPr lang="ja-JP" altLang="en-US" sz="1000" dirty="0">
                <a:solidFill>
                  <a:prstClr val="black"/>
                </a:solidFill>
                <a:latin typeface="ＭＳ 明朝" panose="02020609040205080304" pitchFamily="17" charset="-128"/>
                <a:ea typeface="ＭＳ 明朝" panose="02020609040205080304" pitchFamily="17" charset="-128"/>
              </a:rPr>
              <a:t>　　　　　　　　　　　　　</a:t>
            </a:r>
            <a:endParaRPr lang="ja-JP" altLang="en-US" sz="1200" b="1" dirty="0">
              <a:solidFill>
                <a:prstClr val="black"/>
              </a:solidFill>
              <a:latin typeface="ＭＳ ゴシック" panose="020B0609070205080204" pitchFamily="49" charset="-128"/>
              <a:ea typeface="ＭＳ ゴシック" panose="020B0609070205080204" pitchFamily="49" charset="-128"/>
            </a:endParaRPr>
          </a:p>
        </p:txBody>
      </p:sp>
      <p:sp>
        <p:nvSpPr>
          <p:cNvPr id="31" name="正方形/長方形 30"/>
          <p:cNvSpPr/>
          <p:nvPr/>
        </p:nvSpPr>
        <p:spPr>
          <a:xfrm>
            <a:off x="3625214" y="1428648"/>
            <a:ext cx="2124000" cy="936104"/>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p>
        </p:txBody>
      </p:sp>
      <p:sp>
        <p:nvSpPr>
          <p:cNvPr id="32" name="角丸四角形 31"/>
          <p:cNvSpPr/>
          <p:nvPr/>
        </p:nvSpPr>
        <p:spPr>
          <a:xfrm>
            <a:off x="2236478" y="1842783"/>
            <a:ext cx="1008000" cy="360039"/>
          </a:xfrm>
          <a:prstGeom prst="round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p>
        </p:txBody>
      </p:sp>
      <p:sp>
        <p:nvSpPr>
          <p:cNvPr id="33" name="正方形/長方形 32"/>
          <p:cNvSpPr/>
          <p:nvPr/>
        </p:nvSpPr>
        <p:spPr>
          <a:xfrm>
            <a:off x="1148485" y="1439824"/>
            <a:ext cx="2124000" cy="936104"/>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p>
        </p:txBody>
      </p:sp>
      <p:sp>
        <p:nvSpPr>
          <p:cNvPr id="34" name="角丸四角形 33"/>
          <p:cNvSpPr/>
          <p:nvPr/>
        </p:nvSpPr>
        <p:spPr>
          <a:xfrm>
            <a:off x="1190548" y="1841558"/>
            <a:ext cx="1008000" cy="360039"/>
          </a:xfrm>
          <a:prstGeom prst="round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p>
        </p:txBody>
      </p:sp>
      <p:sp>
        <p:nvSpPr>
          <p:cNvPr id="35" name="テキスト ボックス 88"/>
          <p:cNvSpPr txBox="1"/>
          <p:nvPr/>
        </p:nvSpPr>
        <p:spPr>
          <a:xfrm>
            <a:off x="1447956" y="1494369"/>
            <a:ext cx="1620000" cy="276999"/>
          </a:xfrm>
          <a:prstGeom prst="rect">
            <a:avLst/>
          </a:prstGeom>
          <a:solidFill>
            <a:srgbClr val="C00000"/>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kumimoji="1" lang="ja-JP" altLang="en-US" sz="900" b="1" dirty="0">
                <a:solidFill>
                  <a:schemeClr val="bg1"/>
                </a:solidFill>
                <a:latin typeface="メイリオ" panose="020B0604030504040204" pitchFamily="50" charset="-128"/>
                <a:ea typeface="メイリオ" panose="020B0604030504040204" pitchFamily="50" charset="-128"/>
              </a:rPr>
              <a:t>保護者が〇〇県</a:t>
            </a:r>
            <a:r>
              <a:rPr lang="ja-JP" altLang="en-US" sz="900" b="1" dirty="0">
                <a:solidFill>
                  <a:schemeClr val="bg1"/>
                </a:solidFill>
                <a:latin typeface="メイリオ" panose="020B0604030504040204" pitchFamily="50" charset="-128"/>
                <a:ea typeface="メイリオ" panose="020B0604030504040204" pitchFamily="50" charset="-128"/>
              </a:rPr>
              <a:t>に在住</a:t>
            </a:r>
            <a:endParaRPr lang="en-US" altLang="ja-JP" sz="900" b="1" dirty="0">
              <a:solidFill>
                <a:schemeClr val="bg1"/>
              </a:solidFill>
              <a:latin typeface="メイリオ" panose="020B0604030504040204" pitchFamily="50" charset="-128"/>
              <a:ea typeface="メイリオ" panose="020B0604030504040204" pitchFamily="50" charset="-128"/>
            </a:endParaRPr>
          </a:p>
          <a:p>
            <a:pPr algn="ctr"/>
            <a:r>
              <a:rPr kumimoji="1" lang="ja-JP" altLang="en-US" sz="900" b="1" dirty="0">
                <a:solidFill>
                  <a:schemeClr val="bg1"/>
                </a:solidFill>
                <a:latin typeface="メイリオ" panose="020B0604030504040204" pitchFamily="50" charset="-128"/>
                <a:ea typeface="メイリオ" panose="020B0604030504040204" pitchFamily="50" charset="-128"/>
              </a:rPr>
              <a:t>生徒が新潟県の学校に</a:t>
            </a:r>
            <a:r>
              <a:rPr lang="ja-JP" altLang="en-US" sz="900" b="1" dirty="0">
                <a:solidFill>
                  <a:schemeClr val="bg1"/>
                </a:solidFill>
                <a:latin typeface="メイリオ" panose="020B0604030504040204" pitchFamily="50" charset="-128"/>
                <a:ea typeface="メイリオ" panose="020B0604030504040204" pitchFamily="50" charset="-128"/>
              </a:rPr>
              <a:t>在学</a:t>
            </a:r>
            <a:endParaRPr kumimoji="1" lang="ja-JP" altLang="en-US" sz="900" b="1" dirty="0">
              <a:solidFill>
                <a:schemeClr val="bg1"/>
              </a:solidFill>
              <a:latin typeface="メイリオ" panose="020B0604030504040204" pitchFamily="50" charset="-128"/>
              <a:ea typeface="メイリオ" panose="020B0604030504040204" pitchFamily="50" charset="-128"/>
            </a:endParaRPr>
          </a:p>
        </p:txBody>
      </p:sp>
      <p:sp>
        <p:nvSpPr>
          <p:cNvPr id="36" name="テキスト ボックス 89"/>
          <p:cNvSpPr txBox="1"/>
          <p:nvPr/>
        </p:nvSpPr>
        <p:spPr>
          <a:xfrm>
            <a:off x="2502232" y="1774814"/>
            <a:ext cx="476492" cy="123111"/>
          </a:xfrm>
          <a:prstGeom prst="rect">
            <a:avLst/>
          </a:prstGeom>
          <a:solidFill>
            <a:schemeClr val="bg1"/>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800" b="1" dirty="0">
                <a:latin typeface="メイリオ" panose="020B0604030504040204" pitchFamily="50" charset="-128"/>
                <a:ea typeface="メイリオ" panose="020B0604030504040204" pitchFamily="50" charset="-128"/>
              </a:rPr>
              <a:t>新潟県</a:t>
            </a:r>
            <a:endParaRPr lang="en-US" altLang="ja-JP" sz="800" b="1" dirty="0">
              <a:latin typeface="メイリオ" panose="020B0604030504040204" pitchFamily="50" charset="-128"/>
              <a:ea typeface="メイリオ" panose="020B0604030504040204" pitchFamily="50" charset="-128"/>
            </a:endParaRPr>
          </a:p>
        </p:txBody>
      </p:sp>
      <p:sp>
        <p:nvSpPr>
          <p:cNvPr id="37" name="円/楕円 36"/>
          <p:cNvSpPr/>
          <p:nvPr/>
        </p:nvSpPr>
        <p:spPr>
          <a:xfrm>
            <a:off x="1412636" y="1932802"/>
            <a:ext cx="540000" cy="1799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r>
              <a:rPr kumimoji="1" lang="ja-JP" altLang="en-US" sz="900" dirty="0">
                <a:latin typeface="メイリオ" panose="020B0604030504040204" pitchFamily="50" charset="-128"/>
                <a:ea typeface="メイリオ" panose="020B0604030504040204" pitchFamily="50" charset="-128"/>
              </a:rPr>
              <a:t>保護者</a:t>
            </a:r>
            <a:endParaRPr kumimoji="1" lang="ja-JP" altLang="en-US" dirty="0">
              <a:latin typeface="メイリオ" panose="020B0604030504040204" pitchFamily="50" charset="-128"/>
              <a:ea typeface="メイリオ" panose="020B0604030504040204" pitchFamily="50" charset="-128"/>
            </a:endParaRPr>
          </a:p>
        </p:txBody>
      </p:sp>
      <p:sp>
        <p:nvSpPr>
          <p:cNvPr id="38" name="円/楕円 37"/>
          <p:cNvSpPr/>
          <p:nvPr/>
        </p:nvSpPr>
        <p:spPr>
          <a:xfrm>
            <a:off x="2502232" y="1939210"/>
            <a:ext cx="540000" cy="1799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r>
              <a:rPr lang="ja-JP" altLang="en-US" sz="900" dirty="0">
                <a:latin typeface="メイリオ" panose="020B0604030504040204" pitchFamily="50" charset="-128"/>
                <a:ea typeface="メイリオ" panose="020B0604030504040204" pitchFamily="50" charset="-128"/>
              </a:rPr>
              <a:t>生徒</a:t>
            </a:r>
            <a:endParaRPr kumimoji="1" lang="ja-JP" altLang="en-US" dirty="0">
              <a:latin typeface="メイリオ" panose="020B0604030504040204" pitchFamily="50" charset="-128"/>
              <a:ea typeface="メイリオ" panose="020B0604030504040204" pitchFamily="50" charset="-128"/>
            </a:endParaRPr>
          </a:p>
        </p:txBody>
      </p:sp>
      <p:sp>
        <p:nvSpPr>
          <p:cNvPr id="39" name="テキスト ボックス 93"/>
          <p:cNvSpPr txBox="1"/>
          <p:nvPr/>
        </p:nvSpPr>
        <p:spPr>
          <a:xfrm>
            <a:off x="1456302" y="1774814"/>
            <a:ext cx="476492" cy="123111"/>
          </a:xfrm>
          <a:prstGeom prst="rect">
            <a:avLst/>
          </a:prstGeom>
          <a:solidFill>
            <a:schemeClr val="bg1"/>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800" b="1" dirty="0">
                <a:latin typeface="メイリオ" panose="020B0604030504040204" pitchFamily="50" charset="-128"/>
                <a:ea typeface="メイリオ" panose="020B0604030504040204" pitchFamily="50" charset="-128"/>
              </a:rPr>
              <a:t>○○県</a:t>
            </a:r>
            <a:endParaRPr lang="en-US" altLang="ja-JP" sz="800" b="1" dirty="0">
              <a:latin typeface="メイリオ" panose="020B0604030504040204" pitchFamily="50" charset="-128"/>
              <a:ea typeface="メイリオ" panose="020B0604030504040204" pitchFamily="50" charset="-128"/>
            </a:endParaRPr>
          </a:p>
        </p:txBody>
      </p:sp>
      <p:sp>
        <p:nvSpPr>
          <p:cNvPr id="40" name="角丸四角形 39"/>
          <p:cNvSpPr/>
          <p:nvPr/>
        </p:nvSpPr>
        <p:spPr>
          <a:xfrm>
            <a:off x="4702978" y="1848041"/>
            <a:ext cx="1008000" cy="360039"/>
          </a:xfrm>
          <a:prstGeom prst="round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p>
        </p:txBody>
      </p:sp>
      <p:sp>
        <p:nvSpPr>
          <p:cNvPr id="41" name="角丸四角形 40"/>
          <p:cNvSpPr/>
          <p:nvPr/>
        </p:nvSpPr>
        <p:spPr>
          <a:xfrm>
            <a:off x="3662119" y="1836370"/>
            <a:ext cx="1008000" cy="360039"/>
          </a:xfrm>
          <a:prstGeom prst="round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p>
        </p:txBody>
      </p:sp>
      <p:sp>
        <p:nvSpPr>
          <p:cNvPr id="42" name="テキスト ボックス 70"/>
          <p:cNvSpPr txBox="1"/>
          <p:nvPr/>
        </p:nvSpPr>
        <p:spPr>
          <a:xfrm>
            <a:off x="3924646" y="1495918"/>
            <a:ext cx="1620000" cy="276999"/>
          </a:xfrm>
          <a:prstGeom prst="rect">
            <a:avLst/>
          </a:prstGeom>
          <a:solidFill>
            <a:srgbClr val="C00000"/>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kumimoji="1" lang="ja-JP" altLang="en-US" sz="900" b="1" dirty="0">
                <a:solidFill>
                  <a:schemeClr val="bg1"/>
                </a:solidFill>
                <a:latin typeface="メイリオ" panose="020B0604030504040204" pitchFamily="50" charset="-128"/>
                <a:ea typeface="メイリオ" panose="020B0604030504040204" pitchFamily="50" charset="-128"/>
              </a:rPr>
              <a:t>保護者が新潟県</a:t>
            </a:r>
            <a:r>
              <a:rPr lang="ja-JP" altLang="en-US" sz="900" b="1" dirty="0">
                <a:solidFill>
                  <a:schemeClr val="bg1"/>
                </a:solidFill>
                <a:latin typeface="メイリオ" panose="020B0604030504040204" pitchFamily="50" charset="-128"/>
                <a:ea typeface="メイリオ" panose="020B0604030504040204" pitchFamily="50" charset="-128"/>
              </a:rPr>
              <a:t>に在住</a:t>
            </a:r>
            <a:endParaRPr lang="en-US" altLang="ja-JP" sz="900" b="1" dirty="0">
              <a:solidFill>
                <a:schemeClr val="bg1"/>
              </a:solidFill>
              <a:latin typeface="メイリオ" panose="020B0604030504040204" pitchFamily="50" charset="-128"/>
              <a:ea typeface="メイリオ" panose="020B0604030504040204" pitchFamily="50" charset="-128"/>
            </a:endParaRPr>
          </a:p>
          <a:p>
            <a:pPr algn="ctr"/>
            <a:r>
              <a:rPr kumimoji="1" lang="ja-JP" altLang="en-US" sz="900" b="1" dirty="0">
                <a:solidFill>
                  <a:schemeClr val="bg1"/>
                </a:solidFill>
                <a:latin typeface="メイリオ" panose="020B0604030504040204" pitchFamily="50" charset="-128"/>
                <a:ea typeface="メイリオ" panose="020B0604030504040204" pitchFamily="50" charset="-128"/>
              </a:rPr>
              <a:t>生徒が〇〇県の学校に</a:t>
            </a:r>
            <a:r>
              <a:rPr lang="ja-JP" altLang="en-US" sz="900" b="1" dirty="0">
                <a:solidFill>
                  <a:schemeClr val="bg1"/>
                </a:solidFill>
                <a:latin typeface="メイリオ" panose="020B0604030504040204" pitchFamily="50" charset="-128"/>
                <a:ea typeface="メイリオ" panose="020B0604030504040204" pitchFamily="50" charset="-128"/>
              </a:rPr>
              <a:t>在学</a:t>
            </a:r>
            <a:endParaRPr kumimoji="1" lang="ja-JP" altLang="en-US" sz="900" b="1" dirty="0">
              <a:solidFill>
                <a:schemeClr val="bg1"/>
              </a:solidFill>
              <a:latin typeface="メイリオ" panose="020B0604030504040204" pitchFamily="50" charset="-128"/>
              <a:ea typeface="メイリオ" panose="020B0604030504040204" pitchFamily="50" charset="-128"/>
            </a:endParaRPr>
          </a:p>
        </p:txBody>
      </p:sp>
      <p:sp>
        <p:nvSpPr>
          <p:cNvPr id="43" name="テキスト ボックス 71"/>
          <p:cNvSpPr txBox="1"/>
          <p:nvPr/>
        </p:nvSpPr>
        <p:spPr>
          <a:xfrm>
            <a:off x="4968732" y="1774814"/>
            <a:ext cx="476492" cy="123111"/>
          </a:xfrm>
          <a:prstGeom prst="rect">
            <a:avLst/>
          </a:prstGeom>
          <a:solidFill>
            <a:schemeClr val="bg1"/>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800" b="1" dirty="0">
                <a:latin typeface="メイリオ" panose="020B0604030504040204" pitchFamily="50" charset="-128"/>
                <a:ea typeface="メイリオ" panose="020B0604030504040204" pitchFamily="50" charset="-128"/>
              </a:rPr>
              <a:t>○○県</a:t>
            </a:r>
            <a:endParaRPr lang="en-US" altLang="ja-JP" sz="800" b="1" dirty="0">
              <a:latin typeface="メイリオ" panose="020B0604030504040204" pitchFamily="50" charset="-128"/>
              <a:ea typeface="メイリオ" panose="020B0604030504040204" pitchFamily="50" charset="-128"/>
            </a:endParaRPr>
          </a:p>
        </p:txBody>
      </p:sp>
      <p:sp>
        <p:nvSpPr>
          <p:cNvPr id="44" name="円/楕円 43"/>
          <p:cNvSpPr/>
          <p:nvPr/>
        </p:nvSpPr>
        <p:spPr>
          <a:xfrm>
            <a:off x="3933056" y="1959034"/>
            <a:ext cx="540000" cy="1799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r>
              <a:rPr kumimoji="1" lang="ja-JP" altLang="en-US" sz="900" dirty="0">
                <a:latin typeface="メイリオ" panose="020B0604030504040204" pitchFamily="50" charset="-128"/>
                <a:ea typeface="メイリオ" panose="020B0604030504040204" pitchFamily="50" charset="-128"/>
              </a:rPr>
              <a:t>保護者</a:t>
            </a:r>
            <a:endParaRPr kumimoji="1" lang="ja-JP" altLang="en-US" dirty="0">
              <a:latin typeface="メイリオ" panose="020B0604030504040204" pitchFamily="50" charset="-128"/>
              <a:ea typeface="メイリオ" panose="020B0604030504040204" pitchFamily="50" charset="-128"/>
            </a:endParaRPr>
          </a:p>
        </p:txBody>
      </p:sp>
      <p:sp>
        <p:nvSpPr>
          <p:cNvPr id="45" name="円/楕円 44"/>
          <p:cNvSpPr/>
          <p:nvPr/>
        </p:nvSpPr>
        <p:spPr>
          <a:xfrm>
            <a:off x="4968732" y="1961910"/>
            <a:ext cx="540000" cy="1799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r>
              <a:rPr lang="ja-JP" altLang="en-US" sz="900" dirty="0">
                <a:latin typeface="メイリオ" panose="020B0604030504040204" pitchFamily="50" charset="-128"/>
                <a:ea typeface="メイリオ" panose="020B0604030504040204" pitchFamily="50" charset="-128"/>
              </a:rPr>
              <a:t>生徒</a:t>
            </a:r>
            <a:endParaRPr kumimoji="1" lang="ja-JP" altLang="en-US" dirty="0">
              <a:latin typeface="メイリオ" panose="020B0604030504040204" pitchFamily="50" charset="-128"/>
              <a:ea typeface="メイリオ" panose="020B0604030504040204" pitchFamily="50" charset="-128"/>
            </a:endParaRPr>
          </a:p>
        </p:txBody>
      </p:sp>
      <p:sp>
        <p:nvSpPr>
          <p:cNvPr id="46" name="テキスト ボックス 74"/>
          <p:cNvSpPr txBox="1"/>
          <p:nvPr/>
        </p:nvSpPr>
        <p:spPr>
          <a:xfrm>
            <a:off x="3717032" y="2223320"/>
            <a:ext cx="898174" cy="138499"/>
          </a:xfrm>
          <a:prstGeom prst="rect">
            <a:avLst/>
          </a:prstGeom>
          <a:no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900" b="1" dirty="0">
                <a:latin typeface="メイリオ" panose="020B0604030504040204" pitchFamily="50" charset="-128"/>
                <a:ea typeface="メイリオ" panose="020B0604030504040204" pitchFamily="50" charset="-128"/>
              </a:rPr>
              <a:t>新潟県から給付</a:t>
            </a:r>
            <a:endParaRPr lang="en-US" altLang="ja-JP" sz="900" b="1" dirty="0">
              <a:latin typeface="メイリオ" panose="020B0604030504040204" pitchFamily="50" charset="-128"/>
              <a:ea typeface="メイリオ" panose="020B0604030504040204" pitchFamily="50" charset="-128"/>
            </a:endParaRPr>
          </a:p>
        </p:txBody>
      </p:sp>
      <p:sp>
        <p:nvSpPr>
          <p:cNvPr id="47" name="テキスト ボックス 92"/>
          <p:cNvSpPr txBox="1"/>
          <p:nvPr/>
        </p:nvSpPr>
        <p:spPr>
          <a:xfrm>
            <a:off x="1254055" y="2230940"/>
            <a:ext cx="898174" cy="138499"/>
          </a:xfrm>
          <a:prstGeom prst="rect">
            <a:avLst/>
          </a:prstGeom>
          <a:no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900" b="1" dirty="0">
                <a:latin typeface="メイリオ" panose="020B0604030504040204" pitchFamily="50" charset="-128"/>
                <a:ea typeface="メイリオ" panose="020B0604030504040204" pitchFamily="50" charset="-128"/>
              </a:rPr>
              <a:t>○○県から給付</a:t>
            </a:r>
            <a:endParaRPr lang="en-US" altLang="ja-JP" sz="900" b="1" dirty="0">
              <a:latin typeface="メイリオ" panose="020B0604030504040204" pitchFamily="50" charset="-128"/>
              <a:ea typeface="メイリオ" panose="020B0604030504040204" pitchFamily="50" charset="-128"/>
            </a:endParaRPr>
          </a:p>
        </p:txBody>
      </p:sp>
      <p:sp>
        <p:nvSpPr>
          <p:cNvPr id="48" name="テキスト ボックス 75"/>
          <p:cNvSpPr txBox="1"/>
          <p:nvPr/>
        </p:nvSpPr>
        <p:spPr>
          <a:xfrm>
            <a:off x="3960620" y="1799890"/>
            <a:ext cx="476492" cy="123111"/>
          </a:xfrm>
          <a:prstGeom prst="rect">
            <a:avLst/>
          </a:prstGeom>
          <a:solidFill>
            <a:schemeClr val="bg1"/>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800" b="1" dirty="0">
                <a:latin typeface="メイリオ" panose="020B0604030504040204" pitchFamily="50" charset="-128"/>
                <a:ea typeface="メイリオ" panose="020B0604030504040204" pitchFamily="50" charset="-128"/>
              </a:rPr>
              <a:t>新潟県</a:t>
            </a:r>
            <a:endParaRPr lang="en-US" altLang="ja-JP" sz="800" b="1" dirty="0">
              <a:latin typeface="メイリオ" panose="020B0604030504040204" pitchFamily="50" charset="-128"/>
              <a:ea typeface="メイリオ" panose="020B0604030504040204" pitchFamily="50" charset="-128"/>
            </a:endParaRPr>
          </a:p>
        </p:txBody>
      </p:sp>
      <p:sp>
        <p:nvSpPr>
          <p:cNvPr id="29" name="フッター プレースホルダー 12"/>
          <p:cNvSpPr>
            <a:spLocks noGrp="1"/>
          </p:cNvSpPr>
          <p:nvPr>
            <p:ph type="ftr" sz="quarter" idx="11"/>
          </p:nvPr>
        </p:nvSpPr>
        <p:spPr>
          <a:xfrm>
            <a:off x="3310575" y="9683750"/>
            <a:ext cx="273646" cy="299295"/>
          </a:xfrm>
        </p:spPr>
        <p:txBody>
          <a:bodyPr wrap="none" lIns="72000" tIns="72000" rIns="72000" bIns="72000">
            <a:spAutoFit/>
          </a:bodyPr>
          <a:lstStyle/>
          <a:p>
            <a:r>
              <a:rPr kumimoji="1" lang="ja-JP" altLang="en-US" sz="1000" dirty="0">
                <a:latin typeface="メイリオ" panose="020B0604030504040204" pitchFamily="50" charset="-128"/>
                <a:ea typeface="メイリオ" panose="020B0604030504040204" pitchFamily="50" charset="-128"/>
              </a:rPr>
              <a:t>４</a:t>
            </a:r>
          </a:p>
        </p:txBody>
      </p:sp>
    </p:spTree>
    <p:extLst>
      <p:ext uri="{BB962C8B-B14F-4D97-AF65-F5344CB8AC3E}">
        <p14:creationId xmlns:p14="http://schemas.microsoft.com/office/powerpoint/2010/main" val="55853473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10390</TotalTime>
  <Words>2429</Words>
  <Application>Microsoft Office PowerPoint</Application>
  <PresentationFormat>A4 210 x 297 mm</PresentationFormat>
  <Paragraphs>231</Paragraphs>
  <Slides>4</Slides>
  <Notes>3</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vt:i4>
      </vt:variant>
    </vt:vector>
  </HeadingPairs>
  <TitlesOfParts>
    <vt:vector size="12" baseType="lpstr">
      <vt:lpstr>HG丸ｺﾞｼｯｸM-PRO</vt:lpstr>
      <vt:lpstr>ＭＳ Ｐゴシック</vt:lpstr>
      <vt:lpstr>ＭＳ ゴシック</vt:lpstr>
      <vt:lpstr>ＭＳ 明朝</vt: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新潟県</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新潟県</dc:creator>
  <cp:lastModifiedBy>新潟県</cp:lastModifiedBy>
  <cp:revision>737</cp:revision>
  <cp:lastPrinted>2022-07-11T11:40:06Z</cp:lastPrinted>
  <dcterms:created xsi:type="dcterms:W3CDTF">2014-06-03T03:25:53Z</dcterms:created>
  <dcterms:modified xsi:type="dcterms:W3CDTF">2022-07-13T08:29:15Z</dcterms:modified>
</cp:coreProperties>
</file>