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
  </p:notesMasterIdLst>
  <p:sldIdLst>
    <p:sldId id="326" r:id="rId2"/>
    <p:sldId id="327" r:id="rId3"/>
    <p:sldId id="338" r:id="rId4"/>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3"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FFFFCC"/>
    <a:srgbClr val="0070C0"/>
    <a:srgbClr val="B6917A"/>
    <a:srgbClr val="F1D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0" autoAdjust="0"/>
    <p:restoredTop sz="94660"/>
  </p:normalViewPr>
  <p:slideViewPr>
    <p:cSldViewPr snapToGrid="0">
      <p:cViewPr varScale="1">
        <p:scale>
          <a:sx n="112" d="100"/>
          <a:sy n="112" d="100"/>
        </p:scale>
        <p:origin x="78"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40" tIns="45720" rIns="91440" bIns="45720" rtlCol="0"/>
          <a:lstStyle>
            <a:lvl1pPr algn="r">
              <a:defRPr sz="1200"/>
            </a:lvl1pPr>
          </a:lstStyle>
          <a:p>
            <a:fld id="{D4705DE2-3A8C-4351-AD5E-C7B92235F3D5}" type="datetimeFigureOut">
              <a:rPr kumimoji="1" lang="ja-JP" altLang="en-US" smtClean="0"/>
              <a:t>2024/9/2</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ECC70CB-CA16-4537-B10E-989DAC17185E}" type="slidenum">
              <a:rPr kumimoji="1" lang="ja-JP" altLang="en-US" smtClean="0"/>
              <a:t>‹#›</a:t>
            </a:fld>
            <a:endParaRPr kumimoji="1" lang="ja-JP" altLang="en-US"/>
          </a:p>
        </p:txBody>
      </p:sp>
    </p:spTree>
    <p:extLst>
      <p:ext uri="{BB962C8B-B14F-4D97-AF65-F5344CB8AC3E}">
        <p14:creationId xmlns:p14="http://schemas.microsoft.com/office/powerpoint/2010/main" val="4054670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ECC70CB-CA16-4537-B10E-989DAC17185E}" type="slidenum">
              <a:rPr kumimoji="1" lang="ja-JP" altLang="en-US" smtClean="0"/>
              <a:t>1</a:t>
            </a:fld>
            <a:endParaRPr kumimoji="1" lang="ja-JP" altLang="en-US"/>
          </a:p>
        </p:txBody>
      </p:sp>
    </p:spTree>
    <p:extLst>
      <p:ext uri="{BB962C8B-B14F-4D97-AF65-F5344CB8AC3E}">
        <p14:creationId xmlns:p14="http://schemas.microsoft.com/office/powerpoint/2010/main" val="3381744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ECC70CB-CA16-4537-B10E-989DAC17185E}" type="slidenum">
              <a:rPr kumimoji="1" lang="ja-JP" altLang="en-US" smtClean="0"/>
              <a:t>2</a:t>
            </a:fld>
            <a:endParaRPr kumimoji="1" lang="ja-JP" altLang="en-US"/>
          </a:p>
        </p:txBody>
      </p:sp>
    </p:spTree>
    <p:extLst>
      <p:ext uri="{BB962C8B-B14F-4D97-AF65-F5344CB8AC3E}">
        <p14:creationId xmlns:p14="http://schemas.microsoft.com/office/powerpoint/2010/main" val="3508727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8C1DC2-39CE-45F0-A744-39FA3C968745}" type="datetime1">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31342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E13DD1-418E-42F0-A445-F95D2A897FF8}" type="datetime1">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614201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A594B04-5A04-413A-9CCD-E454F349BA7F}" type="datetime1">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30940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D95BE52-6A1D-42A5-B487-416A91A78F78}" type="datetime1">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0098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F3AF93-8587-4767-807E-2EC9E74A22B2}" type="datetime1">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5008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C342768-AC96-4DB9-96CF-A4597AAEFE89}" type="datetime1">
              <a:rPr kumimoji="1" lang="ja-JP" altLang="en-US" smtClean="0"/>
              <a:t>2024/9/2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33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2CFB14-E772-481F-BDAE-095B4785FAA2}" type="datetime1">
              <a:rPr kumimoji="1" lang="ja-JP" altLang="en-US" smtClean="0"/>
              <a:t>2024/9/2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8196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9FA6F2-B92C-499C-B1DB-B6187C5C3C7D}" type="datetime1">
              <a:rPr kumimoji="1" lang="ja-JP" altLang="en-US" smtClean="0"/>
              <a:t>2024/9/2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149406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3C80-0345-41E1-B743-78B3F5F0F01F}" type="datetime1">
              <a:rPr kumimoji="1" lang="ja-JP" altLang="en-US" smtClean="0"/>
              <a:t>2024/9/2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9555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A192F0-E567-48B9-AEEB-45C80250C56C}" type="datetime1">
              <a:rPr kumimoji="1" lang="ja-JP" altLang="en-US" smtClean="0"/>
              <a:t>2024/9/2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00588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709C95-A7C9-48C2-A9C7-D3386239BBF6}" type="datetime1">
              <a:rPr kumimoji="1" lang="ja-JP" altLang="en-US" smtClean="0"/>
              <a:t>2024/9/2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1112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73631-BA68-4FE3-BC7B-4D01A8CD8FBD}" type="datetime1">
              <a:rPr kumimoji="1" lang="ja-JP" altLang="en-US" smtClean="0"/>
              <a:t>2024/9/2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806669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1976846" y="726565"/>
            <a:ext cx="7034225" cy="690644"/>
          </a:xfrm>
          <a:prstGeom prst="roundRect">
            <a:avLst>
              <a:gd name="adj" fmla="val 0"/>
            </a:avLst>
          </a:prstGeom>
          <a:solidFill>
            <a:schemeClr val="accent5">
              <a:lumMod val="20000"/>
              <a:lumOff val="80000"/>
              <a:alpha val="50000"/>
            </a:schemeClr>
          </a:solidFill>
          <a:ln>
            <a:solidFill>
              <a:schemeClr val="accent5">
                <a:lumMod val="75000"/>
              </a:schemeClr>
            </a:solidFill>
          </a:ln>
        </p:spPr>
        <p:style>
          <a:lnRef idx="3">
            <a:schemeClr val="lt1"/>
          </a:lnRef>
          <a:fillRef idx="1">
            <a:schemeClr val="accent1"/>
          </a:fillRef>
          <a:effectRef idx="1">
            <a:schemeClr val="accent1"/>
          </a:effectRef>
          <a:fontRef idx="minor">
            <a:schemeClr val="lt1"/>
          </a:fontRef>
        </p:style>
        <p:txBody>
          <a:bodyPr rtlCol="0" anchor="ctr"/>
          <a:lstStyle/>
          <a:p>
            <a:r>
              <a:rPr kumimoji="1" lang="ja-JP" altLang="en-US" sz="1200" b="1" dirty="0">
                <a:solidFill>
                  <a:schemeClr val="tx1"/>
                </a:solidFill>
                <a:latin typeface="Meiryo UI" panose="020B0604030504040204" pitchFamily="50" charset="-128"/>
                <a:ea typeface="Meiryo UI" panose="020B0604030504040204" pitchFamily="50" charset="-128"/>
              </a:rPr>
              <a:t>学校としての取組</a:t>
            </a:r>
            <a:endParaRPr kumimoji="1" lang="en-US" altLang="ja-JP" sz="1200" dirty="0">
              <a:solidFill>
                <a:schemeClr val="tx1"/>
              </a:solidFill>
              <a:latin typeface="Meiryo UI" panose="020B0604030504040204" pitchFamily="50" charset="-128"/>
              <a:ea typeface="Meiryo UI" panose="020B0604030504040204" pitchFamily="50" charset="-128"/>
            </a:endParaRPr>
          </a:p>
          <a:p>
            <a:endParaRPr kumimoji="1" lang="en-US" altLang="ja-JP" sz="1200" dirty="0">
              <a:solidFill>
                <a:schemeClr val="tx1"/>
              </a:solidFill>
              <a:latin typeface="Meiryo UI" panose="020B0604030504040204" pitchFamily="50" charset="-128"/>
              <a:ea typeface="Meiryo UI" panose="020B0604030504040204" pitchFamily="50" charset="-128"/>
            </a:endParaRPr>
          </a:p>
          <a:p>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250945-9DCB-4530-9B64-FABF1C4CD099}"/>
              </a:ext>
            </a:extLst>
          </p:cNvPr>
          <p:cNvSpPr/>
          <p:nvPr/>
        </p:nvSpPr>
        <p:spPr>
          <a:xfrm>
            <a:off x="0" y="228037"/>
            <a:ext cx="9144000" cy="47689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effectLst/>
                <a:uLnTx/>
                <a:uFillTx/>
                <a:latin typeface="Meiryo UI"/>
                <a:ea typeface="Meiryo UI"/>
              </a:rPr>
              <a:t>「個別最適な学びと協働的な学びの一体的な充実」</a:t>
            </a:r>
            <a:r>
              <a:rPr kumimoji="1" lang="ja-JP" altLang="en-US" sz="1200" b="1" dirty="0">
                <a:latin typeface="Meiryo UI"/>
                <a:ea typeface="Meiryo UI"/>
              </a:rPr>
              <a:t>により、</a:t>
            </a:r>
            <a:endParaRPr kumimoji="1" lang="en-US" altLang="ja-JP" sz="1200" b="1" dirty="0">
              <a:latin typeface="Meiryo UI"/>
              <a:ea typeface="Meiryo UI"/>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dirty="0">
                <a:latin typeface="Meiryo UI"/>
                <a:ea typeface="Meiryo UI"/>
              </a:rPr>
              <a:t>多様な子供達を誰一人取り残さずに資質・能力の育成を図ることを目指す</a:t>
            </a:r>
            <a:r>
              <a:rPr kumimoji="1" lang="ja-JP" altLang="en-US" sz="1400" b="1" i="0" u="none" strike="noStrike" kern="1200" cap="none" spc="0" normalizeH="0" baseline="0" noProof="0" dirty="0">
                <a:ln>
                  <a:noFill/>
                </a:ln>
                <a:effectLst/>
                <a:uLnTx/>
                <a:uFillTx/>
                <a:latin typeface="Meiryo UI"/>
                <a:ea typeface="Meiryo UI"/>
              </a:rPr>
              <a:t>実践事例</a:t>
            </a:r>
            <a:endParaRPr kumimoji="1" lang="ja-JP" altLang="en-US" sz="1400" b="1" dirty="0">
              <a:latin typeface="Meiryo UI"/>
              <a:ea typeface="Meiryo UI"/>
            </a:endParaRPr>
          </a:p>
        </p:txBody>
      </p:sp>
      <p:sp>
        <p:nvSpPr>
          <p:cNvPr id="26" name="正方形/長方形 25">
            <a:extLst>
              <a:ext uri="{FF2B5EF4-FFF2-40B4-BE49-F238E27FC236}">
                <a16:creationId xmlns:a16="http://schemas.microsoft.com/office/drawing/2014/main" id="{F8F32925-31DE-4A3C-B91A-71DE218E5403}"/>
              </a:ext>
            </a:extLst>
          </p:cNvPr>
          <p:cNvSpPr/>
          <p:nvPr/>
        </p:nvSpPr>
        <p:spPr>
          <a:xfrm>
            <a:off x="1" y="0"/>
            <a:ext cx="889987"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別紙様式３</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571336" y="0"/>
            <a:ext cx="5572664"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小中学校：総則部会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1100" kern="100" dirty="0">
                <a:latin typeface="Meiryo UI" panose="020B0604030504040204" pitchFamily="50" charset="-128"/>
                <a:ea typeface="Meiryo UI" panose="020B0604030504040204" pitchFamily="50" charset="-128"/>
                <a:cs typeface="Times New Roman" panose="02020603050405020304" pitchFamily="18" charset="0"/>
              </a:rPr>
              <a:t>1/2</a:t>
            </a:r>
            <a:endParaRPr lang="ja-JP" alt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325158" y="9332"/>
            <a:ext cx="2421141" cy="476898"/>
          </a:xfrm>
          <a:prstGeom prst="wedgeRectCallout">
            <a:avLst>
              <a:gd name="adj1" fmla="val -55047"/>
              <a:gd name="adj2" fmla="val -27829"/>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dirty="0">
                <a:solidFill>
                  <a:schemeClr val="tx1"/>
                </a:solidFill>
                <a:latin typeface="Yu Gothic UI" panose="020B0500000000000000" pitchFamily="50" charset="-128"/>
                <a:ea typeface="Yu Gothic UI" panose="020B0500000000000000" pitchFamily="50" charset="-128"/>
              </a:rPr>
              <a:t>【】</a:t>
            </a:r>
            <a:r>
              <a:rPr kumimoji="1" lang="ja-JP" altLang="en-US" sz="1200" dirty="0">
                <a:solidFill>
                  <a:schemeClr val="tx1"/>
                </a:solidFill>
                <a:latin typeface="Yu Gothic UI" panose="020B0500000000000000" pitchFamily="50" charset="-128"/>
                <a:ea typeface="Yu Gothic UI" panose="020B0500000000000000" pitchFamily="50" charset="-128"/>
              </a:rPr>
              <a:t>については、関係する都道府県市（学校）に応じて修正してください。</a:t>
            </a:r>
            <a:endParaRPr kumimoji="1" lang="en-US" altLang="ja-JP" sz="1200" dirty="0">
              <a:solidFill>
                <a:schemeClr val="tx1"/>
              </a:solidFill>
              <a:latin typeface="Yu Gothic UI" panose="020B0500000000000000" pitchFamily="50" charset="-128"/>
              <a:ea typeface="Yu Gothic UI" panose="020B0500000000000000" pitchFamily="50" charset="-128"/>
            </a:endParaRPr>
          </a:p>
        </p:txBody>
      </p:sp>
      <p:grpSp>
        <p:nvGrpSpPr>
          <p:cNvPr id="8" name="グループ化 7">
            <a:extLst>
              <a:ext uri="{FF2B5EF4-FFF2-40B4-BE49-F238E27FC236}">
                <a16:creationId xmlns:a16="http://schemas.microsoft.com/office/drawing/2014/main" id="{F4862B5D-BB61-0503-D392-485536502F29}"/>
              </a:ext>
            </a:extLst>
          </p:cNvPr>
          <p:cNvGrpSpPr/>
          <p:nvPr/>
        </p:nvGrpSpPr>
        <p:grpSpPr>
          <a:xfrm>
            <a:off x="3362330" y="4499909"/>
            <a:ext cx="1662722" cy="2191975"/>
            <a:chOff x="7302330" y="4546833"/>
            <a:chExt cx="1662722" cy="2191975"/>
          </a:xfrm>
        </p:grpSpPr>
        <p:sp>
          <p:nvSpPr>
            <p:cNvPr id="12" name="正方形/長方形 11">
              <a:extLst>
                <a:ext uri="{FF2B5EF4-FFF2-40B4-BE49-F238E27FC236}">
                  <a16:creationId xmlns:a16="http://schemas.microsoft.com/office/drawing/2014/main" id="{E8A6E225-A00B-8B0D-945B-C12C7A2B20CF}"/>
                </a:ext>
              </a:extLst>
            </p:cNvPr>
            <p:cNvSpPr/>
            <p:nvPr/>
          </p:nvSpPr>
          <p:spPr>
            <a:xfrm>
              <a:off x="7302330" y="5342738"/>
              <a:ext cx="1659832" cy="769441"/>
            </a:xfrm>
            <a:prstGeom prst="rect">
              <a:avLst/>
            </a:prstGeom>
            <a:ln w="19050">
              <a:noFill/>
            </a:ln>
          </p:spPr>
          <p:txBody>
            <a:bodyPr wrap="square">
              <a:spAutoFit/>
            </a:bodyPr>
            <a:lstStyle/>
            <a:p>
              <a:pPr>
                <a:spcAft>
                  <a:spcPts val="0"/>
                </a:spcAft>
              </a:pPr>
              <a:r>
                <a:rPr kumimoji="1" lang="en-US" altLang="ja-JP" sz="1100" dirty="0">
                  <a:solidFill>
                    <a:schemeClr val="accent5"/>
                  </a:solidFill>
                  <a:latin typeface="Meiryo UI" panose="020B0604030504040204" pitchFamily="50" charset="-128"/>
                  <a:ea typeface="Meiryo UI" panose="020B0604030504040204" pitchFamily="50" charset="-128"/>
                </a:rPr>
                <a:t> </a:t>
              </a:r>
              <a:r>
                <a:rPr kumimoji="1" lang="en-US" altLang="ja-JP" sz="1100" dirty="0">
                  <a:solidFill>
                    <a:srgbClr val="4472C4"/>
                  </a:solidFill>
                  <a:latin typeface="Meiryo UI" panose="020B0604030504040204" pitchFamily="50" charset="-128"/>
                  <a:ea typeface="Meiryo UI" panose="020B0604030504040204" pitchFamily="50" charset="-128"/>
                </a:rPr>
                <a:t>※</a:t>
              </a:r>
              <a:r>
                <a:rPr kumimoji="1" lang="ja-JP" altLang="en-US" sz="1100" dirty="0">
                  <a:solidFill>
                    <a:srgbClr val="4472C4"/>
                  </a:solidFill>
                  <a:latin typeface="Meiryo UI" panose="020B0604030504040204" pitchFamily="50" charset="-128"/>
                  <a:ea typeface="Meiryo UI" panose="020B0604030504040204" pitchFamily="50" charset="-128"/>
                </a:rPr>
                <a:t>画像など様子が分かる</a:t>
              </a:r>
              <a:endParaRPr kumimoji="1" lang="en-US" altLang="ja-JP" sz="1100" dirty="0">
                <a:solidFill>
                  <a:srgbClr val="4472C4"/>
                </a:solidFill>
                <a:latin typeface="Meiryo UI" panose="020B0604030504040204" pitchFamily="50" charset="-128"/>
                <a:ea typeface="Meiryo UI" panose="020B0604030504040204" pitchFamily="50" charset="-128"/>
              </a:endParaRPr>
            </a:p>
            <a:p>
              <a:pPr>
                <a:spcAft>
                  <a:spcPts val="0"/>
                </a:spcAft>
              </a:pPr>
              <a:r>
                <a:rPr kumimoji="1" lang="ja-JP" altLang="en-US" sz="1100" dirty="0">
                  <a:solidFill>
                    <a:srgbClr val="4472C4"/>
                  </a:solidFill>
                  <a:latin typeface="Meiryo UI" panose="020B0604030504040204" pitchFamily="50" charset="-128"/>
                  <a:ea typeface="Meiryo UI" panose="020B0604030504040204" pitchFamily="50" charset="-128"/>
                </a:rPr>
                <a:t>　　資料があれば貼り付け</a:t>
              </a:r>
              <a:endParaRPr kumimoji="1" lang="en-US" altLang="ja-JP" sz="1100" dirty="0">
                <a:solidFill>
                  <a:srgbClr val="4472C4"/>
                </a:solidFill>
                <a:latin typeface="Meiryo UI" panose="020B0604030504040204" pitchFamily="50" charset="-128"/>
                <a:ea typeface="Meiryo UI" panose="020B0604030504040204" pitchFamily="50" charset="-128"/>
              </a:endParaRPr>
            </a:p>
            <a:p>
              <a:pPr>
                <a:spcAft>
                  <a:spcPts val="0"/>
                </a:spcAft>
              </a:pPr>
              <a:r>
                <a:rPr kumimoji="1" lang="ja-JP" altLang="en-US" sz="1100" dirty="0">
                  <a:solidFill>
                    <a:srgbClr val="4472C4"/>
                  </a:solidFill>
                  <a:latin typeface="Meiryo UI" panose="020B0604030504040204" pitchFamily="50" charset="-128"/>
                  <a:ea typeface="Meiryo UI" panose="020B0604030504040204" pitchFamily="50" charset="-128"/>
                </a:rPr>
                <a:t>　　てください（数の制限は</a:t>
              </a:r>
              <a:endParaRPr kumimoji="1" lang="en-US" altLang="ja-JP" sz="1100" dirty="0">
                <a:solidFill>
                  <a:srgbClr val="4472C4"/>
                </a:solidFill>
                <a:latin typeface="Meiryo UI" panose="020B0604030504040204" pitchFamily="50" charset="-128"/>
                <a:ea typeface="Meiryo UI" panose="020B0604030504040204" pitchFamily="50" charset="-128"/>
              </a:endParaRPr>
            </a:p>
            <a:p>
              <a:pPr>
                <a:spcAft>
                  <a:spcPts val="0"/>
                </a:spcAft>
              </a:pPr>
              <a:r>
                <a:rPr kumimoji="1" lang="ja-JP" altLang="en-US" sz="1100" dirty="0">
                  <a:solidFill>
                    <a:srgbClr val="4472C4"/>
                  </a:solidFill>
                  <a:latin typeface="Meiryo UI" panose="020B0604030504040204" pitchFamily="50" charset="-128"/>
                  <a:ea typeface="Meiryo UI" panose="020B0604030504040204" pitchFamily="50" charset="-128"/>
                </a:rPr>
                <a:t>　　ありません）</a:t>
              </a:r>
              <a:endParaRPr lang="ja-JP" altLang="ja-JP" sz="1100" kern="100" dirty="0">
                <a:solidFill>
                  <a:srgbClr val="4472C4"/>
                </a:solidFill>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13" name="正方形/長方形 12">
              <a:extLst>
                <a:ext uri="{FF2B5EF4-FFF2-40B4-BE49-F238E27FC236}">
                  <a16:creationId xmlns:a16="http://schemas.microsoft.com/office/drawing/2014/main" id="{12EAF668-E27E-D0C1-7C39-4F596C9986C8}"/>
                </a:ext>
              </a:extLst>
            </p:cNvPr>
            <p:cNvSpPr/>
            <p:nvPr/>
          </p:nvSpPr>
          <p:spPr>
            <a:xfrm>
              <a:off x="7305219" y="4546833"/>
              <a:ext cx="1659833" cy="2191975"/>
            </a:xfrm>
            <a:prstGeom prst="rect">
              <a:avLst/>
            </a:prstGeom>
            <a:noFill/>
            <a:ln w="6350">
              <a:solidFill>
                <a:schemeClr val="accent5">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吹き出し: 四角形 16">
            <a:extLst>
              <a:ext uri="{FF2B5EF4-FFF2-40B4-BE49-F238E27FC236}">
                <a16:creationId xmlns:a16="http://schemas.microsoft.com/office/drawing/2014/main" id="{D90B6D57-2C5F-E241-8A7B-FCD41EC76809}"/>
              </a:ext>
            </a:extLst>
          </p:cNvPr>
          <p:cNvSpPr/>
          <p:nvPr/>
        </p:nvSpPr>
        <p:spPr>
          <a:xfrm>
            <a:off x="9316769" y="1471871"/>
            <a:ext cx="2421141" cy="1145161"/>
          </a:xfrm>
          <a:prstGeom prst="wedgeRectCallout">
            <a:avLst>
              <a:gd name="adj1" fmla="val -55404"/>
              <a:gd name="adj2" fmla="val -32631"/>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Yu Gothic UI" panose="020B0500000000000000" pitchFamily="50" charset="-128"/>
                <a:ea typeface="Yu Gothic UI" panose="020B0500000000000000" pitchFamily="50" charset="-128"/>
              </a:rPr>
              <a:t>・枠の大きさ、フォントなどの様式は適宜変更していただいてかまいません。</a:t>
            </a:r>
            <a:endParaRPr kumimoji="1" lang="en-US" altLang="ja-JP" sz="1200" dirty="0">
              <a:solidFill>
                <a:schemeClr val="tx1"/>
              </a:solidFill>
              <a:latin typeface="Yu Gothic UI" panose="020B0500000000000000" pitchFamily="50" charset="-128"/>
              <a:ea typeface="Yu Gothic UI" panose="020B0500000000000000" pitchFamily="50" charset="-128"/>
            </a:endParaRPr>
          </a:p>
          <a:p>
            <a:r>
              <a:rPr kumimoji="1" lang="ja-JP" altLang="en-US" sz="1200" dirty="0">
                <a:solidFill>
                  <a:schemeClr val="tx1"/>
                </a:solidFill>
                <a:latin typeface="Yu Gothic UI" panose="020B0500000000000000" pitchFamily="50" charset="-128"/>
                <a:ea typeface="Yu Gothic UI" panose="020B0500000000000000" pitchFamily="50" charset="-128"/>
              </a:rPr>
              <a:t>・複数の事例を取りあげる場合も、できる限り１枚のスライドに収めるようにしてください。</a:t>
            </a:r>
            <a:endParaRPr kumimoji="1" lang="en-US" altLang="ja-JP" sz="1200" dirty="0">
              <a:solidFill>
                <a:schemeClr val="tx1"/>
              </a:solidFill>
              <a:latin typeface="Yu Gothic UI" panose="020B0500000000000000" pitchFamily="50" charset="-128"/>
              <a:ea typeface="Yu Gothic UI" panose="020B0500000000000000" pitchFamily="50" charset="-128"/>
            </a:endParaRPr>
          </a:p>
        </p:txBody>
      </p:sp>
      <p:sp>
        <p:nvSpPr>
          <p:cNvPr id="9" name="四角形: 角を丸くする 8">
            <a:extLst>
              <a:ext uri="{FF2B5EF4-FFF2-40B4-BE49-F238E27FC236}">
                <a16:creationId xmlns:a16="http://schemas.microsoft.com/office/drawing/2014/main" id="{492E22DF-8CB7-1997-973C-82561B66B7E1}"/>
              </a:ext>
            </a:extLst>
          </p:cNvPr>
          <p:cNvSpPr/>
          <p:nvPr/>
        </p:nvSpPr>
        <p:spPr>
          <a:xfrm>
            <a:off x="132928" y="1457712"/>
            <a:ext cx="4987712" cy="5312204"/>
          </a:xfrm>
          <a:prstGeom prst="roundRect">
            <a:avLst>
              <a:gd name="adj" fmla="val 0"/>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6D60C280-DC52-AE9D-5A03-8B9EF310022A}"/>
              </a:ext>
            </a:extLst>
          </p:cNvPr>
          <p:cNvSpPr txBox="1"/>
          <p:nvPr/>
        </p:nvSpPr>
        <p:spPr>
          <a:xfrm>
            <a:off x="100379" y="1426190"/>
            <a:ext cx="1441039" cy="307777"/>
          </a:xfrm>
          <a:prstGeom prst="rect">
            <a:avLst/>
          </a:prstGeom>
          <a:noFill/>
        </p:spPr>
        <p:txBody>
          <a:bodyPr wrap="square" rtlCol="0">
            <a:spAutoFit/>
          </a:bodyPr>
          <a:lstStyle/>
          <a:p>
            <a:pPr algn="ctr"/>
            <a:r>
              <a:rPr kumimoji="1" lang="ja-JP" altLang="en-US" sz="1400" b="1" u="sng" dirty="0">
                <a:latin typeface="Meiryo UI" panose="020B0604030504040204" pitchFamily="50" charset="-128"/>
                <a:ea typeface="Meiryo UI" panose="020B0604030504040204" pitchFamily="50" charset="-128"/>
              </a:rPr>
              <a:t>授業実践の概要</a:t>
            </a:r>
            <a:endParaRPr kumimoji="1" lang="en-US" altLang="ja-JP" sz="1400" b="1" u="sng" dirty="0">
              <a:solidFill>
                <a:prstClr val="black"/>
              </a:solidFill>
              <a:latin typeface="Meiryo UI" panose="020B0604030504040204" pitchFamily="50" charset="-128"/>
              <a:ea typeface="Meiryo UI" panose="020B0604030504040204" pitchFamily="50" charset="-128"/>
            </a:endParaRPr>
          </a:p>
        </p:txBody>
      </p:sp>
      <p:sp>
        <p:nvSpPr>
          <p:cNvPr id="19" name="角丸四角形 37">
            <a:extLst>
              <a:ext uri="{FF2B5EF4-FFF2-40B4-BE49-F238E27FC236}">
                <a16:creationId xmlns:a16="http://schemas.microsoft.com/office/drawing/2014/main" id="{5E1BCD4C-9099-2FFC-FD48-21E2807090A5}"/>
              </a:ext>
            </a:extLst>
          </p:cNvPr>
          <p:cNvSpPr/>
          <p:nvPr/>
        </p:nvSpPr>
        <p:spPr>
          <a:xfrm>
            <a:off x="135162" y="726565"/>
            <a:ext cx="1841684" cy="690644"/>
          </a:xfrm>
          <a:prstGeom prst="roundRect">
            <a:avLst>
              <a:gd name="adj" fmla="val 0"/>
            </a:avLst>
          </a:prstGeom>
          <a:solidFill>
            <a:schemeClr val="accent5">
              <a:lumMod val="20000"/>
              <a:lumOff val="80000"/>
              <a:alpha val="50000"/>
            </a:schemeClr>
          </a:solidFill>
          <a:ln>
            <a:solidFill>
              <a:schemeClr val="accent5">
                <a:lumMod val="75000"/>
              </a:schemeClr>
            </a:solidFill>
          </a:ln>
        </p:spPr>
        <p:style>
          <a:lnRef idx="3">
            <a:schemeClr val="lt1"/>
          </a:lnRef>
          <a:fillRef idx="1">
            <a:schemeClr val="accent1"/>
          </a:fillRef>
          <a:effectRef idx="1">
            <a:schemeClr val="accent1"/>
          </a:effectRef>
          <a:fontRef idx="minor">
            <a:schemeClr val="lt1"/>
          </a:fontRef>
        </p:style>
        <p:txBody>
          <a:bodyPr rtlCol="0" anchor="ctr"/>
          <a:lstStyle/>
          <a:p>
            <a:r>
              <a:rPr kumimoji="1" lang="ja-JP" altLang="en-US" sz="1200" b="1" dirty="0">
                <a:solidFill>
                  <a:schemeClr val="tx1"/>
                </a:solidFill>
                <a:latin typeface="Meiryo UI" panose="020B0604030504040204" pitchFamily="50" charset="-128"/>
                <a:ea typeface="Meiryo UI" panose="020B0604030504040204" pitchFamily="50" charset="-128"/>
              </a:rPr>
              <a:t>実践校</a:t>
            </a:r>
            <a:endParaRPr kumimoji="1" lang="en-US" altLang="ja-JP" sz="1200" b="1" dirty="0">
              <a:solidFill>
                <a:schemeClr val="tx1"/>
              </a:solidFill>
              <a:latin typeface="Meiryo UI" panose="020B0604030504040204" pitchFamily="50" charset="-128"/>
              <a:ea typeface="Meiryo UI" panose="020B0604030504040204" pitchFamily="50" charset="-128"/>
            </a:endParaRPr>
          </a:p>
          <a:p>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○○市立□□小・中学校</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93463982-69E9-2C93-06AC-8FBEF482D3DE}"/>
              </a:ext>
            </a:extLst>
          </p:cNvPr>
          <p:cNvSpPr/>
          <p:nvPr/>
        </p:nvSpPr>
        <p:spPr>
          <a:xfrm>
            <a:off x="820898" y="2247473"/>
            <a:ext cx="3856008" cy="577081"/>
          </a:xfrm>
          <a:prstGeom prst="rect">
            <a:avLst/>
          </a:prstGeom>
          <a:ln w="19050">
            <a:noFill/>
          </a:ln>
        </p:spPr>
        <p:txBody>
          <a:bodyPr wrap="square">
            <a:spAutoFit/>
          </a:bodyPr>
          <a:lstStyle/>
          <a:p>
            <a:pPr>
              <a:spcAft>
                <a:spcPts val="0"/>
              </a:spcAft>
            </a:pPr>
            <a:r>
              <a:rPr kumimoji="1" lang="en-US" altLang="ja-JP" sz="1050" dirty="0">
                <a:solidFill>
                  <a:srgbClr val="4472C4"/>
                </a:solidFill>
                <a:latin typeface="Meiryo UI" panose="020B0604030504040204" pitchFamily="50" charset="-128"/>
                <a:ea typeface="Meiryo UI" panose="020B0604030504040204" pitchFamily="50" charset="-128"/>
              </a:rPr>
              <a:t>※</a:t>
            </a:r>
            <a:r>
              <a:rPr kumimoji="1" lang="ja-JP" altLang="en-US" sz="1050" dirty="0">
                <a:solidFill>
                  <a:srgbClr val="4472C4"/>
                </a:solidFill>
                <a:latin typeface="Meiryo UI" panose="020B0604030504040204" pitchFamily="50" charset="-128"/>
                <a:ea typeface="Meiryo UI" panose="020B0604030504040204" pitchFamily="50" charset="-128"/>
              </a:rPr>
              <a:t>学年・教科・単元を明記してください</a:t>
            </a:r>
            <a:endParaRPr kumimoji="1" lang="en-US" altLang="ja-JP" sz="1050" dirty="0">
              <a:solidFill>
                <a:srgbClr val="4472C4"/>
              </a:solidFill>
              <a:latin typeface="Meiryo UI" panose="020B0604030504040204" pitchFamily="50" charset="-128"/>
              <a:ea typeface="Meiryo UI" panose="020B0604030504040204" pitchFamily="50" charset="-128"/>
            </a:endParaRPr>
          </a:p>
          <a:p>
            <a:pPr>
              <a:spcAft>
                <a:spcPts val="0"/>
              </a:spcAft>
            </a:pPr>
            <a:r>
              <a:rPr kumimoji="1" lang="en-US" altLang="ja-JP" sz="1050" dirty="0">
                <a:solidFill>
                  <a:srgbClr val="4472C4"/>
                </a:solidFill>
                <a:latin typeface="Meiryo UI" panose="020B0604030504040204" pitchFamily="50" charset="-128"/>
                <a:ea typeface="Meiryo UI" panose="020B0604030504040204" pitchFamily="50" charset="-128"/>
              </a:rPr>
              <a:t>※</a:t>
            </a:r>
            <a:r>
              <a:rPr kumimoji="1" lang="ja-JP" altLang="en-US" sz="1050" dirty="0">
                <a:solidFill>
                  <a:srgbClr val="4472C4"/>
                </a:solidFill>
                <a:latin typeface="Meiryo UI" panose="020B0604030504040204" pitchFamily="50" charset="-128"/>
                <a:ea typeface="Meiryo UI" panose="020B0604030504040204" pitchFamily="50" charset="-128"/>
              </a:rPr>
              <a:t>１コマの授業・複数時間の授業いずれでも構いません</a:t>
            </a:r>
            <a:endParaRPr kumimoji="1" lang="en-US" altLang="ja-JP" sz="1050" dirty="0">
              <a:solidFill>
                <a:srgbClr val="4472C4"/>
              </a:solidFill>
              <a:latin typeface="Meiryo UI" panose="020B0604030504040204" pitchFamily="50" charset="-128"/>
              <a:ea typeface="Meiryo UI" panose="020B0604030504040204" pitchFamily="50" charset="-128"/>
            </a:endParaRPr>
          </a:p>
          <a:p>
            <a:pPr>
              <a:spcAft>
                <a:spcPts val="0"/>
              </a:spcAft>
            </a:pPr>
            <a:r>
              <a:rPr kumimoji="1" lang="en-US" altLang="ja-JP" sz="1050" kern="100" dirty="0">
                <a:solidFill>
                  <a:srgbClr val="4472C4"/>
                </a:solidFill>
                <a:effectLst/>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sz="1050" kern="100" dirty="0">
                <a:solidFill>
                  <a:srgbClr val="4472C4"/>
                </a:solidFill>
                <a:effectLst/>
                <a:latin typeface="Meiryo UI" panose="020B0604030504040204" pitchFamily="50" charset="-128"/>
                <a:ea typeface="Meiryo UI" panose="020B0604030504040204" pitchFamily="50" charset="-128"/>
                <a:cs typeface="Times New Roman" panose="02020603050405020304" pitchFamily="18" charset="0"/>
              </a:rPr>
              <a:t>主な学習活動における子供の学びの様子を中心にまとめてください</a:t>
            </a:r>
            <a:endParaRPr kumimoji="1" lang="en-US" altLang="ja-JP" sz="1050" kern="100" dirty="0">
              <a:solidFill>
                <a:srgbClr val="4472C4"/>
              </a:solidFill>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3" name="テキスト ボックス 2">
            <a:extLst>
              <a:ext uri="{FF2B5EF4-FFF2-40B4-BE49-F238E27FC236}">
                <a16:creationId xmlns:a16="http://schemas.microsoft.com/office/drawing/2014/main" id="{B82E9ADF-CAEC-921E-BBD9-06C4E70F5685}"/>
              </a:ext>
            </a:extLst>
          </p:cNvPr>
          <p:cNvSpPr txBox="1"/>
          <p:nvPr/>
        </p:nvSpPr>
        <p:spPr>
          <a:xfrm>
            <a:off x="3260654" y="771805"/>
            <a:ext cx="5038220" cy="577081"/>
          </a:xfrm>
          <a:prstGeom prst="rect">
            <a:avLst/>
          </a:prstGeom>
          <a:noFill/>
        </p:spPr>
        <p:txBody>
          <a:bodyPr wrap="square" rtlCol="0">
            <a:spAutoFit/>
          </a:bodyPr>
          <a:lstStyle/>
          <a:p>
            <a:pPr>
              <a:spcAft>
                <a:spcPts val="0"/>
              </a:spcAft>
            </a:pPr>
            <a:r>
              <a:rPr kumimoji="1" lang="en-US" altLang="ja-JP" sz="1050" dirty="0">
                <a:solidFill>
                  <a:schemeClr val="accent5"/>
                </a:solidFill>
                <a:latin typeface="Meiryo UI" panose="020B0604030504040204" pitchFamily="50" charset="-128"/>
                <a:ea typeface="Meiryo UI" panose="020B0604030504040204" pitchFamily="50" charset="-128"/>
              </a:rPr>
              <a:t>※</a:t>
            </a:r>
            <a:r>
              <a:rPr kumimoji="1" lang="ja-JP" altLang="en-US" sz="1050" dirty="0">
                <a:solidFill>
                  <a:srgbClr val="4472C4"/>
                </a:solidFill>
                <a:latin typeface="Meiryo UI" panose="020B0604030504040204" pitchFamily="50" charset="-128"/>
                <a:ea typeface="Meiryo UI" panose="020B0604030504040204" pitchFamily="50" charset="-128"/>
              </a:rPr>
              <a:t>授業改善に向けて学校として組織的に取り組んでいることを</a:t>
            </a:r>
            <a:r>
              <a:rPr kumimoji="1" lang="ja-JP" altLang="en-US" sz="1050" dirty="0">
                <a:solidFill>
                  <a:schemeClr val="accent5"/>
                </a:solidFill>
                <a:latin typeface="Meiryo UI" panose="020B0604030504040204" pitchFamily="50" charset="-128"/>
                <a:ea typeface="Meiryo UI" panose="020B0604030504040204" pitchFamily="50" charset="-128"/>
              </a:rPr>
              <a:t>簡潔にまとめてください</a:t>
            </a:r>
            <a:endParaRPr kumimoji="1" lang="en-US" altLang="ja-JP" sz="1050" dirty="0">
              <a:solidFill>
                <a:schemeClr val="accent5"/>
              </a:solidFill>
              <a:latin typeface="Meiryo UI" panose="020B0604030504040204" pitchFamily="50" charset="-128"/>
              <a:ea typeface="Meiryo UI" panose="020B0604030504040204" pitchFamily="50" charset="-128"/>
            </a:endParaRPr>
          </a:p>
          <a:p>
            <a:r>
              <a:rPr kumimoji="1" lang="ja-JP" altLang="en-US" sz="1050" dirty="0">
                <a:solidFill>
                  <a:schemeClr val="accent5"/>
                </a:solidFill>
                <a:latin typeface="Meiryo UI" panose="020B0604030504040204" pitchFamily="50" charset="-128"/>
                <a:ea typeface="Meiryo UI" panose="020B0604030504040204" pitchFamily="50" charset="-128"/>
              </a:rPr>
              <a:t>　 </a:t>
            </a:r>
            <a:r>
              <a:rPr kumimoji="1" lang="ja-JP" altLang="en-US" sz="1050" dirty="0">
                <a:solidFill>
                  <a:schemeClr val="tx1">
                    <a:lumMod val="50000"/>
                    <a:lumOff val="50000"/>
                  </a:schemeClr>
                </a:solidFill>
                <a:latin typeface="Meiryo UI" panose="020B0604030504040204" pitchFamily="50" charset="-128"/>
                <a:ea typeface="Meiryo UI" panose="020B0604030504040204" pitchFamily="50" charset="-128"/>
              </a:rPr>
              <a:t>記載する例：校内研究の推進、研修の実施、学校教育目標等の見直し、</a:t>
            </a:r>
            <a:endParaRPr kumimoji="1" lang="en-US" altLang="ja-JP" sz="1050" dirty="0">
              <a:solidFill>
                <a:schemeClr val="tx1">
                  <a:lumMod val="50000"/>
                  <a:lumOff val="50000"/>
                </a:schemeClr>
              </a:solidFill>
              <a:latin typeface="Meiryo UI" panose="020B0604030504040204" pitchFamily="50" charset="-128"/>
              <a:ea typeface="Meiryo UI" panose="020B0604030504040204" pitchFamily="50" charset="-128"/>
            </a:endParaRPr>
          </a:p>
          <a:p>
            <a:r>
              <a:rPr kumimoji="1" lang="ja-JP" altLang="en-US" sz="1050" dirty="0">
                <a:solidFill>
                  <a:schemeClr val="tx1">
                    <a:lumMod val="50000"/>
                    <a:lumOff val="50000"/>
                  </a:schemeClr>
                </a:solidFill>
                <a:latin typeface="Meiryo UI" panose="020B0604030504040204" pitchFamily="50" charset="-128"/>
                <a:ea typeface="Meiryo UI" panose="020B0604030504040204" pitchFamily="50" charset="-128"/>
              </a:rPr>
              <a:t>　　　　　　　　　  カリキュラム・マネジメント、</a:t>
            </a:r>
            <a:r>
              <a:rPr kumimoji="1" lang="en-US" altLang="ja-JP" sz="1050" dirty="0">
                <a:solidFill>
                  <a:schemeClr val="tx1">
                    <a:lumMod val="50000"/>
                    <a:lumOff val="50000"/>
                  </a:schemeClr>
                </a:solidFill>
                <a:latin typeface="Meiryo UI" panose="020B0604030504040204" pitchFamily="50" charset="-128"/>
                <a:ea typeface="Meiryo UI" panose="020B0604030504040204" pitchFamily="50" charset="-128"/>
              </a:rPr>
              <a:t>ICT</a:t>
            </a:r>
            <a:r>
              <a:rPr kumimoji="1" lang="ja-JP" altLang="en-US" sz="1050" dirty="0">
                <a:solidFill>
                  <a:schemeClr val="tx1">
                    <a:lumMod val="50000"/>
                    <a:lumOff val="50000"/>
                  </a:schemeClr>
                </a:solidFill>
                <a:latin typeface="Meiryo UI" panose="020B0604030504040204" pitchFamily="50" charset="-128"/>
                <a:ea typeface="Meiryo UI" panose="020B0604030504040204" pitchFamily="50" charset="-128"/>
              </a:rPr>
              <a:t>活用とそのための環境整備　など</a:t>
            </a:r>
            <a:endParaRPr kumimoji="1" lang="en-US" altLang="ja-JP" sz="1050" dirty="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435B3C36-7DEA-B2BD-1B60-72EAE3B04F5D}"/>
              </a:ext>
            </a:extLst>
          </p:cNvPr>
          <p:cNvSpPr txBox="1"/>
          <p:nvPr/>
        </p:nvSpPr>
        <p:spPr>
          <a:xfrm>
            <a:off x="5363069" y="1464125"/>
            <a:ext cx="3648002" cy="307777"/>
          </a:xfrm>
          <a:prstGeom prst="rect">
            <a:avLst/>
          </a:prstGeom>
          <a:solidFill>
            <a:schemeClr val="accent1">
              <a:lumMod val="40000"/>
              <a:lumOff val="60000"/>
            </a:schemeClr>
          </a:solidFill>
        </p:spPr>
        <p:txBody>
          <a:bodyPr wrap="square" rtlCol="0">
            <a:spAutoFit/>
          </a:bodyPr>
          <a:lstStyle/>
          <a:p>
            <a:r>
              <a:rPr kumimoji="1" lang="ja-JP" altLang="en-US" sz="1400" b="1" u="sng" dirty="0">
                <a:solidFill>
                  <a:prstClr val="black"/>
                </a:solidFill>
                <a:latin typeface="Meiryo UI" panose="020B0604030504040204" pitchFamily="50" charset="-128"/>
                <a:ea typeface="Meiryo UI" panose="020B0604030504040204" pitchFamily="50" charset="-128"/>
              </a:rPr>
              <a:t>分析</a:t>
            </a:r>
            <a:endParaRPr kumimoji="1" lang="en-US" altLang="ja-JP" sz="1400" b="1" u="sng" dirty="0">
              <a:solidFill>
                <a:prstClr val="black"/>
              </a:solidFill>
              <a:latin typeface="Meiryo UI" panose="020B0604030504040204" pitchFamily="50" charset="-128"/>
              <a:ea typeface="Meiryo UI" panose="020B0604030504040204" pitchFamily="50" charset="-128"/>
            </a:endParaRPr>
          </a:p>
        </p:txBody>
      </p:sp>
      <p:sp>
        <p:nvSpPr>
          <p:cNvPr id="10" name="吹き出し: 四角形 9">
            <a:extLst>
              <a:ext uri="{FF2B5EF4-FFF2-40B4-BE49-F238E27FC236}">
                <a16:creationId xmlns:a16="http://schemas.microsoft.com/office/drawing/2014/main" id="{4AB383A0-6B0E-B2F3-D23C-B00EFBE35AE0}"/>
              </a:ext>
            </a:extLst>
          </p:cNvPr>
          <p:cNvSpPr/>
          <p:nvPr/>
        </p:nvSpPr>
        <p:spPr>
          <a:xfrm>
            <a:off x="5363069" y="2216045"/>
            <a:ext cx="3639294" cy="754669"/>
          </a:xfrm>
          <a:prstGeom prst="wedgeRectCallout">
            <a:avLst>
              <a:gd name="adj1" fmla="val -56354"/>
              <a:gd name="adj2" fmla="val -23937"/>
            </a:avLst>
          </a:prstGeom>
          <a:solidFill>
            <a:schemeClr val="accent2">
              <a:lumMod val="20000"/>
              <a:lumOff val="80000"/>
            </a:schemeClr>
          </a:solid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視点</a:t>
            </a:r>
            <a:r>
              <a:rPr kumimoji="1" lang="en-US" altLang="ja-JP" sz="1050" dirty="0">
                <a:solidFill>
                  <a:schemeClr val="tx1"/>
                </a:solidFill>
                <a:latin typeface="Meiryo UI" panose="020B0604030504040204" pitchFamily="50" charset="-128"/>
                <a:ea typeface="Meiryo UI" panose="020B0604030504040204" pitchFamily="50" charset="-128"/>
              </a:rPr>
              <a:t>A</a:t>
            </a:r>
            <a:r>
              <a:rPr kumimoji="1" lang="ja-JP" altLang="en-US" sz="1050" dirty="0">
                <a:solidFill>
                  <a:schemeClr val="tx1"/>
                </a:solidFill>
                <a:latin typeface="Meiryo UI" panose="020B0604030504040204" pitchFamily="50" charset="-128"/>
                <a:ea typeface="Meiryo UI" panose="020B0604030504040204" pitchFamily="50" charset="-128"/>
              </a:rPr>
              <a:t>１</a:t>
            </a:r>
            <a:r>
              <a:rPr kumimoji="1" lang="en-US" altLang="ja-JP" sz="1050" dirty="0">
                <a:solidFill>
                  <a:schemeClr val="tx1"/>
                </a:solidFill>
                <a:latin typeface="Meiryo UI" panose="020B0604030504040204" pitchFamily="50" charset="-128"/>
                <a:ea typeface="Meiryo UI" panose="020B0604030504040204" pitchFamily="50" charset="-128"/>
              </a:rPr>
              <a:t>】 </a:t>
            </a:r>
            <a:r>
              <a:rPr kumimoji="1" lang="en-US" altLang="ja-JP" sz="1050" dirty="0">
                <a:solidFill>
                  <a:schemeClr val="accent5"/>
                </a:solidFill>
                <a:latin typeface="Meiryo UI" panose="020B0604030504040204" pitchFamily="50" charset="-128"/>
                <a:ea typeface="Meiryo UI" panose="020B0604030504040204" pitchFamily="50" charset="-128"/>
              </a:rPr>
              <a:t>※【】</a:t>
            </a:r>
            <a:r>
              <a:rPr kumimoji="1" lang="ja-JP" altLang="en-US" sz="1050" dirty="0">
                <a:solidFill>
                  <a:schemeClr val="accent5"/>
                </a:solidFill>
                <a:latin typeface="Meiryo UI" panose="020B0604030504040204" pitchFamily="50" charset="-128"/>
                <a:ea typeface="Meiryo UI" panose="020B0604030504040204" pitchFamily="50" charset="-128"/>
              </a:rPr>
              <a:t>には視点記号を記入してください</a:t>
            </a:r>
            <a:endParaRPr kumimoji="1" lang="en-US" altLang="ja-JP" sz="1050" dirty="0">
              <a:solidFill>
                <a:schemeClr val="accent5"/>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72FD2A92-B0E8-94C5-7B67-181652912311}"/>
              </a:ext>
            </a:extLst>
          </p:cNvPr>
          <p:cNvSpPr/>
          <p:nvPr/>
        </p:nvSpPr>
        <p:spPr>
          <a:xfrm>
            <a:off x="5363068" y="3072388"/>
            <a:ext cx="3639294" cy="754669"/>
          </a:xfrm>
          <a:prstGeom prst="wedgeRectCallout">
            <a:avLst>
              <a:gd name="adj1" fmla="val -56354"/>
              <a:gd name="adj2" fmla="val -23937"/>
            </a:avLst>
          </a:prstGeom>
          <a:solidFill>
            <a:schemeClr val="accent2">
              <a:lumMod val="20000"/>
              <a:lumOff val="80000"/>
            </a:schemeClr>
          </a:solid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視点</a:t>
            </a:r>
            <a:r>
              <a:rPr kumimoji="1" lang="en-US" altLang="ja-JP" sz="1050" dirty="0">
                <a:solidFill>
                  <a:schemeClr val="tx1"/>
                </a:solidFill>
                <a:latin typeface="Meiryo UI" panose="020B0604030504040204" pitchFamily="50" charset="-128"/>
                <a:ea typeface="Meiryo UI" panose="020B0604030504040204" pitchFamily="50" charset="-128"/>
              </a:rPr>
              <a:t>A</a:t>
            </a:r>
            <a:r>
              <a:rPr kumimoji="1" lang="ja-JP" altLang="en-US" sz="1050" dirty="0">
                <a:solidFill>
                  <a:schemeClr val="tx1"/>
                </a:solidFill>
                <a:latin typeface="Meiryo UI" panose="020B0604030504040204" pitchFamily="50" charset="-128"/>
                <a:ea typeface="Meiryo UI" panose="020B0604030504040204" pitchFamily="50" charset="-128"/>
              </a:rPr>
              <a:t>２</a:t>
            </a: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5" name="吹き出し: 四角形 14">
            <a:extLst>
              <a:ext uri="{FF2B5EF4-FFF2-40B4-BE49-F238E27FC236}">
                <a16:creationId xmlns:a16="http://schemas.microsoft.com/office/drawing/2014/main" id="{A20823A5-9445-929D-0396-190225005BC7}"/>
              </a:ext>
            </a:extLst>
          </p:cNvPr>
          <p:cNvSpPr/>
          <p:nvPr/>
        </p:nvSpPr>
        <p:spPr>
          <a:xfrm>
            <a:off x="5363068" y="3945984"/>
            <a:ext cx="3639294" cy="754669"/>
          </a:xfrm>
          <a:prstGeom prst="wedgeRectCallout">
            <a:avLst>
              <a:gd name="adj1" fmla="val -56354"/>
              <a:gd name="adj2" fmla="val -23937"/>
            </a:avLst>
          </a:prstGeom>
          <a:solidFill>
            <a:schemeClr val="accent2">
              <a:lumMod val="20000"/>
              <a:lumOff val="80000"/>
            </a:schemeClr>
          </a:solid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視点Ｂ</a:t>
            </a: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20" name="吹き出し: 四角形 19">
            <a:extLst>
              <a:ext uri="{FF2B5EF4-FFF2-40B4-BE49-F238E27FC236}">
                <a16:creationId xmlns:a16="http://schemas.microsoft.com/office/drawing/2014/main" id="{833E97F1-1CA2-1447-342F-534616CD40F0}"/>
              </a:ext>
            </a:extLst>
          </p:cNvPr>
          <p:cNvSpPr/>
          <p:nvPr/>
        </p:nvSpPr>
        <p:spPr>
          <a:xfrm>
            <a:off x="5369489" y="4810954"/>
            <a:ext cx="3639294" cy="754669"/>
          </a:xfrm>
          <a:prstGeom prst="wedgeRectCallout">
            <a:avLst>
              <a:gd name="adj1" fmla="val -56354"/>
              <a:gd name="adj2" fmla="val -23937"/>
            </a:avLst>
          </a:prstGeom>
          <a:solidFill>
            <a:schemeClr val="accent2">
              <a:lumMod val="20000"/>
              <a:lumOff val="80000"/>
            </a:schemeClr>
          </a:solid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視点</a:t>
            </a:r>
            <a:r>
              <a:rPr kumimoji="1" lang="en-US" altLang="ja-JP" sz="1050" dirty="0">
                <a:solidFill>
                  <a:schemeClr val="tx1"/>
                </a:solidFill>
                <a:latin typeface="Meiryo UI" panose="020B0604030504040204" pitchFamily="50" charset="-128"/>
                <a:ea typeface="Meiryo UI" panose="020B0604030504040204" pitchFamily="50" charset="-128"/>
              </a:rPr>
              <a:t>D】</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21" name="吹き出し: 四角形 20">
            <a:extLst>
              <a:ext uri="{FF2B5EF4-FFF2-40B4-BE49-F238E27FC236}">
                <a16:creationId xmlns:a16="http://schemas.microsoft.com/office/drawing/2014/main" id="{CFB01560-1010-9307-624A-9FF03EDCF47D}"/>
              </a:ext>
            </a:extLst>
          </p:cNvPr>
          <p:cNvSpPr/>
          <p:nvPr/>
        </p:nvSpPr>
        <p:spPr>
          <a:xfrm>
            <a:off x="5363069" y="5679270"/>
            <a:ext cx="3639294" cy="754669"/>
          </a:xfrm>
          <a:prstGeom prst="wedgeRectCallout">
            <a:avLst>
              <a:gd name="adj1" fmla="val -56354"/>
              <a:gd name="adj2" fmla="val -23937"/>
            </a:avLst>
          </a:prstGeom>
          <a:solidFill>
            <a:schemeClr val="accent2">
              <a:lumMod val="20000"/>
              <a:lumOff val="80000"/>
            </a:schemeClr>
          </a:solid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視点</a:t>
            </a:r>
            <a:r>
              <a:rPr kumimoji="1" lang="en-US" altLang="ja-JP" sz="1050" dirty="0">
                <a:solidFill>
                  <a:schemeClr val="tx1"/>
                </a:solidFill>
                <a:latin typeface="Meiryo UI" panose="020B0604030504040204" pitchFamily="50" charset="-128"/>
                <a:ea typeface="Meiryo UI" panose="020B0604030504040204" pitchFamily="50" charset="-128"/>
              </a:rPr>
              <a:t>E】</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8175286D-F2D9-1B47-C644-627C4DE66E62}"/>
              </a:ext>
            </a:extLst>
          </p:cNvPr>
          <p:cNvSpPr/>
          <p:nvPr/>
        </p:nvSpPr>
        <p:spPr>
          <a:xfrm>
            <a:off x="5814205" y="1489289"/>
            <a:ext cx="3229416" cy="253916"/>
          </a:xfrm>
          <a:prstGeom prst="rect">
            <a:avLst/>
          </a:prstGeom>
          <a:ln w="19050">
            <a:noFill/>
          </a:ln>
        </p:spPr>
        <p:txBody>
          <a:bodyPr wrap="square">
            <a:spAutoFit/>
          </a:bodyPr>
          <a:lstStyle/>
          <a:p>
            <a:pPr>
              <a:spcAft>
                <a:spcPts val="0"/>
              </a:spcAft>
            </a:pPr>
            <a:r>
              <a:rPr kumimoji="1" lang="en-US" altLang="ja-JP" sz="1050" dirty="0">
                <a:solidFill>
                  <a:srgbClr val="C00000"/>
                </a:solidFill>
                <a:latin typeface="Meiryo UI" panose="020B0604030504040204" pitchFamily="50" charset="-128"/>
                <a:ea typeface="Meiryo UI" panose="020B0604030504040204" pitchFamily="50" charset="-128"/>
              </a:rPr>
              <a:t>※</a:t>
            </a:r>
            <a:r>
              <a:rPr kumimoji="1" lang="ja-JP" altLang="en-US" sz="1050" dirty="0">
                <a:solidFill>
                  <a:srgbClr val="C00000"/>
                </a:solidFill>
                <a:latin typeface="Meiryo UI" panose="020B0604030504040204" pitchFamily="50" charset="-128"/>
                <a:ea typeface="Meiryo UI" panose="020B0604030504040204" pitchFamily="50" charset="-128"/>
              </a:rPr>
              <a:t>分析の視点は２枚目を参照（視点</a:t>
            </a:r>
            <a:r>
              <a:rPr kumimoji="1" lang="en-US" altLang="ja-JP" sz="1050" dirty="0">
                <a:solidFill>
                  <a:srgbClr val="C00000"/>
                </a:solidFill>
                <a:latin typeface="Meiryo UI" panose="020B0604030504040204" pitchFamily="50" charset="-128"/>
                <a:ea typeface="Meiryo UI" panose="020B0604030504040204" pitchFamily="50" charset="-128"/>
              </a:rPr>
              <a:t>A</a:t>
            </a:r>
            <a:r>
              <a:rPr kumimoji="1" lang="ja-JP" altLang="en-US" sz="1050" dirty="0">
                <a:solidFill>
                  <a:srgbClr val="C00000"/>
                </a:solidFill>
                <a:latin typeface="Meiryo UI" panose="020B0604030504040204" pitchFamily="50" charset="-128"/>
                <a:ea typeface="Meiryo UI" panose="020B0604030504040204" pitchFamily="50" charset="-128"/>
              </a:rPr>
              <a:t>１・</a:t>
            </a:r>
            <a:r>
              <a:rPr kumimoji="1" lang="en-US" altLang="ja-JP" sz="1050" dirty="0">
                <a:solidFill>
                  <a:srgbClr val="C00000"/>
                </a:solidFill>
                <a:latin typeface="Meiryo UI" panose="020B0604030504040204" pitchFamily="50" charset="-128"/>
                <a:ea typeface="Meiryo UI" panose="020B0604030504040204" pitchFamily="50" charset="-128"/>
              </a:rPr>
              <a:t>A2</a:t>
            </a:r>
            <a:r>
              <a:rPr kumimoji="1" lang="ja-JP" altLang="en-US" sz="1050" dirty="0">
                <a:solidFill>
                  <a:srgbClr val="C00000"/>
                </a:solidFill>
                <a:latin typeface="Meiryo UI" panose="020B0604030504040204" pitchFamily="50" charset="-128"/>
                <a:ea typeface="Meiryo UI" panose="020B0604030504040204" pitchFamily="50" charset="-128"/>
              </a:rPr>
              <a:t>は必須）</a:t>
            </a:r>
            <a:endParaRPr kumimoji="1" lang="en-US" altLang="ja-JP" sz="1050" kern="100" dirty="0">
              <a:solidFill>
                <a:srgbClr val="C00000"/>
              </a:solidFill>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正方形/長方形 4">
            <a:extLst>
              <a:ext uri="{FF2B5EF4-FFF2-40B4-BE49-F238E27FC236}">
                <a16:creationId xmlns:a16="http://schemas.microsoft.com/office/drawing/2014/main" id="{5950B045-FCCD-E13B-8FF2-2B85C76AFEE4}"/>
              </a:ext>
            </a:extLst>
          </p:cNvPr>
          <p:cNvSpPr/>
          <p:nvPr/>
        </p:nvSpPr>
        <p:spPr>
          <a:xfrm>
            <a:off x="5587967" y="1837407"/>
            <a:ext cx="3189496" cy="253916"/>
          </a:xfrm>
          <a:prstGeom prst="rect">
            <a:avLst/>
          </a:prstGeom>
          <a:ln w="19050">
            <a:noFill/>
          </a:ln>
        </p:spPr>
        <p:txBody>
          <a:bodyPr wrap="square">
            <a:spAutoFit/>
          </a:bodyPr>
          <a:lstStyle/>
          <a:p>
            <a:pPr>
              <a:spcAft>
                <a:spcPts val="0"/>
              </a:spcAft>
            </a:pPr>
            <a:r>
              <a:rPr kumimoji="1" lang="en-US" altLang="ja-JP" sz="1050" dirty="0">
                <a:solidFill>
                  <a:srgbClr val="4472C4"/>
                </a:solidFill>
                <a:latin typeface="Meiryo UI" panose="020B0604030504040204" pitchFamily="50" charset="-128"/>
                <a:ea typeface="Meiryo UI" panose="020B0604030504040204" pitchFamily="50" charset="-128"/>
              </a:rPr>
              <a:t>※</a:t>
            </a:r>
            <a:r>
              <a:rPr kumimoji="1" lang="ja-JP" altLang="en-US" sz="1050" dirty="0">
                <a:solidFill>
                  <a:srgbClr val="4472C4"/>
                </a:solidFill>
                <a:latin typeface="Meiryo UI" panose="020B0604030504040204" pitchFamily="50" charset="-128"/>
                <a:ea typeface="Meiryo UI" panose="020B0604030504040204" pitchFamily="50" charset="-128"/>
              </a:rPr>
              <a:t>改善が必要な視点として記述していただいても構ません</a:t>
            </a:r>
            <a:endParaRPr kumimoji="1" lang="en-US" altLang="ja-JP" sz="1050" kern="100" dirty="0">
              <a:solidFill>
                <a:srgbClr val="4472C4"/>
              </a:solidFill>
              <a:effectLst/>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3409810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F8F32925-31DE-4A3C-B91A-71DE218E5403}"/>
              </a:ext>
            </a:extLst>
          </p:cNvPr>
          <p:cNvSpPr/>
          <p:nvPr/>
        </p:nvSpPr>
        <p:spPr>
          <a:xfrm>
            <a:off x="1" y="0"/>
            <a:ext cx="889987"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別紙様式３</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571336" y="0"/>
            <a:ext cx="5572664"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小中学校：総則部会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1100" kern="100" dirty="0">
                <a:latin typeface="Meiryo UI" panose="020B0604030504040204" pitchFamily="50" charset="-128"/>
                <a:ea typeface="Meiryo UI" panose="020B0604030504040204" pitchFamily="50" charset="-128"/>
                <a:cs typeface="Times New Roman" panose="02020603050405020304" pitchFamily="18" charset="0"/>
              </a:rPr>
              <a:t>2/2</a:t>
            </a:r>
            <a:endParaRPr lang="ja-JP" alt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325158" y="9332"/>
            <a:ext cx="2421141" cy="476898"/>
          </a:xfrm>
          <a:prstGeom prst="wedgeRectCallout">
            <a:avLst>
              <a:gd name="adj1" fmla="val -55047"/>
              <a:gd name="adj2" fmla="val -27829"/>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dirty="0">
                <a:solidFill>
                  <a:schemeClr val="tx1"/>
                </a:solidFill>
                <a:latin typeface="Yu Gothic UI" panose="020B0500000000000000" pitchFamily="50" charset="-128"/>
                <a:ea typeface="Yu Gothic UI" panose="020B0500000000000000" pitchFamily="50" charset="-128"/>
              </a:rPr>
              <a:t>【】</a:t>
            </a:r>
            <a:r>
              <a:rPr kumimoji="1" lang="ja-JP" altLang="en-US" sz="1200" dirty="0">
                <a:solidFill>
                  <a:schemeClr val="tx1"/>
                </a:solidFill>
                <a:latin typeface="Yu Gothic UI" panose="020B0500000000000000" pitchFamily="50" charset="-128"/>
                <a:ea typeface="Yu Gothic UI" panose="020B0500000000000000" pitchFamily="50" charset="-128"/>
              </a:rPr>
              <a:t>については、関係する都道府県市（学校）に応じ修正してください。</a:t>
            </a:r>
            <a:endParaRPr kumimoji="1" lang="en-US" altLang="ja-JP" sz="1200" dirty="0">
              <a:solidFill>
                <a:schemeClr val="tx1"/>
              </a:solidFill>
              <a:latin typeface="Yu Gothic UI" panose="020B0500000000000000" pitchFamily="50" charset="-128"/>
              <a:ea typeface="Yu Gothic UI" panose="020B0500000000000000" pitchFamily="50" charset="-128"/>
            </a:endParaRPr>
          </a:p>
        </p:txBody>
      </p:sp>
      <p:sp>
        <p:nvSpPr>
          <p:cNvPr id="17" name="吹き出し: 四角形 16">
            <a:extLst>
              <a:ext uri="{FF2B5EF4-FFF2-40B4-BE49-F238E27FC236}">
                <a16:creationId xmlns:a16="http://schemas.microsoft.com/office/drawing/2014/main" id="{D90B6D57-2C5F-E241-8A7B-FCD41EC76809}"/>
              </a:ext>
            </a:extLst>
          </p:cNvPr>
          <p:cNvSpPr/>
          <p:nvPr/>
        </p:nvSpPr>
        <p:spPr>
          <a:xfrm>
            <a:off x="9316769" y="600606"/>
            <a:ext cx="2421141" cy="860895"/>
          </a:xfrm>
          <a:prstGeom prst="wedgeRectCallout">
            <a:avLst>
              <a:gd name="adj1" fmla="val -55761"/>
              <a:gd name="adj2" fmla="val -20233"/>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Yu Gothic UI" panose="020B0500000000000000" pitchFamily="50" charset="-128"/>
                <a:ea typeface="Yu Gothic UI" panose="020B0500000000000000" pitchFamily="50" charset="-128"/>
              </a:rPr>
              <a:t>・記載内容に応じて、フォントや枠の大きさなど、様式は適宜変更していただいてかまいません。</a:t>
            </a:r>
            <a:endParaRPr kumimoji="1" lang="en-US" altLang="ja-JP" sz="1200" dirty="0">
              <a:solidFill>
                <a:schemeClr val="tx1"/>
              </a:solidFill>
              <a:latin typeface="Yu Gothic UI" panose="020B0500000000000000" pitchFamily="50" charset="-128"/>
              <a:ea typeface="Yu Gothic UI" panose="020B0500000000000000" pitchFamily="50" charset="-128"/>
            </a:endParaRPr>
          </a:p>
        </p:txBody>
      </p:sp>
      <p:sp>
        <p:nvSpPr>
          <p:cNvPr id="9" name="四角形: 角を丸くする 8">
            <a:extLst>
              <a:ext uri="{FF2B5EF4-FFF2-40B4-BE49-F238E27FC236}">
                <a16:creationId xmlns:a16="http://schemas.microsoft.com/office/drawing/2014/main" id="{492E22DF-8CB7-1997-973C-82561B66B7E1}"/>
              </a:ext>
            </a:extLst>
          </p:cNvPr>
          <p:cNvSpPr/>
          <p:nvPr/>
        </p:nvSpPr>
        <p:spPr>
          <a:xfrm>
            <a:off x="132928" y="3950897"/>
            <a:ext cx="8878143" cy="2789733"/>
          </a:xfrm>
          <a:prstGeom prst="roundRect">
            <a:avLst>
              <a:gd name="adj" fmla="val 0"/>
            </a:avLst>
          </a:prstGeom>
          <a:solidFill>
            <a:schemeClr val="bg1">
              <a:alpha val="40000"/>
            </a:schemeClr>
          </a:solidFill>
          <a:ln w="28575">
            <a:solidFill>
              <a:schemeClr val="accent5">
                <a:lumMod val="75000"/>
              </a:schemeClr>
            </a:solidFill>
            <a:prstDash val="solid"/>
            <a:extLst>
              <a:ext uri="{C807C97D-BFC1-408E-A445-0C87EB9F89A2}">
                <ask:lineSketchStyleProps xmlns:ask="http://schemas.microsoft.com/office/drawing/2018/sketchyshapes" sd="1219033472">
                  <a:custGeom>
                    <a:avLst/>
                    <a:gdLst>
                      <a:gd name="connsiteX0" fmla="*/ 0 w 8878143"/>
                      <a:gd name="connsiteY0" fmla="*/ 0 h 1835606"/>
                      <a:gd name="connsiteX1" fmla="*/ 0 w 8878143"/>
                      <a:gd name="connsiteY1" fmla="*/ 0 h 1835606"/>
                      <a:gd name="connsiteX2" fmla="*/ 771716 w 8878143"/>
                      <a:gd name="connsiteY2" fmla="*/ 0 h 1835606"/>
                      <a:gd name="connsiteX3" fmla="*/ 1632212 w 8878143"/>
                      <a:gd name="connsiteY3" fmla="*/ 0 h 1835606"/>
                      <a:gd name="connsiteX4" fmla="*/ 2137584 w 8878143"/>
                      <a:gd name="connsiteY4" fmla="*/ 0 h 1835606"/>
                      <a:gd name="connsiteX5" fmla="*/ 2909299 w 8878143"/>
                      <a:gd name="connsiteY5" fmla="*/ 0 h 1835606"/>
                      <a:gd name="connsiteX6" fmla="*/ 3414670 w 8878143"/>
                      <a:gd name="connsiteY6" fmla="*/ 0 h 1835606"/>
                      <a:gd name="connsiteX7" fmla="*/ 4097604 w 8878143"/>
                      <a:gd name="connsiteY7" fmla="*/ 0 h 1835606"/>
                      <a:gd name="connsiteX8" fmla="*/ 4869320 w 8878143"/>
                      <a:gd name="connsiteY8" fmla="*/ 0 h 1835606"/>
                      <a:gd name="connsiteX9" fmla="*/ 5285910 w 8878143"/>
                      <a:gd name="connsiteY9" fmla="*/ 0 h 1835606"/>
                      <a:gd name="connsiteX10" fmla="*/ 5702500 w 8878143"/>
                      <a:gd name="connsiteY10" fmla="*/ 0 h 1835606"/>
                      <a:gd name="connsiteX11" fmla="*/ 6562996 w 8878143"/>
                      <a:gd name="connsiteY11" fmla="*/ 0 h 1835606"/>
                      <a:gd name="connsiteX12" fmla="*/ 7245931 w 8878143"/>
                      <a:gd name="connsiteY12" fmla="*/ 0 h 1835606"/>
                      <a:gd name="connsiteX13" fmla="*/ 7662520 w 8878143"/>
                      <a:gd name="connsiteY13" fmla="*/ 0 h 1835606"/>
                      <a:gd name="connsiteX14" fmla="*/ 8878143 w 8878143"/>
                      <a:gd name="connsiteY14" fmla="*/ 0 h 1835606"/>
                      <a:gd name="connsiteX15" fmla="*/ 8878143 w 8878143"/>
                      <a:gd name="connsiteY15" fmla="*/ 0 h 1835606"/>
                      <a:gd name="connsiteX16" fmla="*/ 8878143 w 8878143"/>
                      <a:gd name="connsiteY16" fmla="*/ 648581 h 1835606"/>
                      <a:gd name="connsiteX17" fmla="*/ 8878143 w 8878143"/>
                      <a:gd name="connsiteY17" fmla="*/ 1223737 h 1835606"/>
                      <a:gd name="connsiteX18" fmla="*/ 8878143 w 8878143"/>
                      <a:gd name="connsiteY18" fmla="*/ 1835606 h 1835606"/>
                      <a:gd name="connsiteX19" fmla="*/ 8878143 w 8878143"/>
                      <a:gd name="connsiteY19" fmla="*/ 1835606 h 1835606"/>
                      <a:gd name="connsiteX20" fmla="*/ 8461553 w 8878143"/>
                      <a:gd name="connsiteY20" fmla="*/ 1835606 h 1835606"/>
                      <a:gd name="connsiteX21" fmla="*/ 7601056 w 8878143"/>
                      <a:gd name="connsiteY21" fmla="*/ 1835606 h 1835606"/>
                      <a:gd name="connsiteX22" fmla="*/ 6829341 w 8878143"/>
                      <a:gd name="connsiteY22" fmla="*/ 1835606 h 1835606"/>
                      <a:gd name="connsiteX23" fmla="*/ 6057625 w 8878143"/>
                      <a:gd name="connsiteY23" fmla="*/ 1835606 h 1835606"/>
                      <a:gd name="connsiteX24" fmla="*/ 5285910 w 8878143"/>
                      <a:gd name="connsiteY24" fmla="*/ 1835606 h 1835606"/>
                      <a:gd name="connsiteX25" fmla="*/ 4780539 w 8878143"/>
                      <a:gd name="connsiteY25" fmla="*/ 1835606 h 1835606"/>
                      <a:gd name="connsiteX26" fmla="*/ 3920042 w 8878143"/>
                      <a:gd name="connsiteY26" fmla="*/ 1835606 h 1835606"/>
                      <a:gd name="connsiteX27" fmla="*/ 3237108 w 8878143"/>
                      <a:gd name="connsiteY27" fmla="*/ 1835606 h 1835606"/>
                      <a:gd name="connsiteX28" fmla="*/ 2820518 w 8878143"/>
                      <a:gd name="connsiteY28" fmla="*/ 1835606 h 1835606"/>
                      <a:gd name="connsiteX29" fmla="*/ 2137584 w 8878143"/>
                      <a:gd name="connsiteY29" fmla="*/ 1835606 h 1835606"/>
                      <a:gd name="connsiteX30" fmla="*/ 1543431 w 8878143"/>
                      <a:gd name="connsiteY30" fmla="*/ 1835606 h 1835606"/>
                      <a:gd name="connsiteX31" fmla="*/ 949278 w 8878143"/>
                      <a:gd name="connsiteY31" fmla="*/ 1835606 h 1835606"/>
                      <a:gd name="connsiteX32" fmla="*/ 0 w 8878143"/>
                      <a:gd name="connsiteY32" fmla="*/ 1835606 h 1835606"/>
                      <a:gd name="connsiteX33" fmla="*/ 0 w 8878143"/>
                      <a:gd name="connsiteY33" fmla="*/ 1835606 h 1835606"/>
                      <a:gd name="connsiteX34" fmla="*/ 0 w 8878143"/>
                      <a:gd name="connsiteY34" fmla="*/ 1242093 h 1835606"/>
                      <a:gd name="connsiteX35" fmla="*/ 0 w 8878143"/>
                      <a:gd name="connsiteY35" fmla="*/ 611869 h 1835606"/>
                      <a:gd name="connsiteX36" fmla="*/ 0 w 8878143"/>
                      <a:gd name="connsiteY36" fmla="*/ 0 h 1835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8878143" h="1835606" fill="none" extrusionOk="0">
                        <a:moveTo>
                          <a:pt x="0" y="0"/>
                        </a:moveTo>
                        <a:lnTo>
                          <a:pt x="0" y="0"/>
                        </a:lnTo>
                        <a:cubicBezTo>
                          <a:pt x="289360" y="4041"/>
                          <a:pt x="555455" y="37850"/>
                          <a:pt x="771716" y="0"/>
                        </a:cubicBezTo>
                        <a:cubicBezTo>
                          <a:pt x="987977" y="-37850"/>
                          <a:pt x="1378980" y="-12175"/>
                          <a:pt x="1632212" y="0"/>
                        </a:cubicBezTo>
                        <a:cubicBezTo>
                          <a:pt x="1885444" y="12175"/>
                          <a:pt x="2033004" y="-19516"/>
                          <a:pt x="2137584" y="0"/>
                        </a:cubicBezTo>
                        <a:cubicBezTo>
                          <a:pt x="2242164" y="19516"/>
                          <a:pt x="2678499" y="-1084"/>
                          <a:pt x="2909299" y="0"/>
                        </a:cubicBezTo>
                        <a:cubicBezTo>
                          <a:pt x="3140099" y="1084"/>
                          <a:pt x="3217953" y="18536"/>
                          <a:pt x="3414670" y="0"/>
                        </a:cubicBezTo>
                        <a:cubicBezTo>
                          <a:pt x="3611387" y="-18536"/>
                          <a:pt x="3792543" y="6782"/>
                          <a:pt x="4097604" y="0"/>
                        </a:cubicBezTo>
                        <a:cubicBezTo>
                          <a:pt x="4402665" y="-6782"/>
                          <a:pt x="4694683" y="30478"/>
                          <a:pt x="4869320" y="0"/>
                        </a:cubicBezTo>
                        <a:cubicBezTo>
                          <a:pt x="5043957" y="-30478"/>
                          <a:pt x="5181839" y="-11492"/>
                          <a:pt x="5285910" y="0"/>
                        </a:cubicBezTo>
                        <a:cubicBezTo>
                          <a:pt x="5389981" y="11492"/>
                          <a:pt x="5616074" y="12968"/>
                          <a:pt x="5702500" y="0"/>
                        </a:cubicBezTo>
                        <a:cubicBezTo>
                          <a:pt x="5788926" y="-12968"/>
                          <a:pt x="6201006" y="-4454"/>
                          <a:pt x="6562996" y="0"/>
                        </a:cubicBezTo>
                        <a:cubicBezTo>
                          <a:pt x="6924986" y="4454"/>
                          <a:pt x="7009695" y="-31113"/>
                          <a:pt x="7245931" y="0"/>
                        </a:cubicBezTo>
                        <a:cubicBezTo>
                          <a:pt x="7482167" y="31113"/>
                          <a:pt x="7477116" y="-11688"/>
                          <a:pt x="7662520" y="0"/>
                        </a:cubicBezTo>
                        <a:cubicBezTo>
                          <a:pt x="7847924" y="11688"/>
                          <a:pt x="8468311" y="-56366"/>
                          <a:pt x="8878143" y="0"/>
                        </a:cubicBezTo>
                        <a:lnTo>
                          <a:pt x="8878143" y="0"/>
                        </a:lnTo>
                        <a:cubicBezTo>
                          <a:pt x="8907081" y="162336"/>
                          <a:pt x="8860628" y="418517"/>
                          <a:pt x="8878143" y="648581"/>
                        </a:cubicBezTo>
                        <a:cubicBezTo>
                          <a:pt x="8895658" y="878645"/>
                          <a:pt x="8903272" y="989853"/>
                          <a:pt x="8878143" y="1223737"/>
                        </a:cubicBezTo>
                        <a:cubicBezTo>
                          <a:pt x="8853014" y="1457621"/>
                          <a:pt x="8875948" y="1561274"/>
                          <a:pt x="8878143" y="1835606"/>
                        </a:cubicBezTo>
                        <a:lnTo>
                          <a:pt x="8878143" y="1835606"/>
                        </a:lnTo>
                        <a:cubicBezTo>
                          <a:pt x="8677165" y="1825924"/>
                          <a:pt x="8640041" y="1843200"/>
                          <a:pt x="8461553" y="1835606"/>
                        </a:cubicBezTo>
                        <a:cubicBezTo>
                          <a:pt x="8283065" y="1828013"/>
                          <a:pt x="8009917" y="1852020"/>
                          <a:pt x="7601056" y="1835606"/>
                        </a:cubicBezTo>
                        <a:cubicBezTo>
                          <a:pt x="7192195" y="1819192"/>
                          <a:pt x="7058144" y="1829727"/>
                          <a:pt x="6829341" y="1835606"/>
                        </a:cubicBezTo>
                        <a:cubicBezTo>
                          <a:pt x="6600539" y="1841485"/>
                          <a:pt x="6350293" y="1873683"/>
                          <a:pt x="6057625" y="1835606"/>
                        </a:cubicBezTo>
                        <a:cubicBezTo>
                          <a:pt x="5764957" y="1797529"/>
                          <a:pt x="5591560" y="1854139"/>
                          <a:pt x="5285910" y="1835606"/>
                        </a:cubicBezTo>
                        <a:cubicBezTo>
                          <a:pt x="4980260" y="1817073"/>
                          <a:pt x="4894301" y="1842163"/>
                          <a:pt x="4780539" y="1835606"/>
                        </a:cubicBezTo>
                        <a:cubicBezTo>
                          <a:pt x="4666777" y="1829049"/>
                          <a:pt x="4178346" y="1798798"/>
                          <a:pt x="3920042" y="1835606"/>
                        </a:cubicBezTo>
                        <a:cubicBezTo>
                          <a:pt x="3661738" y="1872414"/>
                          <a:pt x="3515771" y="1856066"/>
                          <a:pt x="3237108" y="1835606"/>
                        </a:cubicBezTo>
                        <a:cubicBezTo>
                          <a:pt x="2958445" y="1815146"/>
                          <a:pt x="2920411" y="1834779"/>
                          <a:pt x="2820518" y="1835606"/>
                        </a:cubicBezTo>
                        <a:cubicBezTo>
                          <a:pt x="2720625" y="1836434"/>
                          <a:pt x="2472797" y="1859269"/>
                          <a:pt x="2137584" y="1835606"/>
                        </a:cubicBezTo>
                        <a:cubicBezTo>
                          <a:pt x="1802371" y="1811943"/>
                          <a:pt x="1774615" y="1830896"/>
                          <a:pt x="1543431" y="1835606"/>
                        </a:cubicBezTo>
                        <a:cubicBezTo>
                          <a:pt x="1312247" y="1840316"/>
                          <a:pt x="1106118" y="1861947"/>
                          <a:pt x="949278" y="1835606"/>
                        </a:cubicBezTo>
                        <a:cubicBezTo>
                          <a:pt x="792438" y="1809265"/>
                          <a:pt x="350711" y="1797817"/>
                          <a:pt x="0" y="1835606"/>
                        </a:cubicBezTo>
                        <a:lnTo>
                          <a:pt x="0" y="1835606"/>
                        </a:lnTo>
                        <a:cubicBezTo>
                          <a:pt x="19701" y="1643703"/>
                          <a:pt x="24762" y="1362556"/>
                          <a:pt x="0" y="1242093"/>
                        </a:cubicBezTo>
                        <a:cubicBezTo>
                          <a:pt x="-24762" y="1121630"/>
                          <a:pt x="27615" y="757057"/>
                          <a:pt x="0" y="611869"/>
                        </a:cubicBezTo>
                        <a:cubicBezTo>
                          <a:pt x="-27615" y="466681"/>
                          <a:pt x="7942" y="265796"/>
                          <a:pt x="0" y="0"/>
                        </a:cubicBezTo>
                        <a:close/>
                      </a:path>
                      <a:path w="8878143" h="1835606" stroke="0" extrusionOk="0">
                        <a:moveTo>
                          <a:pt x="0" y="0"/>
                        </a:moveTo>
                        <a:lnTo>
                          <a:pt x="0" y="0"/>
                        </a:lnTo>
                        <a:cubicBezTo>
                          <a:pt x="139176" y="-7338"/>
                          <a:pt x="339483" y="-11941"/>
                          <a:pt x="594153" y="0"/>
                        </a:cubicBezTo>
                        <a:cubicBezTo>
                          <a:pt x="848823" y="11941"/>
                          <a:pt x="862116" y="2673"/>
                          <a:pt x="1010742" y="0"/>
                        </a:cubicBezTo>
                        <a:cubicBezTo>
                          <a:pt x="1159368" y="-2673"/>
                          <a:pt x="1584448" y="-1418"/>
                          <a:pt x="1871239" y="0"/>
                        </a:cubicBezTo>
                        <a:cubicBezTo>
                          <a:pt x="2158030" y="1418"/>
                          <a:pt x="2250784" y="24767"/>
                          <a:pt x="2465392" y="0"/>
                        </a:cubicBezTo>
                        <a:cubicBezTo>
                          <a:pt x="2680000" y="-24767"/>
                          <a:pt x="2785252" y="27244"/>
                          <a:pt x="3059545" y="0"/>
                        </a:cubicBezTo>
                        <a:cubicBezTo>
                          <a:pt x="3333838" y="-27244"/>
                          <a:pt x="3554849" y="15322"/>
                          <a:pt x="3920042" y="0"/>
                        </a:cubicBezTo>
                        <a:cubicBezTo>
                          <a:pt x="4285235" y="-15322"/>
                          <a:pt x="4214960" y="5836"/>
                          <a:pt x="4425413" y="0"/>
                        </a:cubicBezTo>
                        <a:cubicBezTo>
                          <a:pt x="4635866" y="-5836"/>
                          <a:pt x="5001283" y="-24314"/>
                          <a:pt x="5285910" y="0"/>
                        </a:cubicBezTo>
                        <a:cubicBezTo>
                          <a:pt x="5570537" y="24314"/>
                          <a:pt x="5728794" y="37708"/>
                          <a:pt x="6146407" y="0"/>
                        </a:cubicBezTo>
                        <a:cubicBezTo>
                          <a:pt x="6564020" y="-37708"/>
                          <a:pt x="6639573" y="26466"/>
                          <a:pt x="6829341" y="0"/>
                        </a:cubicBezTo>
                        <a:cubicBezTo>
                          <a:pt x="7019109" y="-26466"/>
                          <a:pt x="7292048" y="-35369"/>
                          <a:pt x="7689838" y="0"/>
                        </a:cubicBezTo>
                        <a:cubicBezTo>
                          <a:pt x="8087628" y="35369"/>
                          <a:pt x="8013772" y="-20756"/>
                          <a:pt x="8283990" y="0"/>
                        </a:cubicBezTo>
                        <a:cubicBezTo>
                          <a:pt x="8554208" y="20756"/>
                          <a:pt x="8650046" y="-28914"/>
                          <a:pt x="8878143" y="0"/>
                        </a:cubicBezTo>
                        <a:lnTo>
                          <a:pt x="8878143" y="0"/>
                        </a:lnTo>
                        <a:cubicBezTo>
                          <a:pt x="8879039" y="277804"/>
                          <a:pt x="8894558" y="405463"/>
                          <a:pt x="8878143" y="630225"/>
                        </a:cubicBezTo>
                        <a:cubicBezTo>
                          <a:pt x="8861728" y="854988"/>
                          <a:pt x="8886881" y="1033379"/>
                          <a:pt x="8878143" y="1242093"/>
                        </a:cubicBezTo>
                        <a:cubicBezTo>
                          <a:pt x="8869405" y="1450807"/>
                          <a:pt x="8871730" y="1629170"/>
                          <a:pt x="8878143" y="1835606"/>
                        </a:cubicBezTo>
                        <a:lnTo>
                          <a:pt x="8878143" y="1835606"/>
                        </a:lnTo>
                        <a:cubicBezTo>
                          <a:pt x="8690816" y="1801630"/>
                          <a:pt x="8446180" y="1839959"/>
                          <a:pt x="8106427" y="1835606"/>
                        </a:cubicBezTo>
                        <a:cubicBezTo>
                          <a:pt x="7766674" y="1831253"/>
                          <a:pt x="7705267" y="1824182"/>
                          <a:pt x="7423493" y="1835606"/>
                        </a:cubicBezTo>
                        <a:cubicBezTo>
                          <a:pt x="7141719" y="1847030"/>
                          <a:pt x="7161609" y="1846250"/>
                          <a:pt x="7006904" y="1835606"/>
                        </a:cubicBezTo>
                        <a:cubicBezTo>
                          <a:pt x="6852199" y="1824962"/>
                          <a:pt x="6720404" y="1818127"/>
                          <a:pt x="6501532" y="1835606"/>
                        </a:cubicBezTo>
                        <a:cubicBezTo>
                          <a:pt x="6282660" y="1853085"/>
                          <a:pt x="5835293" y="1800571"/>
                          <a:pt x="5641035" y="1835606"/>
                        </a:cubicBezTo>
                        <a:cubicBezTo>
                          <a:pt x="5446777" y="1870641"/>
                          <a:pt x="5129195" y="1832424"/>
                          <a:pt x="4958101" y="1835606"/>
                        </a:cubicBezTo>
                        <a:cubicBezTo>
                          <a:pt x="4787007" y="1838788"/>
                          <a:pt x="4677252" y="1832383"/>
                          <a:pt x="4452730" y="1835606"/>
                        </a:cubicBezTo>
                        <a:cubicBezTo>
                          <a:pt x="4228208" y="1838829"/>
                          <a:pt x="4052801" y="1838506"/>
                          <a:pt x="3769796" y="1835606"/>
                        </a:cubicBezTo>
                        <a:cubicBezTo>
                          <a:pt x="3486791" y="1832706"/>
                          <a:pt x="3550422" y="1817226"/>
                          <a:pt x="3353206" y="1835606"/>
                        </a:cubicBezTo>
                        <a:cubicBezTo>
                          <a:pt x="3155990" y="1853987"/>
                          <a:pt x="3136475" y="1819728"/>
                          <a:pt x="2936617" y="1835606"/>
                        </a:cubicBezTo>
                        <a:cubicBezTo>
                          <a:pt x="2736759" y="1851484"/>
                          <a:pt x="2466017" y="1865303"/>
                          <a:pt x="2253682" y="1835606"/>
                        </a:cubicBezTo>
                        <a:cubicBezTo>
                          <a:pt x="2041348" y="1805909"/>
                          <a:pt x="1935242" y="1854464"/>
                          <a:pt x="1748311" y="1835606"/>
                        </a:cubicBezTo>
                        <a:cubicBezTo>
                          <a:pt x="1561380" y="1816748"/>
                          <a:pt x="1358438" y="1805729"/>
                          <a:pt x="976596" y="1835606"/>
                        </a:cubicBezTo>
                        <a:cubicBezTo>
                          <a:pt x="594754" y="1865483"/>
                          <a:pt x="232509" y="1846513"/>
                          <a:pt x="0" y="1835606"/>
                        </a:cubicBezTo>
                        <a:lnTo>
                          <a:pt x="0" y="1835606"/>
                        </a:lnTo>
                        <a:cubicBezTo>
                          <a:pt x="6392" y="1544481"/>
                          <a:pt x="31000" y="1373773"/>
                          <a:pt x="0" y="1205381"/>
                        </a:cubicBezTo>
                        <a:cubicBezTo>
                          <a:pt x="-31000" y="1036990"/>
                          <a:pt x="4050" y="808709"/>
                          <a:pt x="0" y="575157"/>
                        </a:cubicBezTo>
                        <a:cubicBezTo>
                          <a:pt x="-4050" y="341605"/>
                          <a:pt x="-9575" y="189061"/>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5DFE0E6D-4950-F6F7-B523-0269D11A7EBA}"/>
              </a:ext>
            </a:extLst>
          </p:cNvPr>
          <p:cNvSpPr/>
          <p:nvPr/>
        </p:nvSpPr>
        <p:spPr>
          <a:xfrm>
            <a:off x="132928" y="756348"/>
            <a:ext cx="8878143" cy="3108543"/>
          </a:xfrm>
          <a:prstGeom prst="rect">
            <a:avLst/>
          </a:prstGeom>
          <a:solidFill>
            <a:schemeClr val="accent3">
              <a:lumMod val="40000"/>
              <a:lumOff val="60000"/>
              <a:alpha val="40000"/>
            </a:schemeClr>
          </a:solidFill>
          <a:ln w="9525">
            <a:noFill/>
            <a:prstDash val="dash"/>
          </a:ln>
        </p:spPr>
        <p:txBody>
          <a:bodyPr wrap="square">
            <a:spAutoFit/>
          </a:bodyPr>
          <a:lstStyle/>
          <a:p>
            <a:pPr>
              <a:spcAft>
                <a:spcPts val="0"/>
              </a:spcAft>
            </a:pPr>
            <a:r>
              <a:rPr kumimoji="1" lang="en-US" altLang="ja-JP" sz="1400" dirty="0">
                <a:solidFill>
                  <a:srgbClr val="C00000"/>
                </a:solidFill>
                <a:latin typeface="Meiryo UI" panose="020B0604030504040204" pitchFamily="50" charset="-128"/>
                <a:ea typeface="Meiryo UI" panose="020B0604030504040204" pitchFamily="50" charset="-128"/>
              </a:rPr>
              <a:t>【</a:t>
            </a:r>
            <a:r>
              <a:rPr kumimoji="1" lang="ja-JP" altLang="en-US" sz="1400" dirty="0">
                <a:solidFill>
                  <a:srgbClr val="C00000"/>
                </a:solidFill>
                <a:latin typeface="Meiryo UI" panose="020B0604030504040204" pitchFamily="50" charset="-128"/>
                <a:ea typeface="Meiryo UI" panose="020B0604030504040204" pitchFamily="50" charset="-128"/>
              </a:rPr>
              <a:t>分析の視点</a:t>
            </a:r>
            <a:r>
              <a:rPr kumimoji="1" lang="en-US" altLang="ja-JP" sz="1400" dirty="0">
                <a:solidFill>
                  <a:srgbClr val="C00000"/>
                </a:solidFill>
                <a:latin typeface="Meiryo UI" panose="020B0604030504040204" pitchFamily="50" charset="-128"/>
                <a:ea typeface="Meiryo UI" panose="020B0604030504040204" pitchFamily="50" charset="-128"/>
              </a:rPr>
              <a:t>】</a:t>
            </a:r>
            <a:r>
              <a:rPr kumimoji="1" lang="ja-JP" altLang="en-US" sz="1400" dirty="0">
                <a:solidFill>
                  <a:srgbClr val="C00000"/>
                </a:solidFill>
                <a:latin typeface="Meiryo UI" panose="020B0604030504040204" pitchFamily="50" charset="-128"/>
                <a:ea typeface="Meiryo UI" panose="020B0604030504040204" pitchFamily="50" charset="-128"/>
              </a:rPr>
              <a:t>　</a:t>
            </a:r>
            <a:r>
              <a:rPr kumimoji="1" lang="en-US" altLang="ja-JP" sz="1400" dirty="0">
                <a:solidFill>
                  <a:srgbClr val="C00000"/>
                </a:solidFill>
                <a:latin typeface="Meiryo UI" panose="020B0604030504040204" pitchFamily="50" charset="-128"/>
                <a:ea typeface="Meiryo UI" panose="020B0604030504040204" pitchFamily="50" charset="-128"/>
              </a:rPr>
              <a:t>※</a:t>
            </a:r>
            <a:r>
              <a:rPr kumimoji="1" lang="ja-JP" altLang="en-US" sz="1400" dirty="0">
                <a:solidFill>
                  <a:srgbClr val="C00000"/>
                </a:solidFill>
                <a:latin typeface="Meiryo UI" panose="020B0604030504040204" pitchFamily="50" charset="-128"/>
                <a:ea typeface="Meiryo UI" panose="020B0604030504040204" pitchFamily="50" charset="-128"/>
              </a:rPr>
              <a:t>視点Ａ１・Ａ２による分析は必須とする</a:t>
            </a:r>
            <a:endParaRPr kumimoji="1" lang="en-US" altLang="ja-JP" sz="1400" dirty="0">
              <a:solidFill>
                <a:srgbClr val="C00000"/>
              </a:solidFill>
              <a:latin typeface="Meiryo UI" panose="020B0604030504040204" pitchFamily="50" charset="-128"/>
              <a:ea typeface="Meiryo UI" panose="020B0604030504040204" pitchFamily="50" charset="-128"/>
            </a:endParaRPr>
          </a:p>
          <a:p>
            <a:pPr>
              <a:spcAft>
                <a:spcPts val="0"/>
              </a:spcAft>
            </a:pPr>
            <a:endParaRPr kumimoji="1" lang="en-US" altLang="ja-JP" sz="10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Ａ１：「個に応じた指導」の観点から、児童生徒のどのような特性等に応じてどのような指導の工夫がなされているか。（「誰一人取り残さずに」）</a:t>
            </a: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endParaRPr kumimoji="1" lang="ja-JP" altLang="en-US" sz="12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Ａ２：児童生徒一人一人の学びが深まり、資質・能力の育成につながっているか。（「資質・能力の育成」）</a:t>
            </a: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endParaRPr kumimoji="1" lang="ja-JP" altLang="en-US" sz="12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Ｂ：　 単元や題材など内容や時間のまとまりを見通した授業づくりが図られているか。</a:t>
            </a: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Ｃ：　 児童生徒の興味・関心などに応じた自主的・自発的な学習を促すような学習環境づくりを通じて、児童生徒が自ら学習を調整できるよう</a:t>
            </a: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　　　　 工夫がなされているか。</a:t>
            </a: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Ｄ：　 児童生徒にどのような</a:t>
            </a:r>
            <a:r>
              <a:rPr kumimoji="1" lang="en-US" altLang="ja-JP" sz="1200" dirty="0">
                <a:solidFill>
                  <a:srgbClr val="C00000"/>
                </a:solidFill>
                <a:latin typeface="Meiryo UI" panose="020B0604030504040204" pitchFamily="50" charset="-128"/>
                <a:ea typeface="Meiryo UI" panose="020B0604030504040204" pitchFamily="50" charset="-128"/>
              </a:rPr>
              <a:t>ICT</a:t>
            </a:r>
            <a:r>
              <a:rPr kumimoji="1" lang="ja-JP" altLang="en-US" sz="1200" dirty="0">
                <a:solidFill>
                  <a:srgbClr val="C00000"/>
                </a:solidFill>
                <a:latin typeface="Meiryo UI" panose="020B0604030504040204" pitchFamily="50" charset="-128"/>
                <a:ea typeface="Meiryo UI" panose="020B0604030504040204" pitchFamily="50" charset="-128"/>
              </a:rPr>
              <a:t>の活用環境が整えられており、それはどのような役割を果たしているか。</a:t>
            </a: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endParaRPr kumimoji="1" lang="ja-JP" altLang="en-US" sz="12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Ｅ：　 個々の教師の取組にとどまらず、学校全体として取組を進めるにあたって、どのようにカリキュラム・マネジメントの推進が図られているか。</a:t>
            </a: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endParaRPr kumimoji="1" lang="en-US" altLang="ja-JP" sz="1200" dirty="0">
              <a:solidFill>
                <a:srgbClr val="C00000"/>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rgbClr val="C00000"/>
                </a:solidFill>
                <a:latin typeface="Meiryo UI" panose="020B0604030504040204" pitchFamily="50" charset="-128"/>
                <a:ea typeface="Meiryo UI" panose="020B0604030504040204" pitchFamily="50" charset="-128"/>
              </a:rPr>
              <a:t>Ｆ：　 その他独自に設定した視点</a:t>
            </a:r>
          </a:p>
        </p:txBody>
      </p:sp>
      <p:sp>
        <p:nvSpPr>
          <p:cNvPr id="19" name="テキスト ボックス 18">
            <a:extLst>
              <a:ext uri="{FF2B5EF4-FFF2-40B4-BE49-F238E27FC236}">
                <a16:creationId xmlns:a16="http://schemas.microsoft.com/office/drawing/2014/main" id="{21616CDB-C00F-CB02-02BC-248ADD958245}"/>
              </a:ext>
            </a:extLst>
          </p:cNvPr>
          <p:cNvSpPr txBox="1"/>
          <p:nvPr/>
        </p:nvSpPr>
        <p:spPr>
          <a:xfrm>
            <a:off x="170963" y="3994930"/>
            <a:ext cx="8802066" cy="584775"/>
          </a:xfrm>
          <a:prstGeom prst="rect">
            <a:avLst/>
          </a:prstGeom>
          <a:solidFill>
            <a:schemeClr val="accent1">
              <a:lumMod val="40000"/>
              <a:lumOff val="60000"/>
            </a:schemeClr>
          </a:solidFill>
        </p:spPr>
        <p:txBody>
          <a:bodyPr wrap="square" rtlCol="0">
            <a:spAutoFit/>
          </a:bodyPr>
          <a:lstStyle/>
          <a:p>
            <a:pPr algn="ctr"/>
            <a:r>
              <a:rPr kumimoji="1" lang="ja-JP" altLang="en-US" sz="1600" b="1" i="0" u="none" strike="noStrike" kern="1200" cap="none" spc="0" normalizeH="0" baseline="0" noProof="0" dirty="0">
                <a:ln>
                  <a:noFill/>
                </a:ln>
                <a:effectLst/>
                <a:uLnTx/>
                <a:uFillTx/>
                <a:latin typeface="Meiryo UI"/>
                <a:ea typeface="Meiryo UI"/>
              </a:rPr>
              <a:t>「個別最適な学びと協働的な学びの一体的な充実」</a:t>
            </a:r>
            <a:r>
              <a:rPr kumimoji="1" lang="ja-JP" altLang="en-US" sz="1600" b="1" dirty="0">
                <a:latin typeface="Meiryo UI"/>
                <a:ea typeface="Meiryo UI"/>
              </a:rPr>
              <a:t>により、</a:t>
            </a:r>
            <a:endParaRPr kumimoji="1" lang="en-US" altLang="ja-JP" sz="1600" b="1" dirty="0">
              <a:latin typeface="Meiryo UI"/>
              <a:ea typeface="Meiryo UI"/>
            </a:endParaRPr>
          </a:p>
          <a:p>
            <a:pPr algn="ctr"/>
            <a:r>
              <a:rPr kumimoji="1" lang="ja-JP" altLang="en-US" sz="1600" b="1" u="sng" dirty="0">
                <a:solidFill>
                  <a:prstClr val="black"/>
                </a:solidFill>
                <a:latin typeface="Meiryo UI" panose="020B0604030504040204" pitchFamily="50" charset="-128"/>
                <a:ea typeface="Meiryo UI" panose="020B0604030504040204" pitchFamily="50" charset="-128"/>
              </a:rPr>
              <a:t>多様な子供達を誰一人取り残さずに資質・能力の育成を図ることを目指す授業を実現するための要点</a:t>
            </a:r>
            <a:endParaRPr kumimoji="1" lang="en-US" altLang="ja-JP" sz="1600" b="1" u="sng" dirty="0">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306D90-387E-D881-6D4F-49982B2BEACF}"/>
              </a:ext>
            </a:extLst>
          </p:cNvPr>
          <p:cNvSpPr/>
          <p:nvPr/>
        </p:nvSpPr>
        <p:spPr>
          <a:xfrm>
            <a:off x="165875" y="4633422"/>
            <a:ext cx="8827944" cy="246221"/>
          </a:xfrm>
          <a:prstGeom prst="rect">
            <a:avLst/>
          </a:prstGeom>
          <a:ln w="19050">
            <a:noFill/>
          </a:ln>
        </p:spPr>
        <p:txBody>
          <a:bodyPr wrap="square">
            <a:spAutoFit/>
          </a:bodyPr>
          <a:lstStyle/>
          <a:p>
            <a:pPr>
              <a:spcAft>
                <a:spcPts val="0"/>
              </a:spcAft>
            </a:pPr>
            <a:r>
              <a:rPr kumimoji="1" lang="en-US" altLang="ja-JP" sz="1000" dirty="0">
                <a:solidFill>
                  <a:srgbClr val="4472C4"/>
                </a:solidFill>
                <a:latin typeface="Meiryo UI" panose="020B0604030504040204" pitchFamily="50" charset="-128"/>
                <a:ea typeface="Meiryo UI" panose="020B0604030504040204" pitchFamily="50" charset="-128"/>
              </a:rPr>
              <a:t>※</a:t>
            </a:r>
            <a:r>
              <a:rPr kumimoji="1" lang="ja-JP" altLang="en-US" sz="1000" dirty="0">
                <a:solidFill>
                  <a:srgbClr val="4472C4"/>
                </a:solidFill>
                <a:latin typeface="Meiryo UI" panose="020B0604030504040204" pitchFamily="50" charset="-128"/>
                <a:ea typeface="Meiryo UI" panose="020B0604030504040204" pitchFamily="50" charset="-128"/>
              </a:rPr>
              <a:t>資料１枚目の実践の分析に基づき、多様な子供達を誰一人取り残さずに資質・能力の育成を図ることを目指す授業を実現するための要点について考察し、まとめてください</a:t>
            </a:r>
            <a:endParaRPr lang="ja-JP" altLang="ja-JP" sz="1000" kern="100" dirty="0">
              <a:solidFill>
                <a:srgbClr val="4472C4"/>
              </a:solidFill>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3" name="正方形/長方形 2">
            <a:extLst>
              <a:ext uri="{FF2B5EF4-FFF2-40B4-BE49-F238E27FC236}">
                <a16:creationId xmlns:a16="http://schemas.microsoft.com/office/drawing/2014/main" id="{20C34A98-CDAF-256E-E92B-175FB3923B5A}"/>
              </a:ext>
            </a:extLst>
          </p:cNvPr>
          <p:cNvSpPr/>
          <p:nvPr/>
        </p:nvSpPr>
        <p:spPr>
          <a:xfrm>
            <a:off x="0" y="228037"/>
            <a:ext cx="9144000" cy="47689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effectLst/>
                <a:uLnTx/>
                <a:uFillTx/>
                <a:latin typeface="Meiryo UI"/>
                <a:ea typeface="Meiryo UI"/>
              </a:rPr>
              <a:t>「個別最適な学びと協働的な学びの一体的な充実」</a:t>
            </a:r>
            <a:r>
              <a:rPr kumimoji="1" lang="ja-JP" altLang="en-US" sz="1200" b="1" dirty="0">
                <a:latin typeface="Meiryo UI"/>
                <a:ea typeface="Meiryo UI"/>
              </a:rPr>
              <a:t>により、</a:t>
            </a:r>
            <a:endParaRPr kumimoji="1" lang="en-US" altLang="ja-JP" sz="1200" b="1" dirty="0">
              <a:latin typeface="Meiryo UI"/>
              <a:ea typeface="Meiryo UI"/>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dirty="0">
                <a:latin typeface="Meiryo UI"/>
                <a:ea typeface="Meiryo UI"/>
              </a:rPr>
              <a:t>多様な子供達を誰一人取り残さずに資質・能力の育成を図ることを目指す</a:t>
            </a:r>
            <a:r>
              <a:rPr kumimoji="1" lang="ja-JP" altLang="en-US" sz="1400" b="1" i="0" u="none" strike="noStrike" kern="1200" cap="none" spc="0" normalizeH="0" baseline="0" noProof="0" dirty="0">
                <a:ln>
                  <a:noFill/>
                </a:ln>
                <a:effectLst/>
                <a:uLnTx/>
                <a:uFillTx/>
                <a:latin typeface="Meiryo UI"/>
                <a:ea typeface="Meiryo UI"/>
              </a:rPr>
              <a:t>実践事例</a:t>
            </a:r>
            <a:endParaRPr kumimoji="1" lang="ja-JP" altLang="en-US" sz="1400" b="1" dirty="0">
              <a:latin typeface="Meiryo UI"/>
              <a:ea typeface="Meiryo UI"/>
            </a:endParaRPr>
          </a:p>
        </p:txBody>
      </p:sp>
      <p:sp>
        <p:nvSpPr>
          <p:cNvPr id="5" name="正方形/長方形 4">
            <a:extLst>
              <a:ext uri="{FF2B5EF4-FFF2-40B4-BE49-F238E27FC236}">
                <a16:creationId xmlns:a16="http://schemas.microsoft.com/office/drawing/2014/main" id="{B9D34806-B0DC-03CC-D434-C99C0933A300}"/>
              </a:ext>
            </a:extLst>
          </p:cNvPr>
          <p:cNvSpPr/>
          <p:nvPr/>
        </p:nvSpPr>
        <p:spPr>
          <a:xfrm>
            <a:off x="2734406" y="5047401"/>
            <a:ext cx="3675179" cy="830997"/>
          </a:xfrm>
          <a:prstGeom prst="rect">
            <a:avLst/>
          </a:prstGeom>
          <a:ln w="19050">
            <a:noFill/>
          </a:ln>
        </p:spPr>
        <p:txBody>
          <a:bodyPr wrap="square">
            <a:spAutoFit/>
          </a:bodyPr>
          <a:lstStyle/>
          <a:p>
            <a:pPr>
              <a:spcAft>
                <a:spcPts val="0"/>
              </a:spcAft>
            </a:pP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（例）</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　・学習内容のまとまりを見通した単元デザイン</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　・子供が自ら情報にアクセスできる</a:t>
            </a:r>
            <a:r>
              <a:rPr kumimoji="1" lang="en-US" altLang="ja-JP" sz="1200" dirty="0">
                <a:solidFill>
                  <a:schemeClr val="bg1">
                    <a:lumMod val="50000"/>
                  </a:schemeClr>
                </a:solidFill>
                <a:latin typeface="Meiryo UI" panose="020B0604030504040204" pitchFamily="50" charset="-128"/>
                <a:ea typeface="Meiryo UI" panose="020B0604030504040204" pitchFamily="50" charset="-128"/>
              </a:rPr>
              <a:t>ICT</a:t>
            </a: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環境の整備</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a:p>
            <a:pPr>
              <a:spcAft>
                <a:spcPts val="0"/>
              </a:spcAft>
            </a:pP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　・学校全体で組織的に取り組むカリキュラム・マネジメント</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87246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0BEE9ED6-38D9-E7A3-712B-3ACECC3471E1}"/>
              </a:ext>
            </a:extLst>
          </p:cNvPr>
          <p:cNvSpPr/>
          <p:nvPr/>
        </p:nvSpPr>
        <p:spPr>
          <a:xfrm>
            <a:off x="128174" y="2194200"/>
            <a:ext cx="8871966" cy="4605271"/>
          </a:xfrm>
          <a:prstGeom prst="rect">
            <a:avLst/>
          </a:prstGeom>
          <a:solidFill>
            <a:schemeClr val="accent6">
              <a:lumMod val="20000"/>
              <a:lumOff val="80000"/>
              <a:alpha val="1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just" defTabSz="457200" rtl="0" eaLnBrk="1" fontAlgn="auto" latinLnBrk="0" hangingPunct="1">
              <a:lnSpc>
                <a:spcPts val="1700"/>
              </a:lnSpc>
              <a:spcBef>
                <a:spcPts val="0"/>
              </a:spcBef>
              <a:spcAft>
                <a:spcPts val="0"/>
              </a:spcAft>
              <a:buClrTx/>
              <a:buSzTx/>
              <a:buFontTx/>
              <a:buNone/>
              <a:tabLst/>
              <a:defRPr/>
            </a:pPr>
            <a:endParaRPr kumimoji="0" lang="ja-JP" altLang="ja-JP" sz="12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7010449" y="0"/>
            <a:ext cx="2133551" cy="276999"/>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1"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r>
              <a:rPr kumimoji="0" lang="ja-JP" altLang="en-US" sz="1200" b="1"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小中学校：総則部会</a:t>
            </a:r>
            <a:r>
              <a:rPr kumimoji="0" lang="en-US" altLang="ja-JP" sz="1200" b="1"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endParaRPr kumimoji="0" lang="ja-JP" altLang="ja-JP" sz="1200" b="1"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14D3B358-A3AD-38FD-8D2B-765CF65D3D8D}"/>
              </a:ext>
            </a:extLst>
          </p:cNvPr>
          <p:cNvSpPr txBox="1"/>
          <p:nvPr/>
        </p:nvSpPr>
        <p:spPr>
          <a:xfrm>
            <a:off x="128174" y="16690"/>
            <a:ext cx="613429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○グループ協議結果</a:t>
            </a:r>
            <a:r>
              <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p>
        </p:txBody>
      </p:sp>
      <p:sp>
        <p:nvSpPr>
          <p:cNvPr id="3" name="正方形/長方形 2">
            <a:extLst>
              <a:ext uri="{FF2B5EF4-FFF2-40B4-BE49-F238E27FC236}">
                <a16:creationId xmlns:a16="http://schemas.microsoft.com/office/drawing/2014/main" id="{4B8763DE-AA3D-7FF2-255C-07ADBC488D62}"/>
              </a:ext>
            </a:extLst>
          </p:cNvPr>
          <p:cNvSpPr/>
          <p:nvPr/>
        </p:nvSpPr>
        <p:spPr>
          <a:xfrm>
            <a:off x="123237" y="276999"/>
            <a:ext cx="8871966" cy="1111410"/>
          </a:xfrm>
          <a:prstGeom prst="rect">
            <a:avLst/>
          </a:prstGeom>
          <a:solidFill>
            <a:schemeClr val="accent4">
              <a:lumMod val="20000"/>
              <a:lumOff val="8000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just" defTabSz="457200" rtl="0" eaLnBrk="1" fontAlgn="auto" latinLnBrk="0" hangingPunct="1">
              <a:lnSpc>
                <a:spcPts val="1700"/>
              </a:lnSpc>
              <a:spcBef>
                <a:spcPts val="0"/>
              </a:spcBef>
              <a:spcAft>
                <a:spcPts val="0"/>
              </a:spcAft>
              <a:buClrTx/>
              <a:buSzTx/>
              <a:buFontTx/>
              <a:buNone/>
              <a:tabLst/>
              <a:defRPr/>
            </a:pPr>
            <a:endParaRPr kumimoji="0" lang="ja-JP" altLang="ja-JP" sz="1200" b="0" i="0" u="none" strike="noStrike" kern="1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Times New Roman"/>
            </a:endParaRPr>
          </a:p>
        </p:txBody>
      </p:sp>
      <p:sp>
        <p:nvSpPr>
          <p:cNvPr id="7" name="正方形/長方形 6">
            <a:extLst>
              <a:ext uri="{FF2B5EF4-FFF2-40B4-BE49-F238E27FC236}">
                <a16:creationId xmlns:a16="http://schemas.microsoft.com/office/drawing/2014/main" id="{8A68D2C2-4066-80AE-D4F2-34341D5B2ED3}"/>
              </a:ext>
            </a:extLst>
          </p:cNvPr>
          <p:cNvSpPr/>
          <p:nvPr/>
        </p:nvSpPr>
        <p:spPr>
          <a:xfrm>
            <a:off x="5753695" y="264474"/>
            <a:ext cx="3284320" cy="415498"/>
          </a:xfrm>
          <a:prstGeom prst="rect">
            <a:avLst/>
          </a:prstGeom>
          <a:ln w="19050">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グループでの実践発表において挙げられた要点を整理し、</a:t>
            </a:r>
            <a:endParaRPr kumimoji="1" lang="en-US" altLang="ja-JP" sz="105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　 箇条書き（①②③</a:t>
            </a:r>
            <a:r>
              <a:rPr kumimoji="1" lang="en-US" altLang="ja-JP" sz="105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）で記述してください</a:t>
            </a:r>
            <a:endParaRPr kumimoji="0" lang="ja-JP" altLang="ja-JP" sz="1050" b="0" i="0" u="none" strike="noStrike" kern="1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正方形/長方形 3">
            <a:extLst>
              <a:ext uri="{FF2B5EF4-FFF2-40B4-BE49-F238E27FC236}">
                <a16:creationId xmlns:a16="http://schemas.microsoft.com/office/drawing/2014/main" id="{A9CB7C91-0F96-2A02-98A1-1A307A73AD4D}"/>
              </a:ext>
            </a:extLst>
          </p:cNvPr>
          <p:cNvSpPr/>
          <p:nvPr/>
        </p:nvSpPr>
        <p:spPr>
          <a:xfrm>
            <a:off x="0" y="1566713"/>
            <a:ext cx="9144000" cy="55579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ts val="1700"/>
              </a:lnSpc>
              <a:spcBef>
                <a:spcPts val="0"/>
              </a:spcBef>
              <a:spcAft>
                <a:spcPts val="0"/>
              </a:spcAft>
              <a:buClrTx/>
              <a:buSzTx/>
              <a:buFontTx/>
              <a:buNone/>
              <a:tabLst/>
              <a:defRPr/>
            </a:pPr>
            <a:r>
              <a:rPr kumimoji="0" lang="ja-JP" altLang="en-US" sz="1100" b="1"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「個別最適な学びと協働的な学びの一体的な充実」により、多様な子供達を誰一人取り残さずに資質・能力の育成を図ることを目指す授業の実現に向けて、</a:t>
            </a:r>
            <a:r>
              <a:rPr kumimoji="0" lang="ja-JP" altLang="en-US" sz="1600" b="1"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教育委員会等として各学校の授業改善を支援していくための方策</a:t>
            </a:r>
            <a:r>
              <a:rPr kumimoji="0" lang="ja-JP" altLang="ja-JP" sz="1200" b="1"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a:rPr>
              <a:t>　</a:t>
            </a:r>
          </a:p>
        </p:txBody>
      </p:sp>
      <p:sp>
        <p:nvSpPr>
          <p:cNvPr id="8" name="矢印: ストライプ 7">
            <a:extLst>
              <a:ext uri="{FF2B5EF4-FFF2-40B4-BE49-F238E27FC236}">
                <a16:creationId xmlns:a16="http://schemas.microsoft.com/office/drawing/2014/main" id="{FEA0F037-4CA9-1E04-D6E3-9BC998637332}"/>
              </a:ext>
            </a:extLst>
          </p:cNvPr>
          <p:cNvSpPr/>
          <p:nvPr/>
        </p:nvSpPr>
        <p:spPr>
          <a:xfrm rot="5400000">
            <a:off x="4446915" y="1092461"/>
            <a:ext cx="250168" cy="825699"/>
          </a:xfrm>
          <a:prstGeom prst="stripedRightArrow">
            <a:avLst>
              <a:gd name="adj1" fmla="val 60447"/>
              <a:gd name="adj2" fmla="val 50000"/>
            </a:avLst>
          </a:prstGeom>
          <a:solidFill>
            <a:schemeClr val="bg1">
              <a:lumMod val="65000"/>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 name="テキスト ボックス 8">
            <a:extLst>
              <a:ext uri="{FF2B5EF4-FFF2-40B4-BE49-F238E27FC236}">
                <a16:creationId xmlns:a16="http://schemas.microsoft.com/office/drawing/2014/main" id="{1933E95A-7296-C345-3B91-90E0009B8BFF}"/>
              </a:ext>
            </a:extLst>
          </p:cNvPr>
          <p:cNvSpPr txBox="1"/>
          <p:nvPr/>
        </p:nvSpPr>
        <p:spPr>
          <a:xfrm>
            <a:off x="138015" y="254728"/>
            <a:ext cx="5615679"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多様な子供達を誰一人取り残さずに資質・能力の育成を図ることを目指す</a:t>
            </a:r>
            <a:r>
              <a:rPr kumimoji="1" lang="ja-JP" altLang="en-US" sz="14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授業を実現するための要点</a:t>
            </a:r>
            <a:endParaRPr kumimoji="1" lang="en-US" altLang="ja-JP" sz="14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0" name="四角形: 角を丸くする 9">
            <a:extLst>
              <a:ext uri="{FF2B5EF4-FFF2-40B4-BE49-F238E27FC236}">
                <a16:creationId xmlns:a16="http://schemas.microsoft.com/office/drawing/2014/main" id="{ADDCE80D-3ED0-D47A-9ED7-D2885E9452F8}"/>
              </a:ext>
            </a:extLst>
          </p:cNvPr>
          <p:cNvSpPr/>
          <p:nvPr/>
        </p:nvSpPr>
        <p:spPr>
          <a:xfrm>
            <a:off x="200891" y="2525757"/>
            <a:ext cx="2448934" cy="788881"/>
          </a:xfrm>
          <a:prstGeom prst="roundRect">
            <a:avLst>
              <a:gd name="adj" fmla="val 0"/>
            </a:avLst>
          </a:prstGeom>
          <a:solidFill>
            <a:schemeClr val="accent4">
              <a:lumMod val="20000"/>
              <a:lumOff val="80000"/>
            </a:schemeClr>
          </a:solidFill>
          <a:ln w="952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①○○○○○○○○○○○○○</a:t>
            </a:r>
            <a:endPar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 name="テキスト ボックス 4">
            <a:extLst>
              <a:ext uri="{FF2B5EF4-FFF2-40B4-BE49-F238E27FC236}">
                <a16:creationId xmlns:a16="http://schemas.microsoft.com/office/drawing/2014/main" id="{E76A6BC4-467A-BCD9-9738-B532D4105980}"/>
              </a:ext>
            </a:extLst>
          </p:cNvPr>
          <p:cNvSpPr txBox="1"/>
          <p:nvPr/>
        </p:nvSpPr>
        <p:spPr>
          <a:xfrm>
            <a:off x="200891" y="2217979"/>
            <a:ext cx="2448933"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要点</a:t>
            </a:r>
            <a:endPar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1" name="テキスト ボックス 10">
            <a:extLst>
              <a:ext uri="{FF2B5EF4-FFF2-40B4-BE49-F238E27FC236}">
                <a16:creationId xmlns:a16="http://schemas.microsoft.com/office/drawing/2014/main" id="{5E6B267D-F62E-4F08-507B-71B5271EA457}"/>
              </a:ext>
            </a:extLst>
          </p:cNvPr>
          <p:cNvSpPr txBox="1"/>
          <p:nvPr/>
        </p:nvSpPr>
        <p:spPr>
          <a:xfrm>
            <a:off x="3028836" y="2194200"/>
            <a:ext cx="5914273"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方　策</a:t>
            </a:r>
            <a:endPar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 name="四角形: 角を丸くする 11">
            <a:extLst>
              <a:ext uri="{FF2B5EF4-FFF2-40B4-BE49-F238E27FC236}">
                <a16:creationId xmlns:a16="http://schemas.microsoft.com/office/drawing/2014/main" id="{0952CC91-2831-A0C0-E1D6-7C7D59876E63}"/>
              </a:ext>
            </a:extLst>
          </p:cNvPr>
          <p:cNvSpPr/>
          <p:nvPr/>
        </p:nvSpPr>
        <p:spPr>
          <a:xfrm>
            <a:off x="3028836" y="2525756"/>
            <a:ext cx="5914273" cy="788881"/>
          </a:xfrm>
          <a:prstGeom prst="roundRect">
            <a:avLst>
              <a:gd name="adj" fmla="val 0"/>
            </a:avLst>
          </a:prstGeom>
          <a:solidFill>
            <a:srgbClr val="F1DBEF">
              <a:alpha val="50000"/>
            </a:srgbClr>
          </a:solidFill>
          <a:ln w="127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ja-JP" altLang="en-US" sz="11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13" name="矢印: 右 12">
            <a:extLst>
              <a:ext uri="{FF2B5EF4-FFF2-40B4-BE49-F238E27FC236}">
                <a16:creationId xmlns:a16="http://schemas.microsoft.com/office/drawing/2014/main" id="{C0DBBF56-449F-6E8C-BBF0-456C59DD860A}"/>
              </a:ext>
            </a:extLst>
          </p:cNvPr>
          <p:cNvSpPr/>
          <p:nvPr/>
        </p:nvSpPr>
        <p:spPr>
          <a:xfrm>
            <a:off x="2649825" y="2766307"/>
            <a:ext cx="379011" cy="307777"/>
          </a:xfrm>
          <a:prstGeom prst="rightArrow">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四角形: 角を丸くする 14">
            <a:extLst>
              <a:ext uri="{FF2B5EF4-FFF2-40B4-BE49-F238E27FC236}">
                <a16:creationId xmlns:a16="http://schemas.microsoft.com/office/drawing/2014/main" id="{62AD957F-1F4F-8E4D-37A6-56D131D89128}"/>
              </a:ext>
            </a:extLst>
          </p:cNvPr>
          <p:cNvSpPr/>
          <p:nvPr/>
        </p:nvSpPr>
        <p:spPr>
          <a:xfrm>
            <a:off x="200891" y="3486987"/>
            <a:ext cx="2448934" cy="788881"/>
          </a:xfrm>
          <a:prstGeom prst="roundRect">
            <a:avLst>
              <a:gd name="adj" fmla="val 0"/>
            </a:avLst>
          </a:prstGeom>
          <a:solidFill>
            <a:schemeClr val="accent4">
              <a:lumMod val="20000"/>
              <a:lumOff val="80000"/>
            </a:schemeClr>
          </a:solidFill>
          <a:ln w="952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②</a:t>
            </a:r>
            <a:endPar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18" name="四角形: 角を丸くする 17">
            <a:extLst>
              <a:ext uri="{FF2B5EF4-FFF2-40B4-BE49-F238E27FC236}">
                <a16:creationId xmlns:a16="http://schemas.microsoft.com/office/drawing/2014/main" id="{402056F0-CBC7-2C9A-99F5-C7F931BB4E69}"/>
              </a:ext>
            </a:extLst>
          </p:cNvPr>
          <p:cNvSpPr/>
          <p:nvPr/>
        </p:nvSpPr>
        <p:spPr>
          <a:xfrm>
            <a:off x="3028836" y="3486986"/>
            <a:ext cx="5914273" cy="788881"/>
          </a:xfrm>
          <a:prstGeom prst="roundRect">
            <a:avLst>
              <a:gd name="adj" fmla="val 0"/>
            </a:avLst>
          </a:prstGeom>
          <a:solidFill>
            <a:srgbClr val="F1DBEF">
              <a:alpha val="50000"/>
            </a:srgbClr>
          </a:solidFill>
          <a:ln w="127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19" name="矢印: 右 18">
            <a:extLst>
              <a:ext uri="{FF2B5EF4-FFF2-40B4-BE49-F238E27FC236}">
                <a16:creationId xmlns:a16="http://schemas.microsoft.com/office/drawing/2014/main" id="{CD70EEC0-6E98-3812-2F23-1905F15D0B47}"/>
              </a:ext>
            </a:extLst>
          </p:cNvPr>
          <p:cNvSpPr/>
          <p:nvPr/>
        </p:nvSpPr>
        <p:spPr>
          <a:xfrm>
            <a:off x="2649825" y="3727537"/>
            <a:ext cx="379011" cy="307777"/>
          </a:xfrm>
          <a:prstGeom prst="rightArrow">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四角形: 角を丸くする 19">
            <a:extLst>
              <a:ext uri="{FF2B5EF4-FFF2-40B4-BE49-F238E27FC236}">
                <a16:creationId xmlns:a16="http://schemas.microsoft.com/office/drawing/2014/main" id="{48EDC5F0-04BC-FDD2-37E7-76CFAD6ECAA0}"/>
              </a:ext>
            </a:extLst>
          </p:cNvPr>
          <p:cNvSpPr/>
          <p:nvPr/>
        </p:nvSpPr>
        <p:spPr>
          <a:xfrm>
            <a:off x="200891" y="4449940"/>
            <a:ext cx="2448934" cy="788881"/>
          </a:xfrm>
          <a:prstGeom prst="roundRect">
            <a:avLst>
              <a:gd name="adj" fmla="val 0"/>
            </a:avLst>
          </a:prstGeom>
          <a:solidFill>
            <a:schemeClr val="accent4">
              <a:lumMod val="20000"/>
              <a:lumOff val="80000"/>
            </a:schemeClr>
          </a:solidFill>
          <a:ln w="952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③</a:t>
            </a: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1" name="四角形: 角を丸くする 20">
            <a:extLst>
              <a:ext uri="{FF2B5EF4-FFF2-40B4-BE49-F238E27FC236}">
                <a16:creationId xmlns:a16="http://schemas.microsoft.com/office/drawing/2014/main" id="{7111A253-F6C8-4F99-3382-A1C172303EC5}"/>
              </a:ext>
            </a:extLst>
          </p:cNvPr>
          <p:cNvSpPr/>
          <p:nvPr/>
        </p:nvSpPr>
        <p:spPr>
          <a:xfrm>
            <a:off x="3028836" y="4449939"/>
            <a:ext cx="5914273" cy="788881"/>
          </a:xfrm>
          <a:prstGeom prst="roundRect">
            <a:avLst>
              <a:gd name="adj" fmla="val 0"/>
            </a:avLst>
          </a:prstGeom>
          <a:solidFill>
            <a:srgbClr val="F1DBEF">
              <a:alpha val="50000"/>
            </a:srgbClr>
          </a:solidFill>
          <a:ln w="127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22" name="矢印: 右 21">
            <a:extLst>
              <a:ext uri="{FF2B5EF4-FFF2-40B4-BE49-F238E27FC236}">
                <a16:creationId xmlns:a16="http://schemas.microsoft.com/office/drawing/2014/main" id="{E8DDEF7A-F632-1055-C6BA-77C14CE89F75}"/>
              </a:ext>
            </a:extLst>
          </p:cNvPr>
          <p:cNvSpPr/>
          <p:nvPr/>
        </p:nvSpPr>
        <p:spPr>
          <a:xfrm>
            <a:off x="2649825" y="4690490"/>
            <a:ext cx="379011" cy="307777"/>
          </a:xfrm>
          <a:prstGeom prst="rightArrow">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四角形: 角を丸くする 22">
            <a:extLst>
              <a:ext uri="{FF2B5EF4-FFF2-40B4-BE49-F238E27FC236}">
                <a16:creationId xmlns:a16="http://schemas.microsoft.com/office/drawing/2014/main" id="{16CEDA9A-F463-B281-2656-D50A11023659}"/>
              </a:ext>
            </a:extLst>
          </p:cNvPr>
          <p:cNvSpPr/>
          <p:nvPr/>
        </p:nvSpPr>
        <p:spPr>
          <a:xfrm>
            <a:off x="200891" y="5407627"/>
            <a:ext cx="2448934" cy="788881"/>
          </a:xfrm>
          <a:prstGeom prst="roundRect">
            <a:avLst>
              <a:gd name="adj" fmla="val 0"/>
            </a:avLst>
          </a:prstGeom>
          <a:solidFill>
            <a:schemeClr val="accent4">
              <a:lumMod val="20000"/>
              <a:lumOff val="80000"/>
            </a:schemeClr>
          </a:solidFill>
          <a:ln w="952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④</a:t>
            </a:r>
          </a:p>
        </p:txBody>
      </p:sp>
      <p:sp>
        <p:nvSpPr>
          <p:cNvPr id="24" name="四角形: 角を丸くする 23">
            <a:extLst>
              <a:ext uri="{FF2B5EF4-FFF2-40B4-BE49-F238E27FC236}">
                <a16:creationId xmlns:a16="http://schemas.microsoft.com/office/drawing/2014/main" id="{596984B8-CB45-1566-14C2-8B9F9237E914}"/>
              </a:ext>
            </a:extLst>
          </p:cNvPr>
          <p:cNvSpPr/>
          <p:nvPr/>
        </p:nvSpPr>
        <p:spPr>
          <a:xfrm>
            <a:off x="3028836" y="5407626"/>
            <a:ext cx="5914273" cy="788881"/>
          </a:xfrm>
          <a:prstGeom prst="roundRect">
            <a:avLst>
              <a:gd name="adj" fmla="val 0"/>
            </a:avLst>
          </a:prstGeom>
          <a:solidFill>
            <a:srgbClr val="F1DBEF">
              <a:alpha val="50000"/>
            </a:srgbClr>
          </a:solidFill>
          <a:ln w="127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25" name="矢印: 右 24">
            <a:extLst>
              <a:ext uri="{FF2B5EF4-FFF2-40B4-BE49-F238E27FC236}">
                <a16:creationId xmlns:a16="http://schemas.microsoft.com/office/drawing/2014/main" id="{BCA2C95A-78FE-7B2D-1A6D-2FE22467E26D}"/>
              </a:ext>
            </a:extLst>
          </p:cNvPr>
          <p:cNvSpPr/>
          <p:nvPr/>
        </p:nvSpPr>
        <p:spPr>
          <a:xfrm>
            <a:off x="2649825" y="5648177"/>
            <a:ext cx="379011" cy="307777"/>
          </a:xfrm>
          <a:prstGeom prst="rightArrow">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正方形/長方形 15">
            <a:extLst>
              <a:ext uri="{FF2B5EF4-FFF2-40B4-BE49-F238E27FC236}">
                <a16:creationId xmlns:a16="http://schemas.microsoft.com/office/drawing/2014/main" id="{6B253D52-B155-03CF-295D-54D7423315D5}"/>
              </a:ext>
            </a:extLst>
          </p:cNvPr>
          <p:cNvSpPr/>
          <p:nvPr/>
        </p:nvSpPr>
        <p:spPr>
          <a:xfrm>
            <a:off x="153613" y="508457"/>
            <a:ext cx="8754992" cy="830997"/>
          </a:xfrm>
          <a:prstGeom prst="rect">
            <a:avLst/>
          </a:prstGeom>
          <a:ln w="19050">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①</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②</a:t>
            </a:r>
            <a:endParaRPr kumimoji="1" lang="en-US" altLang="ja-JP" sz="12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③</a:t>
            </a:r>
            <a:endParaRPr kumimoji="0" lang="en-US" altLang="ja-JP" sz="12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④</a:t>
            </a:r>
            <a:endParaRPr kumimoji="1" lang="ja-JP" altLang="en-US" sz="12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14" name="吹き出し: 四角形 13">
            <a:extLst>
              <a:ext uri="{FF2B5EF4-FFF2-40B4-BE49-F238E27FC236}">
                <a16:creationId xmlns:a16="http://schemas.microsoft.com/office/drawing/2014/main" id="{86786ABE-BAA0-2DF9-0484-601BD3B619EB}"/>
              </a:ext>
            </a:extLst>
          </p:cNvPr>
          <p:cNvSpPr/>
          <p:nvPr/>
        </p:nvSpPr>
        <p:spPr>
          <a:xfrm>
            <a:off x="-2229144" y="2556244"/>
            <a:ext cx="1959409" cy="930741"/>
          </a:xfrm>
          <a:prstGeom prst="wedgeRectCallout">
            <a:avLst>
              <a:gd name="adj1" fmla="val 59860"/>
              <a:gd name="adj2" fmla="val 12465"/>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上で整理した要点の番号を明記し、それに対応する方策を記述してください。必ずしも番号順でなくて構いません。</a:t>
            </a:r>
            <a:endParaRPr kumimoji="1" lang="en-US" altLang="ja-JP" sz="12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26" name="正方形/長方形 25">
            <a:extLst>
              <a:ext uri="{FF2B5EF4-FFF2-40B4-BE49-F238E27FC236}">
                <a16:creationId xmlns:a16="http://schemas.microsoft.com/office/drawing/2014/main" id="{60C4963A-89C4-7524-5803-8C9FC83A2402}"/>
              </a:ext>
            </a:extLst>
          </p:cNvPr>
          <p:cNvSpPr/>
          <p:nvPr/>
        </p:nvSpPr>
        <p:spPr>
          <a:xfrm>
            <a:off x="896820" y="545404"/>
            <a:ext cx="3675179" cy="738664"/>
          </a:xfrm>
          <a:prstGeom prst="rect">
            <a:avLst/>
          </a:prstGeom>
          <a:ln w="19050">
            <a:noFill/>
          </a:ln>
        </p:spPr>
        <p:txBody>
          <a:bodyPr wrap="square">
            <a:spAutoFit/>
          </a:bodyPr>
          <a:lstStyle/>
          <a:p>
            <a:pPr>
              <a:spcAft>
                <a:spcPts val="0"/>
              </a:spcAft>
            </a:pPr>
            <a:r>
              <a:rPr kumimoji="1" lang="ja-JP" altLang="en-US" sz="1050" dirty="0">
                <a:solidFill>
                  <a:schemeClr val="bg1">
                    <a:lumMod val="50000"/>
                  </a:schemeClr>
                </a:solidFill>
                <a:latin typeface="Meiryo UI" panose="020B0604030504040204" pitchFamily="50" charset="-128"/>
                <a:ea typeface="Meiryo UI" panose="020B0604030504040204" pitchFamily="50" charset="-128"/>
              </a:rPr>
              <a:t>（例）</a:t>
            </a:r>
            <a:endParaRPr kumimoji="1" lang="en-US" altLang="ja-JP" sz="1050" dirty="0">
              <a:solidFill>
                <a:schemeClr val="bg1">
                  <a:lumMod val="50000"/>
                </a:schemeClr>
              </a:solidFill>
              <a:latin typeface="Meiryo UI" panose="020B0604030504040204" pitchFamily="50" charset="-128"/>
              <a:ea typeface="Meiryo UI" panose="020B0604030504040204" pitchFamily="50" charset="-128"/>
            </a:endParaRPr>
          </a:p>
          <a:p>
            <a:pPr>
              <a:spcAft>
                <a:spcPts val="0"/>
              </a:spcAft>
            </a:pPr>
            <a:r>
              <a:rPr kumimoji="1" lang="ja-JP" altLang="en-US" sz="1050" dirty="0">
                <a:solidFill>
                  <a:schemeClr val="bg1">
                    <a:lumMod val="50000"/>
                  </a:schemeClr>
                </a:solidFill>
                <a:latin typeface="Meiryo UI" panose="020B0604030504040204" pitchFamily="50" charset="-128"/>
                <a:ea typeface="Meiryo UI" panose="020B0604030504040204" pitchFamily="50" charset="-128"/>
              </a:rPr>
              <a:t>　・学習内容のまとまりを見通した単元デザイン</a:t>
            </a:r>
            <a:endParaRPr kumimoji="1" lang="en-US" altLang="ja-JP" sz="1050" dirty="0">
              <a:solidFill>
                <a:schemeClr val="bg1">
                  <a:lumMod val="50000"/>
                </a:schemeClr>
              </a:solidFill>
              <a:latin typeface="Meiryo UI" panose="020B0604030504040204" pitchFamily="50" charset="-128"/>
              <a:ea typeface="Meiryo UI" panose="020B0604030504040204" pitchFamily="50" charset="-128"/>
            </a:endParaRPr>
          </a:p>
          <a:p>
            <a:pPr>
              <a:spcAft>
                <a:spcPts val="0"/>
              </a:spcAft>
            </a:pPr>
            <a:r>
              <a:rPr kumimoji="1" lang="ja-JP" altLang="en-US" sz="1050" dirty="0">
                <a:solidFill>
                  <a:schemeClr val="bg1">
                    <a:lumMod val="50000"/>
                  </a:schemeClr>
                </a:solidFill>
                <a:latin typeface="Meiryo UI" panose="020B0604030504040204" pitchFamily="50" charset="-128"/>
                <a:ea typeface="Meiryo UI" panose="020B0604030504040204" pitchFamily="50" charset="-128"/>
              </a:rPr>
              <a:t>　・子供が自ら情報にアクセスできる</a:t>
            </a:r>
            <a:r>
              <a:rPr kumimoji="1" lang="en-US" altLang="ja-JP" sz="1050" dirty="0">
                <a:solidFill>
                  <a:schemeClr val="bg1">
                    <a:lumMod val="50000"/>
                  </a:schemeClr>
                </a:solidFill>
                <a:latin typeface="Meiryo UI" panose="020B0604030504040204" pitchFamily="50" charset="-128"/>
                <a:ea typeface="Meiryo UI" panose="020B0604030504040204" pitchFamily="50" charset="-128"/>
              </a:rPr>
              <a:t>ICT</a:t>
            </a:r>
            <a:r>
              <a:rPr kumimoji="1" lang="ja-JP" altLang="en-US" sz="1050" dirty="0">
                <a:solidFill>
                  <a:schemeClr val="bg1">
                    <a:lumMod val="50000"/>
                  </a:schemeClr>
                </a:solidFill>
                <a:latin typeface="Meiryo UI" panose="020B0604030504040204" pitchFamily="50" charset="-128"/>
                <a:ea typeface="Meiryo UI" panose="020B0604030504040204" pitchFamily="50" charset="-128"/>
              </a:rPr>
              <a:t>環境の整備</a:t>
            </a:r>
            <a:endParaRPr kumimoji="1" lang="en-US" altLang="ja-JP" sz="1050" dirty="0">
              <a:solidFill>
                <a:schemeClr val="bg1">
                  <a:lumMod val="50000"/>
                </a:schemeClr>
              </a:solidFill>
              <a:latin typeface="Meiryo UI" panose="020B0604030504040204" pitchFamily="50" charset="-128"/>
              <a:ea typeface="Meiryo UI" panose="020B0604030504040204" pitchFamily="50" charset="-128"/>
            </a:endParaRPr>
          </a:p>
          <a:p>
            <a:pPr>
              <a:spcAft>
                <a:spcPts val="0"/>
              </a:spcAft>
            </a:pPr>
            <a:r>
              <a:rPr kumimoji="1" lang="ja-JP" altLang="en-US" sz="1050" dirty="0">
                <a:solidFill>
                  <a:schemeClr val="bg1">
                    <a:lumMod val="50000"/>
                  </a:schemeClr>
                </a:solidFill>
                <a:latin typeface="Meiryo UI" panose="020B0604030504040204" pitchFamily="50" charset="-128"/>
                <a:ea typeface="Meiryo UI" panose="020B0604030504040204" pitchFamily="50" charset="-128"/>
              </a:rPr>
              <a:t>　・学校全体で組織的に取り組むカリキュラム・マネジメント</a:t>
            </a:r>
            <a:endParaRPr kumimoji="1" lang="en-US" altLang="ja-JP" sz="1050" dirty="0">
              <a:solidFill>
                <a:schemeClr val="bg1">
                  <a:lumMod val="50000"/>
                </a:schemeClr>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4A1E4DBB-DC60-076F-B115-E09DFF0AEA8A}"/>
              </a:ext>
            </a:extLst>
          </p:cNvPr>
          <p:cNvSpPr txBox="1"/>
          <p:nvPr/>
        </p:nvSpPr>
        <p:spPr>
          <a:xfrm>
            <a:off x="1375912" y="3783917"/>
            <a:ext cx="6392174" cy="193899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　このスライドは当日のグループ協議で使うので、</a:t>
            </a:r>
            <a:endParaRPr kumimoji="1" lang="en-US" altLang="ja-JP" sz="2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作成・提出は不要です。</a:t>
            </a:r>
            <a:endParaRPr kumimoji="1" lang="en-US" altLang="ja-JP" sz="2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defTabSz="457200" rtl="0" eaLnBrk="1" fontAlgn="auto" latinLnBrk="0" hangingPunct="1">
              <a:lnSpc>
                <a:spcPct val="100000"/>
              </a:lnSpc>
              <a:spcBef>
                <a:spcPts val="0"/>
              </a:spcBef>
              <a:spcAft>
                <a:spcPts val="0"/>
              </a:spcAft>
              <a:buClrTx/>
              <a:buSzTx/>
              <a:buFontTx/>
              <a:buNone/>
              <a:tabLst/>
              <a:defRPr/>
            </a:pPr>
            <a:endParaRPr kumimoji="1" lang="en-US" altLang="ja-JP" sz="2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srgbClr val="FF0000"/>
                </a:solidFill>
                <a:latin typeface="Meiryo UI" panose="020B0604030504040204" pitchFamily="50" charset="-128"/>
                <a:ea typeface="Meiryo UI" panose="020B0604030504040204" pitchFamily="50" charset="-128"/>
              </a:rPr>
              <a:t>　事前作成資料（１、２枚目）を提出する際は、</a:t>
            </a:r>
            <a:endParaRPr kumimoji="1" lang="en-US" altLang="ja-JP" sz="2400" b="1" dirty="0">
              <a:solidFill>
                <a:srgbClr val="FF0000"/>
              </a:solidFill>
              <a:latin typeface="Meiryo UI" panose="020B0604030504040204" pitchFamily="50" charset="-128"/>
              <a:ea typeface="Meiryo UI" panose="020B0604030504040204" pitchFamily="50" charset="-128"/>
            </a:endParaRPr>
          </a:p>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srgbClr val="FF0000"/>
                </a:solidFill>
                <a:latin typeface="Meiryo UI" panose="020B0604030504040204" pitchFamily="50" charset="-128"/>
                <a:ea typeface="Meiryo UI" panose="020B0604030504040204" pitchFamily="50" charset="-128"/>
              </a:rPr>
              <a:t>このスライドを削除した上でご提出ください。</a:t>
            </a:r>
            <a:endParaRPr kumimoji="1" lang="en-US" altLang="ja-JP" sz="2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89721996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9493</TotalTime>
  <Words>1521</Words>
  <Application>Microsoft Office PowerPoint</Application>
  <PresentationFormat>画面に合わせる (4:3)</PresentationFormat>
  <Paragraphs>90</Paragraphs>
  <Slides>3</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vt:i4>
      </vt:variant>
    </vt:vector>
  </HeadingPairs>
  <TitlesOfParts>
    <vt:vector size="11" baseType="lpstr">
      <vt:lpstr>Meiryo UI</vt:lpstr>
      <vt:lpstr>Yu Gothic UI</vt:lpstr>
      <vt:lpstr>メイリオ</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木村円香</cp:lastModifiedBy>
  <cp:revision>415</cp:revision>
  <cp:lastPrinted>2024-08-27T12:41:04Z</cp:lastPrinted>
  <dcterms:created xsi:type="dcterms:W3CDTF">2019-12-23T03:19:15Z</dcterms:created>
  <dcterms:modified xsi:type="dcterms:W3CDTF">2024-09-02T06:46:21Z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2022-04-13T03:12:24Z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37474c6e-ca86-4edb-9a29-97ed1ce8e4d8</vt:lpwstr>
  </property>
  <property fmtid="{D5CDD505-2E9C-101B-9397-08002B2CF9AE}" pid="8" name="MSIP_Label_d899a617-f30e-4fb8-b81c-fb6d0b94ac5b_ContentBits">
    <vt:lpwstr>0</vt:lpwstr>
  </property>
</Properties>
</file>