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
  </p:notesMasterIdLst>
  <p:sldIdLst>
    <p:sldId id="328" r:id="rId2"/>
    <p:sldId id="330" r:id="rId3"/>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 initials="A" lastIdx="13" clrIdx="0">
    <p:extLst>
      <p:ext uri="{19B8F6BF-5375-455C-9EA6-DF929625EA0E}">
        <p15:presenceInfo xmlns:p15="http://schemas.microsoft.com/office/powerpoint/2012/main" userId="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719C"/>
    <a:srgbClr val="0070C0"/>
    <a:srgbClr val="FFFFCC"/>
    <a:srgbClr val="B6917A"/>
    <a:srgbClr val="F1DB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20" autoAdjust="0"/>
    <p:restoredTop sz="94660"/>
  </p:normalViewPr>
  <p:slideViewPr>
    <p:cSldViewPr snapToGrid="0">
      <p:cViewPr varScale="1">
        <p:scale>
          <a:sx n="111" d="100"/>
          <a:sy n="111" d="100"/>
        </p:scale>
        <p:origin x="18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1"/>
            <a:ext cx="2949787" cy="498693"/>
          </a:xfrm>
          <a:prstGeom prst="rect">
            <a:avLst/>
          </a:prstGeom>
        </p:spPr>
        <p:txBody>
          <a:bodyPr vert="horz" lIns="91440" tIns="45720" rIns="91440" bIns="45720" rtlCol="0"/>
          <a:lstStyle>
            <a:lvl1pPr algn="r">
              <a:defRPr sz="1200"/>
            </a:lvl1pPr>
          </a:lstStyle>
          <a:p>
            <a:fld id="{D4705DE2-3A8C-4351-AD5E-C7B92235F3D5}" type="datetimeFigureOut">
              <a:rPr kumimoji="1" lang="ja-JP" altLang="en-US" smtClean="0"/>
              <a:t>2024/9/5</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1"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DECC70CB-CA16-4537-B10E-989DAC17185E}" type="slidenum">
              <a:rPr kumimoji="1" lang="ja-JP" altLang="en-US" smtClean="0"/>
              <a:t>‹#›</a:t>
            </a:fld>
            <a:endParaRPr kumimoji="1" lang="ja-JP" altLang="en-US"/>
          </a:p>
        </p:txBody>
      </p:sp>
    </p:spTree>
    <p:extLst>
      <p:ext uri="{BB962C8B-B14F-4D97-AF65-F5344CB8AC3E}">
        <p14:creationId xmlns:p14="http://schemas.microsoft.com/office/powerpoint/2010/main" val="405467020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D8C1DC2-39CE-45F0-A744-39FA3C968745}" type="datetime1">
              <a:rPr kumimoji="1" lang="ja-JP" altLang="en-US" smtClean="0"/>
              <a:t>2024/9/5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313425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E13DD1-418E-42F0-A445-F95D2A897FF8}" type="datetime1">
              <a:rPr kumimoji="1" lang="ja-JP" altLang="en-US" smtClean="0"/>
              <a:t>2024/9/5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614201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A594B04-5A04-413A-9CCD-E454F349BA7F}" type="datetime1">
              <a:rPr kumimoji="1" lang="ja-JP" altLang="en-US" smtClean="0"/>
              <a:t>2024/9/5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309403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D95BE52-6A1D-42A5-B487-416A91A78F78}" type="datetime1">
              <a:rPr kumimoji="1" lang="ja-JP" altLang="en-US" smtClean="0"/>
              <a:t>2024/9/5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009823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4F3AF93-8587-4767-807E-2EC9E74A22B2}" type="datetime1">
              <a:rPr kumimoji="1" lang="ja-JP" altLang="en-US" smtClean="0"/>
              <a:t>2024/9/5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2950081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C342768-AC96-4DB9-96CF-A4597AAEFE89}" type="datetime1">
              <a:rPr kumimoji="1" lang="ja-JP" altLang="en-US" smtClean="0"/>
              <a:t>2024/9/5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633249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C2CFB14-E772-481F-BDAE-095B4785FAA2}" type="datetime1">
              <a:rPr kumimoji="1" lang="ja-JP" altLang="en-US" smtClean="0"/>
              <a:t>2024/9/5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2981968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C9FA6F2-B92C-499C-B1DB-B6187C5C3C7D}" type="datetime1">
              <a:rPr kumimoji="1" lang="ja-JP" altLang="en-US" smtClean="0"/>
              <a:t>2024/9/5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149406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E93C80-0345-41E1-B743-78B3F5F0F01F}" type="datetime1">
              <a:rPr kumimoji="1" lang="ja-JP" altLang="en-US" smtClean="0"/>
              <a:t>2024/9/5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955585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7A192F0-E567-48B9-AEEB-45C80250C56C}" type="datetime1">
              <a:rPr kumimoji="1" lang="ja-JP" altLang="en-US" smtClean="0"/>
              <a:t>2024/9/5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005886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A709C95-A7C9-48C2-A9C7-D3386239BBF6}" type="datetime1">
              <a:rPr kumimoji="1" lang="ja-JP" altLang="en-US" smtClean="0"/>
              <a:t>2024/9/5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611129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273631-BA68-4FE3-BC7B-4D01A8CD8FBD}" type="datetime1">
              <a:rPr kumimoji="1" lang="ja-JP" altLang="en-US" smtClean="0"/>
              <a:t>2024/9/5</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8066698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a:extLst>
              <a:ext uri="{FF2B5EF4-FFF2-40B4-BE49-F238E27FC236}">
                <a16:creationId xmlns:a16="http://schemas.microsoft.com/office/drawing/2014/main" id="{07250945-9DCB-4530-9B64-FABF1C4CD099}"/>
              </a:ext>
            </a:extLst>
          </p:cNvPr>
          <p:cNvSpPr/>
          <p:nvPr/>
        </p:nvSpPr>
        <p:spPr>
          <a:xfrm>
            <a:off x="0" y="265342"/>
            <a:ext cx="9144000" cy="769131"/>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dirty="0">
                <a:solidFill>
                  <a:schemeClr val="bg1"/>
                </a:solidFill>
                <a:latin typeface="Meiryo UI" panose="020B0604030504040204" pitchFamily="50" charset="-128"/>
                <a:ea typeface="Meiryo UI" panose="020B0604030504040204" pitchFamily="50" charset="-128"/>
              </a:rPr>
              <a:t>言語活動を通して、コミュニケーションを図る基礎となる資質・能力を育成するための</a:t>
            </a:r>
            <a:endParaRPr kumimoji="1" lang="en-US" altLang="ja-JP" sz="1600" b="1" dirty="0">
              <a:solidFill>
                <a:schemeClr val="bg1"/>
              </a:solidFill>
              <a:latin typeface="Meiryo UI" panose="020B0604030504040204" pitchFamily="50" charset="-128"/>
              <a:ea typeface="Meiryo UI"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dirty="0">
                <a:solidFill>
                  <a:srgbClr val="FFC000"/>
                </a:solidFill>
                <a:latin typeface="Meiryo UI" panose="020B0604030504040204" pitchFamily="50" charset="-128"/>
                <a:ea typeface="Meiryo UI" panose="020B0604030504040204" pitchFamily="50" charset="-128"/>
              </a:rPr>
              <a:t>個に応じた指導</a:t>
            </a:r>
            <a:r>
              <a:rPr kumimoji="1" lang="ja-JP" altLang="en-US" sz="1600" b="1" dirty="0">
                <a:solidFill>
                  <a:schemeClr val="bg1"/>
                </a:solidFill>
                <a:latin typeface="Meiryo UI" panose="020B0604030504040204" pitchFamily="50" charset="-128"/>
                <a:ea typeface="Meiryo UI" panose="020B0604030504040204" pitchFamily="50" charset="-128"/>
              </a:rPr>
              <a:t>の在り方について</a:t>
            </a:r>
            <a:endParaRPr kumimoji="1" lang="en-US" altLang="ja-JP" sz="1600" b="1" dirty="0">
              <a:solidFill>
                <a:schemeClr val="bg1"/>
              </a:solidFill>
              <a:latin typeface="Meiryo UI" panose="020B0604030504040204" pitchFamily="50" charset="-128"/>
              <a:ea typeface="Meiryo UI"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n-cs"/>
              </a:rPr>
              <a:t>～「個別最適な学びと、協働的な学びの一体的な充実」の事例をもとに～</a:t>
            </a:r>
            <a:endParaRPr kumimoji="1" lang="ja-JP" altLang="en-US" sz="1600" b="1" dirty="0">
              <a:solidFill>
                <a:schemeClr val="bg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F8F32925-31DE-4A3C-B91A-71DE218E5403}"/>
              </a:ext>
            </a:extLst>
          </p:cNvPr>
          <p:cNvSpPr/>
          <p:nvPr/>
        </p:nvSpPr>
        <p:spPr>
          <a:xfrm>
            <a:off x="0" y="0"/>
            <a:ext cx="889987" cy="261610"/>
          </a:xfrm>
          <a:prstGeom prst="rect">
            <a:avLst/>
          </a:prstGeom>
        </p:spPr>
        <p:txBody>
          <a:bodyPr wrap="none">
            <a:spAutoFit/>
          </a:bodyPr>
          <a:lstStyle/>
          <a:p>
            <a:pPr algn="ctr">
              <a:spcAft>
                <a:spcPts val="0"/>
              </a:spcAft>
            </a:pP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別紙様式９</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2" name="正方形/長方形 1">
            <a:extLst>
              <a:ext uri="{FF2B5EF4-FFF2-40B4-BE49-F238E27FC236}">
                <a16:creationId xmlns:a16="http://schemas.microsoft.com/office/drawing/2014/main" id="{CB60CC24-3816-132D-455F-DF7EBC7D5E74}"/>
              </a:ext>
            </a:extLst>
          </p:cNvPr>
          <p:cNvSpPr/>
          <p:nvPr/>
        </p:nvSpPr>
        <p:spPr>
          <a:xfrm>
            <a:off x="3021874" y="0"/>
            <a:ext cx="6122126" cy="261610"/>
          </a:xfrm>
          <a:prstGeom prst="rect">
            <a:avLst/>
          </a:prstGeom>
        </p:spPr>
        <p:txBody>
          <a:bodyPr wrap="square">
            <a:spAutoFit/>
          </a:bodyPr>
          <a:lstStyle/>
          <a:p>
            <a:pPr algn="ctr">
              <a:spcAft>
                <a:spcPts val="0"/>
              </a:spcAft>
            </a:pP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　　　</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小学校：外国語活動・外国語部会</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都道府県・指定都市番号</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都道府県市名（学校名等）</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4" name="吹き出し: 四角形 3">
            <a:extLst>
              <a:ext uri="{FF2B5EF4-FFF2-40B4-BE49-F238E27FC236}">
                <a16:creationId xmlns:a16="http://schemas.microsoft.com/office/drawing/2014/main" id="{D9DA89CB-5447-4F34-4D79-42A1457D6DB7}"/>
              </a:ext>
            </a:extLst>
          </p:cNvPr>
          <p:cNvSpPr/>
          <p:nvPr/>
        </p:nvSpPr>
        <p:spPr>
          <a:xfrm>
            <a:off x="9479903" y="9331"/>
            <a:ext cx="2258007" cy="798477"/>
          </a:xfrm>
          <a:prstGeom prst="wedgeRectCallout">
            <a:avLst>
              <a:gd name="adj1" fmla="val -61284"/>
              <a:gd name="adj2" fmla="val -29588"/>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Yu Gothic UI" panose="020B0500000000000000" pitchFamily="50" charset="-128"/>
                <a:ea typeface="Yu Gothic UI" panose="020B0500000000000000" pitchFamily="50" charset="-128"/>
              </a:rPr>
              <a:t>【】</a:t>
            </a:r>
            <a:r>
              <a:rPr kumimoji="1" lang="ja-JP" altLang="en-US" sz="1600" dirty="0">
                <a:solidFill>
                  <a:schemeClr val="tx1"/>
                </a:solidFill>
                <a:latin typeface="Yu Gothic UI" panose="020B0500000000000000" pitchFamily="50" charset="-128"/>
                <a:ea typeface="Yu Gothic UI" panose="020B0500000000000000" pitchFamily="50" charset="-128"/>
              </a:rPr>
              <a:t>については、関係する都道府県市（学校）に応じ修正すること。</a:t>
            </a:r>
            <a:endParaRPr kumimoji="1" lang="en-US" altLang="ja-JP" sz="1600" dirty="0">
              <a:solidFill>
                <a:schemeClr val="tx1"/>
              </a:solidFill>
              <a:latin typeface="Yu Gothic UI" panose="020B0500000000000000" pitchFamily="50" charset="-128"/>
              <a:ea typeface="Yu Gothic UI" panose="020B0500000000000000" pitchFamily="50" charset="-128"/>
            </a:endParaRPr>
          </a:p>
        </p:txBody>
      </p:sp>
      <p:sp>
        <p:nvSpPr>
          <p:cNvPr id="3" name="正方形/長方形 2">
            <a:extLst>
              <a:ext uri="{FF2B5EF4-FFF2-40B4-BE49-F238E27FC236}">
                <a16:creationId xmlns:a16="http://schemas.microsoft.com/office/drawing/2014/main" id="{1F314AC5-F436-564F-1790-34D936950C18}"/>
              </a:ext>
            </a:extLst>
          </p:cNvPr>
          <p:cNvSpPr/>
          <p:nvPr/>
        </p:nvSpPr>
        <p:spPr>
          <a:xfrm>
            <a:off x="141993" y="1125716"/>
            <a:ext cx="8878145" cy="754970"/>
          </a:xfrm>
          <a:prstGeom prst="rect">
            <a:avLst/>
          </a:prstGeom>
          <a:noFill/>
          <a:ln w="28575" cmpd="thinThick">
            <a:solidFill>
              <a:srgbClr val="41719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■学年・単元名：</a:t>
            </a:r>
            <a:endPar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prstClr val="black"/>
                </a:solidFill>
                <a:latin typeface="Meiryo UI" panose="020B0604030504040204" pitchFamily="50" charset="-128"/>
                <a:ea typeface="Meiryo UI" panose="020B0604030504040204" pitchFamily="50" charset="-128"/>
              </a:rPr>
              <a:t>■本単元で育成を目指す資質・能力：</a:t>
            </a:r>
            <a:endParaRPr kumimoji="1" lang="en-US" altLang="ja-JP" sz="1400" b="1" dirty="0">
              <a:solidFill>
                <a:prstClr val="black"/>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graphicFrame>
        <p:nvGraphicFramePr>
          <p:cNvPr id="6" name="表 33">
            <a:extLst>
              <a:ext uri="{FF2B5EF4-FFF2-40B4-BE49-F238E27FC236}">
                <a16:creationId xmlns:a16="http://schemas.microsoft.com/office/drawing/2014/main" id="{6D4AD353-DB85-406C-CB93-1054664EACBA}"/>
              </a:ext>
            </a:extLst>
          </p:cNvPr>
          <p:cNvGraphicFramePr>
            <a:graphicFrameLocks noGrp="1"/>
          </p:cNvGraphicFramePr>
          <p:nvPr>
            <p:extLst>
              <p:ext uri="{D42A27DB-BD31-4B8C-83A1-F6EECF244321}">
                <p14:modId xmlns:p14="http://schemas.microsoft.com/office/powerpoint/2010/main" val="1311319387"/>
              </p:ext>
            </p:extLst>
          </p:nvPr>
        </p:nvGraphicFramePr>
        <p:xfrm>
          <a:off x="132927" y="1967345"/>
          <a:ext cx="8887211" cy="4568483"/>
        </p:xfrm>
        <a:graphic>
          <a:graphicData uri="http://schemas.openxmlformats.org/drawingml/2006/table">
            <a:tbl>
              <a:tblPr firstRow="1" bandRow="1">
                <a:tableStyleId>{5940675A-B579-460E-94D1-54222C63F5DA}</a:tableStyleId>
              </a:tblPr>
              <a:tblGrid>
                <a:gridCol w="1022433">
                  <a:extLst>
                    <a:ext uri="{9D8B030D-6E8A-4147-A177-3AD203B41FA5}">
                      <a16:colId xmlns:a16="http://schemas.microsoft.com/office/drawing/2014/main" val="3012196464"/>
                    </a:ext>
                  </a:extLst>
                </a:gridCol>
                <a:gridCol w="7864778">
                  <a:extLst>
                    <a:ext uri="{9D8B030D-6E8A-4147-A177-3AD203B41FA5}">
                      <a16:colId xmlns:a16="http://schemas.microsoft.com/office/drawing/2014/main" val="1742682547"/>
                    </a:ext>
                  </a:extLst>
                </a:gridCol>
              </a:tblGrid>
              <a:tr h="564203">
                <a:tc>
                  <a:txBody>
                    <a:bodyPr/>
                    <a:lstStyle/>
                    <a:p>
                      <a:pPr algn="ctr"/>
                      <a:r>
                        <a:rPr kumimoji="1" lang="ja-JP" altLang="en-US" sz="1200" dirty="0">
                          <a:latin typeface="Meiryo UI" panose="020B0604030504040204" pitchFamily="50" charset="-128"/>
                          <a:ea typeface="Meiryo UI" panose="020B0604030504040204" pitchFamily="50" charset="-128"/>
                        </a:rPr>
                        <a:t>第１時</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■（目標）</a:t>
                      </a:r>
                      <a:endParaRPr kumimoji="1" lang="en-US" altLang="ja-JP" sz="1050" dirty="0">
                        <a:latin typeface="Meiryo UI" panose="020B0604030504040204" pitchFamily="50" charset="-128"/>
                        <a:ea typeface="Meiryo UI" panose="020B0604030504040204" pitchFamily="50" charset="-128"/>
                      </a:endParaRPr>
                    </a:p>
                    <a:p>
                      <a:r>
                        <a:rPr kumimoji="1" lang="ja-JP" altLang="en-US" sz="1050" dirty="0">
                          <a:latin typeface="Meiryo UI" panose="020B0604030504040204" pitchFamily="50" charset="-128"/>
                          <a:ea typeface="Meiryo UI" panose="020B0604030504040204" pitchFamily="50" charset="-128"/>
                        </a:rPr>
                        <a:t>●（主な学習活動）　　　　　　　　　　　　　　　　　　　　　　　　　　　　　　　　　　　　　　　　　　　　　　　　　　　　　　　　　　　　　　　　　　　　　　①</a:t>
                      </a:r>
                    </a:p>
                  </a:txBody>
                  <a:tcPr/>
                </a:tc>
                <a:extLst>
                  <a:ext uri="{0D108BD9-81ED-4DB2-BD59-A6C34878D82A}">
                    <a16:rowId xmlns:a16="http://schemas.microsoft.com/office/drawing/2014/main" val="1488979844"/>
                  </a:ext>
                </a:extLst>
              </a:tr>
              <a:tr h="572040">
                <a:tc>
                  <a:txBody>
                    <a:bodyPr/>
                    <a:lstStyle/>
                    <a:p>
                      <a:pPr algn="ctr"/>
                      <a:r>
                        <a:rPr kumimoji="1" lang="ja-JP" altLang="en-US" sz="1200" dirty="0">
                          <a:latin typeface="Meiryo UI" panose="020B0604030504040204" pitchFamily="50" charset="-128"/>
                          <a:ea typeface="Meiryo UI" panose="020B0604030504040204" pitchFamily="50" charset="-128"/>
                        </a:rPr>
                        <a:t>第２時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441734718"/>
                  </a:ext>
                </a:extLst>
              </a:tr>
              <a:tr h="572040">
                <a:tc>
                  <a:txBody>
                    <a:bodyPr/>
                    <a:lstStyle/>
                    <a:p>
                      <a:pPr algn="ctr"/>
                      <a:r>
                        <a:rPr kumimoji="1" lang="ja-JP" altLang="en-US" sz="1200" dirty="0">
                          <a:latin typeface="Meiryo UI" panose="020B0604030504040204" pitchFamily="50" charset="-128"/>
                          <a:ea typeface="Meiryo UI" panose="020B0604030504040204" pitchFamily="50" charset="-128"/>
                        </a:rPr>
                        <a:t>第３時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48513671"/>
                  </a:ext>
                </a:extLst>
              </a:tr>
              <a:tr h="572040">
                <a:tc>
                  <a:txBody>
                    <a:bodyPr/>
                    <a:lstStyle/>
                    <a:p>
                      <a:pPr algn="ctr"/>
                      <a:r>
                        <a:rPr kumimoji="1" lang="ja-JP" altLang="en-US" sz="1200" dirty="0">
                          <a:latin typeface="Meiryo UI" panose="020B0604030504040204" pitchFamily="50" charset="-128"/>
                          <a:ea typeface="Meiryo UI" panose="020B0604030504040204" pitchFamily="50" charset="-128"/>
                        </a:rPr>
                        <a:t>第４時</a:t>
                      </a:r>
                    </a:p>
                  </a:txBody>
                  <a:tcPr anchor="ctr">
                    <a:solidFill>
                      <a:schemeClr val="bg1"/>
                    </a:solidFill>
                  </a:tcP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953119610"/>
                  </a:ext>
                </a:extLst>
              </a:tr>
              <a:tr h="572040">
                <a:tc>
                  <a:txBody>
                    <a:bodyPr/>
                    <a:lstStyle/>
                    <a:p>
                      <a:pPr algn="ctr"/>
                      <a:r>
                        <a:rPr kumimoji="1" lang="ja-JP" altLang="en-US" sz="1200" dirty="0">
                          <a:latin typeface="Meiryo UI" panose="020B0604030504040204" pitchFamily="50" charset="-128"/>
                          <a:ea typeface="Meiryo UI" panose="020B0604030504040204" pitchFamily="50" charset="-128"/>
                        </a:rPr>
                        <a:t>第５時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511700662"/>
                  </a:ext>
                </a:extLst>
              </a:tr>
              <a:tr h="572040">
                <a:tc>
                  <a:txBody>
                    <a:bodyPr/>
                    <a:lstStyle/>
                    <a:p>
                      <a:pPr algn="ctr"/>
                      <a:r>
                        <a:rPr kumimoji="1" lang="ja-JP" altLang="en-US" sz="1200" dirty="0">
                          <a:latin typeface="Meiryo UI" panose="020B0604030504040204" pitchFamily="50" charset="-128"/>
                          <a:ea typeface="Meiryo UI" panose="020B0604030504040204" pitchFamily="50" charset="-128"/>
                        </a:rPr>
                        <a:t>第６時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672856577"/>
                  </a:ext>
                </a:extLst>
              </a:tr>
              <a:tr h="572040">
                <a:tc>
                  <a:txBody>
                    <a:bodyPr/>
                    <a:lstStyle/>
                    <a:p>
                      <a:pPr algn="ctr"/>
                      <a:r>
                        <a:rPr kumimoji="1" lang="ja-JP" altLang="en-US" sz="1200" dirty="0">
                          <a:latin typeface="Meiryo UI" panose="020B0604030504040204" pitchFamily="50" charset="-128"/>
                          <a:ea typeface="Meiryo UI" panose="020B0604030504040204" pitchFamily="50" charset="-128"/>
                        </a:rPr>
                        <a:t>第７時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769197781"/>
                  </a:ext>
                </a:extLst>
              </a:tr>
              <a:tr h="572040">
                <a:tc>
                  <a:txBody>
                    <a:bodyPr/>
                    <a:lstStyle/>
                    <a:p>
                      <a:pPr algn="ctr"/>
                      <a:r>
                        <a:rPr kumimoji="1" lang="ja-JP" altLang="en-US" sz="1200" dirty="0">
                          <a:latin typeface="Meiryo UI" panose="020B0604030504040204" pitchFamily="50" charset="-128"/>
                          <a:ea typeface="Meiryo UI" panose="020B0604030504040204" pitchFamily="50" charset="-128"/>
                        </a:rPr>
                        <a:t>第８時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212402116"/>
                  </a:ext>
                </a:extLst>
              </a:tr>
            </a:tbl>
          </a:graphicData>
        </a:graphic>
      </p:graphicFrame>
      <p:sp>
        <p:nvSpPr>
          <p:cNvPr id="7" name="テキスト ボックス 6">
            <a:extLst>
              <a:ext uri="{FF2B5EF4-FFF2-40B4-BE49-F238E27FC236}">
                <a16:creationId xmlns:a16="http://schemas.microsoft.com/office/drawing/2014/main" id="{37AB3CC6-292B-0190-8F34-610B7137A9D1}"/>
              </a:ext>
            </a:extLst>
          </p:cNvPr>
          <p:cNvSpPr txBox="1"/>
          <p:nvPr/>
        </p:nvSpPr>
        <p:spPr>
          <a:xfrm>
            <a:off x="1307285" y="2772896"/>
            <a:ext cx="7590123" cy="1600438"/>
          </a:xfrm>
          <a:prstGeom prst="rect">
            <a:avLst/>
          </a:prstGeom>
          <a:solidFill>
            <a:schemeClr val="bg1"/>
          </a:solidFill>
        </p:spPr>
        <p:txBody>
          <a:bodyPr wrap="square" rtlCol="0">
            <a:spAutoFit/>
          </a:bodyPr>
          <a:lstStyle/>
          <a:p>
            <a:pPr lvl="0">
              <a:defRPr/>
            </a:pPr>
            <a:r>
              <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各単位時間の目標と主な学習活動について端的にまとめてください。</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　</a:t>
            </a:r>
            <a:r>
              <a:rPr kumimoji="1" lang="ja-JP" altLang="en-US" sz="1400" dirty="0">
                <a:solidFill>
                  <a:srgbClr val="FF501E"/>
                </a:solidFill>
                <a:latin typeface="Meiryo UI" panose="020B0604030504040204" pitchFamily="50" charset="-128"/>
                <a:ea typeface="Meiryo UI" panose="020B0604030504040204" pitchFamily="50" charset="-128"/>
              </a:rPr>
              <a:t> </a:t>
            </a: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提出する際は、（目標）（主な学習活動）の文字は削除して記入してください。</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en-US" altLang="ja-JP" sz="1400" dirty="0">
                <a:solidFill>
                  <a:srgbClr val="FF501E"/>
                </a:solidFill>
                <a:latin typeface="Meiryo UI" panose="020B0604030504040204" pitchFamily="50" charset="-128"/>
                <a:ea typeface="Meiryo UI" panose="020B0604030504040204" pitchFamily="50" charset="-128"/>
              </a:rPr>
              <a:t>※</a:t>
            </a:r>
            <a:r>
              <a:rPr kumimoji="1" lang="ja-JP" altLang="en-US" sz="1400" dirty="0">
                <a:solidFill>
                  <a:srgbClr val="FF501E"/>
                </a:solidFill>
                <a:latin typeface="Meiryo UI" panose="020B0604030504040204" pitchFamily="50" charset="-128"/>
                <a:ea typeface="Meiryo UI" panose="020B0604030504040204" pitchFamily="50" charset="-128"/>
              </a:rPr>
              <a:t>２頁以降に記載する「活動の説明（写真を貼り付けても可）」が、どの活動のものかが分かるように、</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主な学習活動に番号（①②③・・・）を付けてください。</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marL="0" marR="0" lvl="0" indent="0" algn="l" defTabSz="496888" rtl="0" eaLnBrk="0" fontAlgn="base" latinLnBrk="0" hangingPunct="0">
              <a:lnSpc>
                <a:spcPct val="100000"/>
              </a:lnSpc>
              <a:spcBef>
                <a:spcPct val="0"/>
              </a:spcBef>
              <a:spcAft>
                <a:spcPct val="0"/>
              </a:spcAft>
              <a:buClrTx/>
              <a:buSzTx/>
              <a:buFontTx/>
              <a:buNone/>
              <a:tabLst/>
              <a:defRPr/>
            </a:pP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marL="0" marR="0" lvl="0" indent="0" algn="l" defTabSz="496888" rtl="0" eaLnBrk="0" fontAlgn="base" latinLnBrk="0" hangingPunct="0">
              <a:lnSpc>
                <a:spcPct val="100000"/>
              </a:lnSpc>
              <a:spcBef>
                <a:spcPct val="0"/>
              </a:spcBef>
              <a:spcAft>
                <a:spcPct val="0"/>
              </a:spcAft>
              <a:buClrTx/>
              <a:buSzTx/>
              <a:buFontTx/>
              <a:buNone/>
              <a:tabLst/>
              <a:defRPr/>
            </a:pPr>
            <a:r>
              <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a:t>
            </a:r>
            <a:r>
              <a:rPr kumimoji="1" lang="ja-JP" altLang="en-US" sz="1400" dirty="0">
                <a:solidFill>
                  <a:srgbClr val="FF501E"/>
                </a:solidFill>
                <a:latin typeface="Meiryo UI" panose="020B0604030504040204" pitchFamily="50" charset="-128"/>
                <a:ea typeface="Meiryo UI" panose="020B0604030504040204" pitchFamily="50" charset="-128"/>
              </a:rPr>
              <a:t>枠は単元の時間数によって変更していただいて構いません。</a:t>
            </a:r>
            <a:endPar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p:txBody>
      </p:sp>
      <p:sp>
        <p:nvSpPr>
          <p:cNvPr id="8" name="テキスト ボックス 7">
            <a:extLst>
              <a:ext uri="{FF2B5EF4-FFF2-40B4-BE49-F238E27FC236}">
                <a16:creationId xmlns:a16="http://schemas.microsoft.com/office/drawing/2014/main" id="{A59200C2-F441-1EFC-A5C6-FD543EB473E7}"/>
              </a:ext>
            </a:extLst>
          </p:cNvPr>
          <p:cNvSpPr txBox="1"/>
          <p:nvPr/>
        </p:nvSpPr>
        <p:spPr>
          <a:xfrm>
            <a:off x="2926081" y="6535830"/>
            <a:ext cx="6084991" cy="307777"/>
          </a:xfrm>
          <a:prstGeom prst="rect">
            <a:avLst/>
          </a:prstGeom>
          <a:noFill/>
        </p:spPr>
        <p:txBody>
          <a:bodyPr wrap="square">
            <a:spAutoFit/>
          </a:bodyPr>
          <a:lstStyle/>
          <a:p>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1" lang="ja-JP" altLang="en-US" sz="1400" b="1" dirty="0">
                <a:solidFill>
                  <a:srgbClr val="000000"/>
                </a:solidFill>
                <a:latin typeface="Meiryo UI" panose="020B0604030504040204" pitchFamily="50" charset="-128"/>
                <a:ea typeface="Meiryo UI" panose="020B0604030504040204" pitchFamily="50" charset="-128"/>
              </a:rPr>
              <a:t>学校名：</a:t>
            </a:r>
            <a:endParaRPr lang="ja-JP" altLang="en-US" sz="1400" dirty="0"/>
          </a:p>
        </p:txBody>
      </p:sp>
    </p:spTree>
    <p:extLst>
      <p:ext uri="{BB962C8B-B14F-4D97-AF65-F5344CB8AC3E}">
        <p14:creationId xmlns:p14="http://schemas.microsoft.com/office/powerpoint/2010/main" val="41247354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吹き出し: 四角形 3">
            <a:extLst>
              <a:ext uri="{FF2B5EF4-FFF2-40B4-BE49-F238E27FC236}">
                <a16:creationId xmlns:a16="http://schemas.microsoft.com/office/drawing/2014/main" id="{D9DA89CB-5447-4F34-4D79-42A1457D6DB7}"/>
              </a:ext>
            </a:extLst>
          </p:cNvPr>
          <p:cNvSpPr/>
          <p:nvPr/>
        </p:nvSpPr>
        <p:spPr>
          <a:xfrm>
            <a:off x="9479903" y="9331"/>
            <a:ext cx="2258007" cy="798477"/>
          </a:xfrm>
          <a:prstGeom prst="wedgeRectCallout">
            <a:avLst>
              <a:gd name="adj1" fmla="val -61284"/>
              <a:gd name="adj2" fmla="val -29588"/>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Yu Gothic UI" panose="020B0500000000000000" pitchFamily="50" charset="-128"/>
                <a:ea typeface="Yu Gothic UI" panose="020B0500000000000000" pitchFamily="50" charset="-128"/>
              </a:rPr>
              <a:t>【】</a:t>
            </a:r>
            <a:r>
              <a:rPr kumimoji="1" lang="ja-JP" altLang="en-US" sz="1600" dirty="0">
                <a:solidFill>
                  <a:schemeClr val="tx1"/>
                </a:solidFill>
                <a:latin typeface="Yu Gothic UI" panose="020B0500000000000000" pitchFamily="50" charset="-128"/>
                <a:ea typeface="Yu Gothic UI" panose="020B0500000000000000" pitchFamily="50" charset="-128"/>
              </a:rPr>
              <a:t>については、関係する都道府県市（学校）に応じ修正すること。</a:t>
            </a:r>
            <a:endParaRPr kumimoji="1" lang="en-US" altLang="ja-JP" sz="1600" dirty="0">
              <a:solidFill>
                <a:schemeClr val="tx1"/>
              </a:solidFill>
              <a:latin typeface="Yu Gothic UI" panose="020B0500000000000000" pitchFamily="50" charset="-128"/>
              <a:ea typeface="Yu Gothic UI" panose="020B0500000000000000" pitchFamily="50" charset="-128"/>
            </a:endParaRPr>
          </a:p>
        </p:txBody>
      </p:sp>
      <p:sp>
        <p:nvSpPr>
          <p:cNvPr id="30" name="テキスト ボックス 29">
            <a:extLst>
              <a:ext uri="{FF2B5EF4-FFF2-40B4-BE49-F238E27FC236}">
                <a16:creationId xmlns:a16="http://schemas.microsoft.com/office/drawing/2014/main" id="{FE180628-0C6B-E2B3-6ECA-C226936F3D56}"/>
              </a:ext>
            </a:extLst>
          </p:cNvPr>
          <p:cNvSpPr txBox="1"/>
          <p:nvPr/>
        </p:nvSpPr>
        <p:spPr>
          <a:xfrm>
            <a:off x="2926081" y="6535830"/>
            <a:ext cx="6084991" cy="307777"/>
          </a:xfrm>
          <a:prstGeom prst="rect">
            <a:avLst/>
          </a:prstGeom>
          <a:noFill/>
        </p:spPr>
        <p:txBody>
          <a:bodyPr wrap="square">
            <a:spAutoFit/>
          </a:bodyPr>
          <a:lstStyle/>
          <a:p>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1" lang="ja-JP" altLang="en-US" sz="1400" b="1" dirty="0">
                <a:solidFill>
                  <a:srgbClr val="000000"/>
                </a:solidFill>
                <a:latin typeface="Meiryo UI" panose="020B0604030504040204" pitchFamily="50" charset="-128"/>
                <a:ea typeface="Meiryo UI" panose="020B0604030504040204" pitchFamily="50" charset="-128"/>
              </a:rPr>
              <a:t>学校名：</a:t>
            </a:r>
            <a:endParaRPr lang="ja-JP" altLang="en-US" sz="1400" dirty="0"/>
          </a:p>
        </p:txBody>
      </p:sp>
      <p:sp>
        <p:nvSpPr>
          <p:cNvPr id="22" name="テキスト ボックス 21">
            <a:extLst>
              <a:ext uri="{FF2B5EF4-FFF2-40B4-BE49-F238E27FC236}">
                <a16:creationId xmlns:a16="http://schemas.microsoft.com/office/drawing/2014/main" id="{B0AF4C09-E505-60EE-AB6E-D430E31FC98A}"/>
              </a:ext>
            </a:extLst>
          </p:cNvPr>
          <p:cNvSpPr txBox="1"/>
          <p:nvPr/>
        </p:nvSpPr>
        <p:spPr>
          <a:xfrm>
            <a:off x="132927" y="2239098"/>
            <a:ext cx="8878145" cy="2677656"/>
          </a:xfrm>
          <a:prstGeom prst="rect">
            <a:avLst/>
          </a:prstGeom>
          <a:solidFill>
            <a:schemeClr val="bg1"/>
          </a:solidFill>
        </p:spPr>
        <p:txBody>
          <a:bodyPr wrap="square" rtlCol="0">
            <a:spAutoFit/>
          </a:bodyPr>
          <a:lstStyle/>
          <a:p>
            <a:pPr lvl="0">
              <a:defRPr/>
            </a:pPr>
            <a:r>
              <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コミュニケーションを図る基礎となる資質・能力の育成につながっている、「個別最適な学びと、協働的な学びの一体的な</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a:t>
            </a: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充実」の様子の説明（写真を載せても可）を記載した上で、それらがコミュニケーションを図る基礎となる資質・能力の育成　</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a:t>
            </a: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につながっているかについての説明を記載してください。</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a:t>
            </a:r>
            <a:r>
              <a:rPr kumimoji="1" lang="en-US" altLang="ja-JP" sz="1400" dirty="0">
                <a:solidFill>
                  <a:srgbClr val="FF501E"/>
                </a:solidFill>
                <a:latin typeface="Meiryo UI" panose="020B0604030504040204" pitchFamily="50" charset="-128"/>
                <a:ea typeface="Meiryo UI" panose="020B0604030504040204" pitchFamily="50" charset="-128"/>
              </a:rPr>
              <a:t>ICT</a:t>
            </a:r>
            <a:r>
              <a:rPr kumimoji="1" lang="ja-JP" altLang="en-US" sz="1400" dirty="0">
                <a:solidFill>
                  <a:srgbClr val="FF501E"/>
                </a:solidFill>
                <a:latin typeface="Meiryo UI" panose="020B0604030504040204" pitchFamily="50" charset="-128"/>
                <a:ea typeface="Meiryo UI" panose="020B0604030504040204" pitchFamily="50" charset="-128"/>
              </a:rPr>
              <a:t>の活用や</a:t>
            </a:r>
            <a:r>
              <a:rPr kumimoji="1" lang="en-US" altLang="ja-JP" sz="1400" dirty="0">
                <a:solidFill>
                  <a:srgbClr val="FF501E"/>
                </a:solidFill>
                <a:latin typeface="Meiryo UI" panose="020B0604030504040204" pitchFamily="50" charset="-128"/>
                <a:ea typeface="Meiryo UI" panose="020B0604030504040204" pitchFamily="50" charset="-128"/>
              </a:rPr>
              <a:t>ALT</a:t>
            </a:r>
            <a:r>
              <a:rPr kumimoji="1" lang="ja-JP" altLang="en-US" sz="1400" dirty="0">
                <a:solidFill>
                  <a:srgbClr val="FF501E"/>
                </a:solidFill>
                <a:latin typeface="Meiryo UI" panose="020B0604030504040204" pitchFamily="50" charset="-128"/>
                <a:ea typeface="Meiryo UI" panose="020B0604030504040204" pitchFamily="50" charset="-128"/>
              </a:rPr>
              <a:t>の参画場面に関することについては含めてください。</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a:t>
            </a: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写真を貼り付ける場合は、</a:t>
            </a:r>
            <a:r>
              <a:rPr kumimoji="1" lang="ja-JP" altLang="en-US" sz="1400" dirty="0">
                <a:solidFill>
                  <a:srgbClr val="FF501E"/>
                </a:solidFill>
                <a:latin typeface="Meiryo UI" panose="020B0604030504040204" pitchFamily="50" charset="-128"/>
                <a:ea typeface="Meiryo UI" panose="020B0604030504040204" pitchFamily="50" charset="-128"/>
              </a:rPr>
              <a:t>皆さんに見やすい大きさで貼り付けてください。</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ページ数を増やしていただいて構いません。</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en-US" altLang="ja-JP" sz="1400" dirty="0">
                <a:solidFill>
                  <a:srgbClr val="FF501E"/>
                </a:solidFill>
                <a:latin typeface="Meiryo UI" panose="020B0604030504040204" pitchFamily="50" charset="-128"/>
                <a:ea typeface="Meiryo UI" panose="020B0604030504040204" pitchFamily="50" charset="-128"/>
              </a:rPr>
              <a:t>※</a:t>
            </a:r>
            <a:r>
              <a:rPr kumimoji="1" lang="ja-JP" altLang="en-US" sz="1400" dirty="0">
                <a:solidFill>
                  <a:srgbClr val="FF501E"/>
                </a:solidFill>
                <a:latin typeface="Meiryo UI" panose="020B0604030504040204" pitchFamily="50" charset="-128"/>
                <a:ea typeface="Meiryo UI" panose="020B0604030504040204" pitchFamily="50" charset="-128"/>
              </a:rPr>
              <a:t>単元計画のどの学習活動の説明（写真を載せても可）かが分かるように、</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説明（写真）に番号を付けてください。</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en-US" altLang="ja-JP" sz="1400" dirty="0">
                <a:solidFill>
                  <a:srgbClr val="FF501E"/>
                </a:solidFill>
                <a:latin typeface="Meiryo UI" panose="020B0604030504040204" pitchFamily="50" charset="-128"/>
                <a:ea typeface="Meiryo UI" panose="020B0604030504040204" pitchFamily="50" charset="-128"/>
              </a:rPr>
              <a:t>※</a:t>
            </a:r>
            <a:r>
              <a:rPr kumimoji="1" lang="ja-JP" altLang="en-US" sz="1400" dirty="0">
                <a:solidFill>
                  <a:srgbClr val="FF501E"/>
                </a:solidFill>
                <a:latin typeface="Meiryo UI" panose="020B0604030504040204" pitchFamily="50" charset="-128"/>
                <a:ea typeface="Meiryo UI" panose="020B0604030504040204" pitchFamily="50" charset="-128"/>
              </a:rPr>
              <a:t>肖像権や、著作権にかかる許諾を得てください。</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もし許諾が取れない場合は、写真の加工等をお願いします。</a:t>
            </a:r>
            <a:endPar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p:txBody>
      </p:sp>
      <p:sp>
        <p:nvSpPr>
          <p:cNvPr id="11" name="正方形/長方形 10">
            <a:extLst>
              <a:ext uri="{FF2B5EF4-FFF2-40B4-BE49-F238E27FC236}">
                <a16:creationId xmlns:a16="http://schemas.microsoft.com/office/drawing/2014/main" id="{0BCD3EF6-419A-3670-4B46-5E1C62E468CD}"/>
              </a:ext>
            </a:extLst>
          </p:cNvPr>
          <p:cNvSpPr/>
          <p:nvPr/>
        </p:nvSpPr>
        <p:spPr>
          <a:xfrm>
            <a:off x="3021874" y="0"/>
            <a:ext cx="6122126" cy="261610"/>
          </a:xfrm>
          <a:prstGeom prst="rect">
            <a:avLst/>
          </a:prstGeom>
        </p:spPr>
        <p:txBody>
          <a:bodyPr wrap="square">
            <a:spAutoFit/>
          </a:bodyPr>
          <a:lstStyle/>
          <a:p>
            <a:pPr algn="ctr">
              <a:spcAft>
                <a:spcPts val="0"/>
              </a:spcAft>
            </a:pP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　　　</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小学校：外国語活動・外国語部会</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都道府県・指定都市番号</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都道府県市名（学校名等）</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12" name="正方形/長方形 11">
            <a:extLst>
              <a:ext uri="{FF2B5EF4-FFF2-40B4-BE49-F238E27FC236}">
                <a16:creationId xmlns:a16="http://schemas.microsoft.com/office/drawing/2014/main" id="{75E34776-64D3-18E8-5050-E3691C8C8DE1}"/>
              </a:ext>
            </a:extLst>
          </p:cNvPr>
          <p:cNvSpPr/>
          <p:nvPr/>
        </p:nvSpPr>
        <p:spPr>
          <a:xfrm>
            <a:off x="141993" y="1125716"/>
            <a:ext cx="8878145" cy="953502"/>
          </a:xfrm>
          <a:prstGeom prst="rect">
            <a:avLst/>
          </a:prstGeom>
          <a:noFill/>
          <a:ln w="28575" cmpd="dbl">
            <a:solidFill>
              <a:srgbClr val="41719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■担当指導主事連絡協議会後、</a:t>
            </a:r>
            <a:r>
              <a:rPr kumimoji="1" lang="ja-JP" altLang="en-US" sz="1400" b="1" dirty="0">
                <a:solidFill>
                  <a:prstClr val="black"/>
                </a:solidFill>
                <a:latin typeface="Meiryo UI" panose="020B0604030504040204" pitchFamily="50" charset="-128"/>
                <a:ea typeface="Meiryo UI" panose="020B0604030504040204" pitchFamily="50" charset="-128"/>
              </a:rPr>
              <a:t>市区町村教育委員会及び学校に対して特に強調して指導・助言してきた内容：</a:t>
            </a:r>
            <a:endParaRPr kumimoji="1" lang="en-US" altLang="ja-JP" sz="1400" b="1" dirty="0">
              <a:solidFill>
                <a:prstClr val="black"/>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prstClr val="black"/>
                </a:solidFill>
                <a:latin typeface="Meiryo UI" panose="020B0604030504040204" pitchFamily="50" charset="-128"/>
                <a:ea typeface="Meiryo UI" panose="020B0604030504040204" pitchFamily="50" charset="-128"/>
              </a:rPr>
              <a:t>　（附属学校等においては、当該学校で大切にして取り組んでいる内容）</a:t>
            </a:r>
            <a:endParaRPr kumimoji="1" lang="en-US" altLang="ja-JP" sz="1400" b="1" dirty="0">
              <a:solidFill>
                <a:prstClr val="black"/>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dirty="0">
              <a:solidFill>
                <a:prstClr val="black"/>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dirty="0">
              <a:solidFill>
                <a:prstClr val="black"/>
              </a:solidFill>
              <a:latin typeface="Meiryo UI" panose="020B0604030504040204" pitchFamily="50" charset="-128"/>
              <a:ea typeface="Meiryo UI" panose="020B0604030504040204" pitchFamily="50" charset="-128"/>
            </a:endParaRPr>
          </a:p>
        </p:txBody>
      </p:sp>
      <p:grpSp>
        <p:nvGrpSpPr>
          <p:cNvPr id="18" name="グループ化 17">
            <a:extLst>
              <a:ext uri="{FF2B5EF4-FFF2-40B4-BE49-F238E27FC236}">
                <a16:creationId xmlns:a16="http://schemas.microsoft.com/office/drawing/2014/main" id="{2507EAAE-1B2E-21FF-F219-124DB4CF8BCA}"/>
              </a:ext>
            </a:extLst>
          </p:cNvPr>
          <p:cNvGrpSpPr/>
          <p:nvPr/>
        </p:nvGrpSpPr>
        <p:grpSpPr>
          <a:xfrm>
            <a:off x="6221483" y="3013553"/>
            <a:ext cx="2575420" cy="3522277"/>
            <a:chOff x="6221483" y="3013553"/>
            <a:chExt cx="2575420" cy="3522277"/>
          </a:xfrm>
        </p:grpSpPr>
        <p:sp>
          <p:nvSpPr>
            <p:cNvPr id="5" name="正方形/長方形 4">
              <a:extLst>
                <a:ext uri="{FF2B5EF4-FFF2-40B4-BE49-F238E27FC236}">
                  <a16:creationId xmlns:a16="http://schemas.microsoft.com/office/drawing/2014/main" id="{01F9DBE5-84E9-844F-9AC5-50D4B9BB6A9F}"/>
                </a:ext>
              </a:extLst>
            </p:cNvPr>
            <p:cNvSpPr/>
            <p:nvPr/>
          </p:nvSpPr>
          <p:spPr>
            <a:xfrm>
              <a:off x="6221483" y="3820992"/>
              <a:ext cx="2575420" cy="159892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rPr>
                <a:t>写真</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600" dirty="0">
                  <a:solidFill>
                    <a:schemeClr val="tx1"/>
                  </a:solidFill>
                  <a:latin typeface="Meiryo UI" panose="020B0604030504040204" pitchFamily="50" charset="-128"/>
                  <a:ea typeface="Meiryo UI" panose="020B0604030504040204" pitchFamily="50" charset="-128"/>
                </a:rPr>
                <a:t>（載せても可）</a:t>
              </a:r>
            </a:p>
          </p:txBody>
        </p:sp>
        <p:sp>
          <p:nvSpPr>
            <p:cNvPr id="6" name="正方形/長方形 5">
              <a:extLst>
                <a:ext uri="{FF2B5EF4-FFF2-40B4-BE49-F238E27FC236}">
                  <a16:creationId xmlns:a16="http://schemas.microsoft.com/office/drawing/2014/main" id="{4BDC961A-47B0-17A3-5FC6-9BFE2C52003D}"/>
                </a:ext>
              </a:extLst>
            </p:cNvPr>
            <p:cNvSpPr/>
            <p:nvPr/>
          </p:nvSpPr>
          <p:spPr>
            <a:xfrm>
              <a:off x="6221483" y="3435072"/>
              <a:ext cx="2575420" cy="3077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rPr>
                <a:t>①　説明</a:t>
              </a:r>
            </a:p>
          </p:txBody>
        </p:sp>
        <p:sp>
          <p:nvSpPr>
            <p:cNvPr id="8" name="正方形/長方形 7">
              <a:extLst>
                <a:ext uri="{FF2B5EF4-FFF2-40B4-BE49-F238E27FC236}">
                  <a16:creationId xmlns:a16="http://schemas.microsoft.com/office/drawing/2014/main" id="{0300B0BF-0414-DC7F-79FF-C355289FC949}"/>
                </a:ext>
              </a:extLst>
            </p:cNvPr>
            <p:cNvSpPr/>
            <p:nvPr/>
          </p:nvSpPr>
          <p:spPr>
            <a:xfrm>
              <a:off x="6221483" y="3013553"/>
              <a:ext cx="2575420" cy="3077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rPr>
                <a:t>例えばこのように・・・</a:t>
              </a:r>
            </a:p>
          </p:txBody>
        </p:sp>
        <p:sp>
          <p:nvSpPr>
            <p:cNvPr id="13" name="正方形/長方形 12">
              <a:extLst>
                <a:ext uri="{FF2B5EF4-FFF2-40B4-BE49-F238E27FC236}">
                  <a16:creationId xmlns:a16="http://schemas.microsoft.com/office/drawing/2014/main" id="{07B0593B-A858-219A-B797-33E4F411F970}"/>
                </a:ext>
              </a:extLst>
            </p:cNvPr>
            <p:cNvSpPr/>
            <p:nvPr/>
          </p:nvSpPr>
          <p:spPr>
            <a:xfrm>
              <a:off x="6221483" y="5498063"/>
              <a:ext cx="2575420" cy="1037767"/>
            </a:xfrm>
            <a:prstGeom prst="rect">
              <a:avLst/>
            </a:prstGeom>
            <a:noFill/>
            <a:ln>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latin typeface="Meiryo UI" panose="020B0604030504040204" pitchFamily="50" charset="-128"/>
                  <a:ea typeface="Meiryo UI" panose="020B0604030504040204" pitchFamily="50" charset="-128"/>
                </a:rPr>
                <a:t>コミュニケーションを図る基礎</a:t>
              </a:r>
              <a:endParaRPr kumimoji="1" lang="en-US" altLang="ja-JP" sz="1600" dirty="0">
                <a:solidFill>
                  <a:schemeClr val="tx1"/>
                </a:solidFill>
                <a:latin typeface="Meiryo UI" panose="020B0604030504040204" pitchFamily="50" charset="-128"/>
                <a:ea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rPr>
                <a:t>となる資質・能力の育成に</a:t>
              </a:r>
              <a:endParaRPr kumimoji="1" lang="en-US" altLang="ja-JP" sz="1600" dirty="0">
                <a:solidFill>
                  <a:schemeClr val="tx1"/>
                </a:solidFill>
                <a:latin typeface="Meiryo UI" panose="020B0604030504040204" pitchFamily="50" charset="-128"/>
                <a:ea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rPr>
                <a:t>どうつながっているかについての説明</a:t>
              </a:r>
            </a:p>
          </p:txBody>
        </p:sp>
      </p:grpSp>
      <p:sp>
        <p:nvSpPr>
          <p:cNvPr id="2" name="正方形/長方形 1">
            <a:extLst>
              <a:ext uri="{FF2B5EF4-FFF2-40B4-BE49-F238E27FC236}">
                <a16:creationId xmlns:a16="http://schemas.microsoft.com/office/drawing/2014/main" id="{82DB2116-81EC-BF55-9EE4-2BB31B09D709}"/>
              </a:ext>
            </a:extLst>
          </p:cNvPr>
          <p:cNvSpPr/>
          <p:nvPr/>
        </p:nvSpPr>
        <p:spPr>
          <a:xfrm>
            <a:off x="0" y="265342"/>
            <a:ext cx="9144000" cy="769131"/>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dirty="0">
                <a:solidFill>
                  <a:schemeClr val="bg1"/>
                </a:solidFill>
                <a:latin typeface="Meiryo UI" panose="020B0604030504040204" pitchFamily="50" charset="-128"/>
                <a:ea typeface="Meiryo UI" panose="020B0604030504040204" pitchFamily="50" charset="-128"/>
              </a:rPr>
              <a:t>言語活動を通して、コミュニケーションを図る基礎となる資質・能力を育成するための</a:t>
            </a:r>
            <a:endParaRPr kumimoji="1" lang="en-US" altLang="ja-JP" sz="1600" b="1" dirty="0">
              <a:solidFill>
                <a:schemeClr val="bg1"/>
              </a:solidFill>
              <a:latin typeface="Meiryo UI" panose="020B0604030504040204" pitchFamily="50" charset="-128"/>
              <a:ea typeface="Meiryo UI"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dirty="0">
                <a:solidFill>
                  <a:srgbClr val="FFC000"/>
                </a:solidFill>
                <a:latin typeface="Meiryo UI" panose="020B0604030504040204" pitchFamily="50" charset="-128"/>
                <a:ea typeface="Meiryo UI" panose="020B0604030504040204" pitchFamily="50" charset="-128"/>
              </a:rPr>
              <a:t>個に応じた指導</a:t>
            </a:r>
            <a:r>
              <a:rPr kumimoji="1" lang="ja-JP" altLang="en-US" sz="1600" b="1" dirty="0">
                <a:solidFill>
                  <a:schemeClr val="bg1"/>
                </a:solidFill>
                <a:latin typeface="Meiryo UI" panose="020B0604030504040204" pitchFamily="50" charset="-128"/>
                <a:ea typeface="Meiryo UI" panose="020B0604030504040204" pitchFamily="50" charset="-128"/>
              </a:rPr>
              <a:t>の在り方について</a:t>
            </a:r>
            <a:endParaRPr kumimoji="1" lang="en-US" altLang="ja-JP" sz="1600" b="1" dirty="0">
              <a:solidFill>
                <a:schemeClr val="bg1"/>
              </a:solidFill>
              <a:latin typeface="Meiryo UI" panose="020B0604030504040204" pitchFamily="50" charset="-128"/>
              <a:ea typeface="Meiryo UI"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n-cs"/>
              </a:rPr>
              <a:t>～「個別最適な学びと、協働的な学びの一体的な充実」の事例をもとに～</a:t>
            </a:r>
            <a:endParaRPr kumimoji="1" lang="ja-JP" altLang="en-US" sz="1600" b="1" dirty="0">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56E51DBB-1C0F-8492-E5D8-9192DE8761C9}"/>
              </a:ext>
            </a:extLst>
          </p:cNvPr>
          <p:cNvSpPr/>
          <p:nvPr/>
        </p:nvSpPr>
        <p:spPr>
          <a:xfrm>
            <a:off x="0" y="0"/>
            <a:ext cx="889987" cy="261610"/>
          </a:xfrm>
          <a:prstGeom prst="rect">
            <a:avLst/>
          </a:prstGeom>
        </p:spPr>
        <p:txBody>
          <a:bodyPr wrap="none">
            <a:spAutoFit/>
          </a:bodyPr>
          <a:lstStyle/>
          <a:p>
            <a:pPr algn="ctr">
              <a:spcAft>
                <a:spcPts val="0"/>
              </a:spcAft>
            </a:pP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別紙様式９</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282998117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7859</TotalTime>
  <Words>592</Words>
  <Application>Microsoft Office PowerPoint</Application>
  <PresentationFormat>画面に合わせる (4:3)</PresentationFormat>
  <Paragraphs>54</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Meiryo UI</vt:lpstr>
      <vt:lpstr>Yu Gothic UI</vt:lpstr>
      <vt:lpstr>游ゴシック</vt:lpstr>
      <vt:lpstr>Arial</vt:lpstr>
      <vt:lpstr>Calibri</vt:lpstr>
      <vt:lpstr>Calibri Light</vt:lpstr>
      <vt:lpstr>Office テーマ</vt:lpstr>
      <vt:lpstr>PowerPoint プレゼンテーション</vt:lpstr>
      <vt:lpstr>PowerPoint プレゼンテーション</vt:lpstr>
    </vt:vector>
  </TitlesOfParts>
  <Company>MEXT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dc:creator>
  <cp:lastModifiedBy>鹿嶋成子</cp:lastModifiedBy>
  <cp:revision>399</cp:revision>
  <cp:lastPrinted>2024-08-13T00:00:00Z</cp:lastPrinted>
  <dcterms:created xsi:type="dcterms:W3CDTF">2019-12-23T03:19:15Z</dcterms:created>
  <dcterms:modified xsi:type="dcterms:W3CDTF">2024-09-05T05:02:04Z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899a617-f30e-4fb8-b81c-fb6d0b94ac5b_Enabled">
    <vt:lpwstr>true</vt:lpwstr>
  </property>
  <property fmtid="{D5CDD505-2E9C-101B-9397-08002B2CF9AE}" pid="3" name="MSIP_Label_d899a617-f30e-4fb8-b81c-fb6d0b94ac5b_SetDate">
    <vt:lpwstr>2022-04-13T03:12:24Z</vt:lpwstr>
  </property>
  <property fmtid="{D5CDD505-2E9C-101B-9397-08002B2CF9AE}" pid="4" name="MSIP_Label_d899a617-f30e-4fb8-b81c-fb6d0b94ac5b_Method">
    <vt:lpwstr>Standard</vt:lpwstr>
  </property>
  <property fmtid="{D5CDD505-2E9C-101B-9397-08002B2CF9AE}" pid="5" name="MSIP_Label_d899a617-f30e-4fb8-b81c-fb6d0b94ac5b_Name">
    <vt:lpwstr>機密性2情報</vt:lpwstr>
  </property>
  <property fmtid="{D5CDD505-2E9C-101B-9397-08002B2CF9AE}" pid="6" name="MSIP_Label_d899a617-f30e-4fb8-b81c-fb6d0b94ac5b_SiteId">
    <vt:lpwstr>545810b0-36cb-4290-8926-48dbc0f9e92f</vt:lpwstr>
  </property>
  <property fmtid="{D5CDD505-2E9C-101B-9397-08002B2CF9AE}" pid="7" name="MSIP_Label_d899a617-f30e-4fb8-b81c-fb6d0b94ac5b_ActionId">
    <vt:lpwstr>37474c6e-ca86-4edb-9a29-97ed1ce8e4d8</vt:lpwstr>
  </property>
  <property fmtid="{D5CDD505-2E9C-101B-9397-08002B2CF9AE}" pid="8" name="MSIP_Label_d899a617-f30e-4fb8-b81c-fb6d0b94ac5b_ContentBits">
    <vt:lpwstr>0</vt:lpwstr>
  </property>
</Properties>
</file>