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8" d="100"/>
          <a:sy n="108" d="100"/>
        </p:scale>
        <p:origin x="5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2242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4009373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2986636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1742220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3216497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3492827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2287642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2823688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3101583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2525163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DB3566-5BFF-46E5-8B1D-81C2580B3AD7}" type="datetimeFigureOut">
              <a:rPr kumimoji="1" lang="ja-JP" altLang="en-US" smtClean="0"/>
              <a:t>2024/9/5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3543182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B3566-5BFF-46E5-8B1D-81C2580B3AD7}" type="datetimeFigureOut">
              <a:rPr kumimoji="1" lang="ja-JP" altLang="en-US" smtClean="0"/>
              <a:t>2024/9/5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C5A86C-A309-4CFF-B878-DBD380CEF1B1}" type="slidenum">
              <a:rPr kumimoji="1" lang="ja-JP" altLang="en-US" smtClean="0"/>
              <a:t>‹#›</a:t>
            </a:fld>
            <a:endParaRPr kumimoji="1" lang="ja-JP" altLang="en-US"/>
          </a:p>
        </p:txBody>
      </p:sp>
    </p:spTree>
    <p:extLst>
      <p:ext uri="{BB962C8B-B14F-4D97-AF65-F5344CB8AC3E}">
        <p14:creationId xmlns:p14="http://schemas.microsoft.com/office/powerpoint/2010/main" val="1163291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3003" y="478670"/>
            <a:ext cx="11928764" cy="553998"/>
          </a:xfrm>
          <a:prstGeom prst="rect">
            <a:avLst/>
          </a:prstGeom>
          <a:noFill/>
          <a:ln w="28575">
            <a:solidFill>
              <a:srgbClr val="0070C0"/>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学習を通して生まれた課題・新たな問い</a:t>
            </a:r>
            <a:r>
              <a:rPr kumimoji="1" lang="en-US" altLang="ja-JP" sz="1200" dirty="0">
                <a:latin typeface="UD デジタル 教科書体 NP-B" panose="02020700000000000000" pitchFamily="18" charset="-128"/>
                <a:ea typeface="UD デジタル 教科書体 NP-B" panose="02020700000000000000" pitchFamily="18" charset="-128"/>
              </a:rPr>
              <a:t>】</a:t>
            </a:r>
          </a:p>
          <a:p>
            <a:endParaRPr kumimoji="1" lang="ja-JP" altLang="en-US" dirty="0"/>
          </a:p>
        </p:txBody>
      </p:sp>
      <p:sp>
        <p:nvSpPr>
          <p:cNvPr id="5" name="テキスト ボックス 4"/>
          <p:cNvSpPr txBox="1"/>
          <p:nvPr/>
        </p:nvSpPr>
        <p:spPr>
          <a:xfrm>
            <a:off x="133003" y="1087456"/>
            <a:ext cx="11928764" cy="553998"/>
          </a:xfrm>
          <a:prstGeom prst="rect">
            <a:avLst/>
          </a:prstGeom>
          <a:noFill/>
          <a:ln w="19050">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本時のねらい</a:t>
            </a:r>
            <a:r>
              <a:rPr kumimoji="1" lang="en-US" altLang="ja-JP" sz="1200" dirty="0">
                <a:latin typeface="UD デジタル 教科書体 NP-B" panose="02020700000000000000" pitchFamily="18" charset="-128"/>
                <a:ea typeface="UD デジタル 教科書体 NP-B" panose="02020700000000000000" pitchFamily="18" charset="-128"/>
              </a:rPr>
              <a:t>】</a:t>
            </a:r>
          </a:p>
          <a:p>
            <a:endParaRPr kumimoji="1" lang="ja-JP" altLang="en-US" dirty="0"/>
          </a:p>
        </p:txBody>
      </p:sp>
      <p:sp>
        <p:nvSpPr>
          <p:cNvPr id="7" name="テキスト ボックス 6"/>
          <p:cNvSpPr txBox="1"/>
          <p:nvPr/>
        </p:nvSpPr>
        <p:spPr>
          <a:xfrm>
            <a:off x="133003" y="1661034"/>
            <a:ext cx="11928764" cy="4708981"/>
          </a:xfrm>
          <a:prstGeom prst="rect">
            <a:avLst/>
          </a:prstGeom>
          <a:noFill/>
          <a:ln>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本時の展開　○主な学習活動　</a:t>
            </a:r>
            <a:r>
              <a:rPr kumimoji="1" lang="en-US" altLang="ja-JP" sz="1200" dirty="0">
                <a:latin typeface="UD デジタル 教科書体 NP-B" panose="02020700000000000000" pitchFamily="18" charset="-128"/>
                <a:ea typeface="UD デジタル 教科書体 NP-B" panose="02020700000000000000" pitchFamily="18" charset="-128"/>
              </a:rPr>
              <a:t>C:</a:t>
            </a:r>
            <a:r>
              <a:rPr kumimoji="1" lang="ja-JP" altLang="en-US" sz="1200" dirty="0">
                <a:latin typeface="UD デジタル 教科書体 NP-B" panose="02020700000000000000" pitchFamily="18" charset="-128"/>
                <a:ea typeface="UD デジタル 教科書体 NP-B" panose="02020700000000000000" pitchFamily="18" charset="-128"/>
              </a:rPr>
              <a:t>予想される子供の発言</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R" panose="02020400000000000000" pitchFamily="18" charset="-128"/>
                <a:ea typeface="UD デジタル 教科書体 NP-R" panose="02020400000000000000" pitchFamily="18" charset="-128"/>
              </a:rPr>
              <a:t>○</a:t>
            </a:r>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lang="en-US" altLang="ja-JP" sz="1200" dirty="0">
              <a:latin typeface="UD デジタル 教科書体 NP-R" panose="02020400000000000000" pitchFamily="18" charset="-128"/>
              <a:ea typeface="UD デジタル 教科書体 NP-R" panose="02020400000000000000" pitchFamily="18" charset="-128"/>
            </a:endParaRPr>
          </a:p>
          <a:p>
            <a:endParaRPr kumimoji="1" lang="en-US" altLang="ja-JP" sz="1200" dirty="0">
              <a:latin typeface="UD デジタル 教科書体 NP-R" panose="02020400000000000000" pitchFamily="18" charset="-128"/>
              <a:ea typeface="UD デジタル 教科書体 NP-R" panose="02020400000000000000" pitchFamily="18" charset="-128"/>
            </a:endParaRPr>
          </a:p>
          <a:p>
            <a:endParaRPr kumimoji="1" lang="ja-JP" altLang="en-US" sz="1200" dirty="0">
              <a:latin typeface="UD デジタル 教科書体 NP-R" panose="02020400000000000000" pitchFamily="18" charset="-128"/>
              <a:ea typeface="UD デジタル 教科書体 NP-R" panose="02020400000000000000" pitchFamily="18" charset="-128"/>
            </a:endParaRPr>
          </a:p>
        </p:txBody>
      </p:sp>
      <p:sp>
        <p:nvSpPr>
          <p:cNvPr id="8" name="正方形/長方形 7"/>
          <p:cNvSpPr/>
          <p:nvPr/>
        </p:nvSpPr>
        <p:spPr>
          <a:xfrm>
            <a:off x="349135" y="2917767"/>
            <a:ext cx="11479876" cy="4488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本時の問い</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9" name="テキスト ボックス 8"/>
          <p:cNvSpPr txBox="1"/>
          <p:nvPr/>
        </p:nvSpPr>
        <p:spPr>
          <a:xfrm>
            <a:off x="133003" y="6370015"/>
            <a:ext cx="11928764" cy="461665"/>
          </a:xfrm>
          <a:prstGeom prst="rect">
            <a:avLst/>
          </a:prstGeom>
          <a:noFill/>
          <a:ln w="12700">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予想される子供のまとめの文</a:t>
            </a:r>
            <a:r>
              <a:rPr kumimoji="1" lang="en-US" altLang="ja-JP" sz="1200" dirty="0">
                <a:latin typeface="UD デジタル 教科書体 NP-B" panose="02020700000000000000" pitchFamily="18" charset="-128"/>
                <a:ea typeface="UD デジタル 教科書体 NP-B" panose="02020700000000000000" pitchFamily="18" charset="-128"/>
              </a:rPr>
              <a:t>】</a:t>
            </a:r>
          </a:p>
          <a:p>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0" name="正方形/長方形 9">
            <a:extLst>
              <a:ext uri="{FF2B5EF4-FFF2-40B4-BE49-F238E27FC236}">
                <a16:creationId xmlns:a16="http://schemas.microsoft.com/office/drawing/2014/main" id="{23C1DBAA-83B6-E48D-FA1F-3D788B3E3B46}"/>
              </a:ext>
            </a:extLst>
          </p:cNvPr>
          <p:cNvSpPr/>
          <p:nvPr/>
        </p:nvSpPr>
        <p:spPr>
          <a:xfrm>
            <a:off x="133003" y="37859"/>
            <a:ext cx="5760721" cy="37173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kumimoji="1" lang="ja-JP" altLang="en-US" sz="1400" dirty="0">
                <a:solidFill>
                  <a:schemeClr val="tx1"/>
                </a:solidFill>
                <a:latin typeface="UD デジタル 教科書体 NP-R" panose="02020400000000000000" pitchFamily="18" charset="-128"/>
                <a:ea typeface="UD デジタル 教科書体 NP-R" panose="02020400000000000000" pitchFamily="18" charset="-128"/>
              </a:rPr>
              <a:t>第　学年内容（　）「　　　　　　　　　　　　　　　　　」</a:t>
            </a:r>
          </a:p>
        </p:txBody>
      </p:sp>
      <p:sp>
        <p:nvSpPr>
          <p:cNvPr id="2" name="テキスト ボックス 1">
            <a:extLst>
              <a:ext uri="{FF2B5EF4-FFF2-40B4-BE49-F238E27FC236}">
                <a16:creationId xmlns:a16="http://schemas.microsoft.com/office/drawing/2014/main" id="{EA288ACE-2459-C6BB-C807-7E3492D40C51}"/>
              </a:ext>
            </a:extLst>
          </p:cNvPr>
          <p:cNvSpPr txBox="1"/>
          <p:nvPr/>
        </p:nvSpPr>
        <p:spPr>
          <a:xfrm>
            <a:off x="9868467" y="101106"/>
            <a:ext cx="2190530" cy="261610"/>
          </a:xfrm>
          <a:prstGeom prst="rect">
            <a:avLst/>
          </a:prstGeom>
          <a:noFill/>
          <a:ln w="19050">
            <a:solidFill>
              <a:srgbClr val="0070C0"/>
            </a:solidFill>
          </a:ln>
        </p:spPr>
        <p:txBody>
          <a:bodyPr wrap="square" rtlCol="0">
            <a:spAutoFit/>
          </a:bodyPr>
          <a:lstStyle/>
          <a:p>
            <a:pPr algn="ctr"/>
            <a:r>
              <a:rPr kumimoji="1" lang="ja-JP" altLang="en-US" sz="1100" dirty="0">
                <a:solidFill>
                  <a:srgbClr val="0070C0"/>
                </a:solidFill>
                <a:latin typeface="UD デジタル 教科書体 NP-B" panose="02020700000000000000" pitchFamily="18" charset="-128"/>
                <a:ea typeface="UD デジタル 教科書体 NP-B" panose="02020700000000000000" pitchFamily="18" charset="-128"/>
              </a:rPr>
              <a:t>　（番号）●●県教育委員会</a:t>
            </a:r>
          </a:p>
        </p:txBody>
      </p:sp>
      <p:sp>
        <p:nvSpPr>
          <p:cNvPr id="3" name="正方形/長方形 2">
            <a:extLst>
              <a:ext uri="{FF2B5EF4-FFF2-40B4-BE49-F238E27FC236}">
                <a16:creationId xmlns:a16="http://schemas.microsoft.com/office/drawing/2014/main" id="{70D9B0FE-C707-8CA8-20FA-5F71B2CA6ADA}"/>
              </a:ext>
            </a:extLst>
          </p:cNvPr>
          <p:cNvSpPr/>
          <p:nvPr/>
        </p:nvSpPr>
        <p:spPr>
          <a:xfrm>
            <a:off x="9916357" y="409593"/>
            <a:ext cx="2071619" cy="533584"/>
          </a:xfrm>
          <a:prstGeom prst="rect">
            <a:avLst/>
          </a:prstGeom>
          <a:solidFill>
            <a:schemeClr val="bg1"/>
          </a:solidFill>
          <a:ln w="6350">
            <a:solidFill>
              <a:srgbClr val="FF0000"/>
            </a:solidFill>
            <a:bevel/>
          </a:ln>
        </p:spPr>
        <p:style>
          <a:lnRef idx="2">
            <a:schemeClr val="accent1">
              <a:shade val="50000"/>
            </a:schemeClr>
          </a:lnRef>
          <a:fillRef idx="1">
            <a:schemeClr val="accent1"/>
          </a:fillRef>
          <a:effectRef idx="0">
            <a:schemeClr val="accent1"/>
          </a:effectRef>
          <a:fontRef idx="minor">
            <a:schemeClr val="lt1"/>
          </a:fontRef>
        </p:style>
        <p:txBody>
          <a:bodyPr lIns="108000" tIns="36000" rIns="0" bIns="0" rtlCol="0" anchor="ctr" anchorCtr="0">
            <a:noAutofit/>
          </a:bodyPr>
          <a:lstStyle/>
          <a:p>
            <a:pPr marL="0" marR="0" lvl="0" indent="0" defTabSz="456690" rtl="0" eaLnBrk="1" fontAlgn="base" latinLnBrk="0" hangingPunct="1">
              <a:lnSpc>
                <a:spcPts val="1300"/>
              </a:lnSpc>
              <a:spcBef>
                <a:spcPts val="600"/>
              </a:spcBef>
              <a:spcAft>
                <a:spcPct val="0"/>
              </a:spcAft>
              <a:buClrTx/>
              <a:buSzTx/>
              <a:buFontTx/>
              <a:buNone/>
              <a:tabLst/>
              <a:defRPr/>
            </a:pPr>
            <a:r>
              <a:rPr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↑又は●●市教育委員会</a:t>
            </a:r>
            <a:endParaRPr lang="en-US" altLang="ja-JP" sz="1100" dirty="0">
              <a:solidFill>
                <a:srgbClr val="FF0000"/>
              </a:solidFill>
              <a:latin typeface="UD デジタル 教科書体 NP-B" panose="02020700000000000000" pitchFamily="18" charset="-128"/>
              <a:ea typeface="UD デジタル 教科書体 NP-B" panose="02020700000000000000" pitchFamily="18" charset="-128"/>
            </a:endParaRPr>
          </a:p>
          <a:p>
            <a:pPr marL="0" marR="0" lvl="0" indent="0" defTabSz="456690" rtl="0" eaLnBrk="1" fontAlgn="base" latinLnBrk="0" hangingPunct="1">
              <a:lnSpc>
                <a:spcPts val="1300"/>
              </a:lnSpc>
              <a:spcBef>
                <a:spcPts val="600"/>
              </a:spcBef>
              <a:spcAft>
                <a:spcPct val="0"/>
              </a:spcAft>
              <a:buClrTx/>
              <a:buSzTx/>
              <a:buFontTx/>
              <a:buNone/>
              <a:tabLst/>
              <a:defRPr/>
            </a:pPr>
            <a:r>
              <a:rPr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　　　●●大学附属●学校　等</a:t>
            </a:r>
            <a:endParaRPr kumimoji="1" lang="ja-JP" altLang="en-US" sz="110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endParaRPr>
          </a:p>
        </p:txBody>
      </p:sp>
      <p:sp>
        <p:nvSpPr>
          <p:cNvPr id="11" name="大かっこ 10">
            <a:extLst>
              <a:ext uri="{FF2B5EF4-FFF2-40B4-BE49-F238E27FC236}">
                <a16:creationId xmlns:a16="http://schemas.microsoft.com/office/drawing/2014/main" id="{E40774FE-230D-6D10-6CFE-9EE1C279C32D}"/>
              </a:ext>
            </a:extLst>
          </p:cNvPr>
          <p:cNvSpPr/>
          <p:nvPr/>
        </p:nvSpPr>
        <p:spPr>
          <a:xfrm>
            <a:off x="6018116" y="67907"/>
            <a:ext cx="3725959" cy="317386"/>
          </a:xfrm>
          <a:prstGeom prst="bracketPair">
            <a:avLst/>
          </a:prstGeom>
        </p:spPr>
        <p:style>
          <a:lnRef idx="1">
            <a:schemeClr val="accent1"/>
          </a:lnRef>
          <a:fillRef idx="0">
            <a:schemeClr val="accent1"/>
          </a:fillRef>
          <a:effectRef idx="0">
            <a:schemeClr val="accent1"/>
          </a:effectRef>
          <a:fontRef idx="minor">
            <a:schemeClr val="tx1"/>
          </a:fontRef>
        </p:style>
        <p:txBody>
          <a:bodyPr tIns="72000" rtlCol="0" anchor="ctr"/>
          <a:lstStyle/>
          <a:p>
            <a:pPr marL="0" marR="0" lvl="0" indent="0" defTabSz="456690" rtl="0" eaLnBrk="1" fontAlgn="base" latinLnBrk="0" hangingPunct="1">
              <a:spcBef>
                <a:spcPts val="600"/>
              </a:spcBef>
              <a:spcAft>
                <a:spcPct val="0"/>
              </a:spcAft>
              <a:buClrTx/>
              <a:buSzTx/>
              <a:buFontTx/>
              <a:buNone/>
              <a:tabLst/>
              <a:defRPr/>
            </a:pPr>
            <a:r>
              <a:rPr lang="ja-JP" altLang="en-US" sz="1050" dirty="0">
                <a:solidFill>
                  <a:srgbClr val="002060"/>
                </a:solidFill>
                <a:latin typeface="UD デジタル 教科書体 NP-B" panose="02020700000000000000" pitchFamily="18" charset="-128"/>
                <a:ea typeface="UD デジタル 教科書体 NP-B" panose="02020700000000000000" pitchFamily="18" charset="-128"/>
              </a:rPr>
              <a:t>令和６年度小学校及び中学校各教科等教育課程研究協議会小学校社会部会　</a:t>
            </a:r>
            <a:r>
              <a:rPr lang="en-US" altLang="ja-JP" sz="1050" dirty="0">
                <a:solidFill>
                  <a:srgbClr val="002060"/>
                </a:solidFill>
                <a:latin typeface="UD デジタル 教科書体 NP-B" panose="02020700000000000000" pitchFamily="18" charset="-128"/>
                <a:ea typeface="UD デジタル 教科書体 NP-B" panose="02020700000000000000" pitchFamily="18" charset="-128"/>
              </a:rPr>
              <a:t>【</a:t>
            </a:r>
            <a:r>
              <a:rPr lang="ja-JP" altLang="en-US" sz="1050">
                <a:solidFill>
                  <a:srgbClr val="002060"/>
                </a:solidFill>
                <a:latin typeface="UD デジタル 教科書体 NP-B" panose="02020700000000000000" pitchFamily="18" charset="-128"/>
                <a:ea typeface="UD デジタル 教科書体 NP-B" panose="02020700000000000000" pitchFamily="18" charset="-128"/>
              </a:rPr>
              <a:t>別紙様式５</a:t>
            </a:r>
            <a:r>
              <a:rPr lang="en-US" altLang="ja-JP" sz="1050">
                <a:solidFill>
                  <a:srgbClr val="002060"/>
                </a:solidFill>
                <a:latin typeface="UD デジタル 教科書体 NP-B" panose="02020700000000000000" pitchFamily="18" charset="-128"/>
                <a:ea typeface="UD デジタル 教科書体 NP-B" panose="02020700000000000000" pitchFamily="18" charset="-128"/>
              </a:rPr>
              <a:t>】</a:t>
            </a:r>
            <a:endParaRPr kumimoji="1" lang="ja-JP" altLang="en-US" sz="1100" i="0" u="none" strike="noStrike" kern="1200" cap="none" spc="0" normalizeH="0" baseline="0" noProof="0" dirty="0">
              <a:ln>
                <a:noFill/>
              </a:ln>
              <a:solidFill>
                <a:srgbClr val="002060"/>
              </a:solidFill>
              <a:effectLst/>
              <a:uLnTx/>
              <a:uFillTx/>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408882323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99</Words>
  <Application>Microsoft Office PowerPoint</Application>
  <PresentationFormat>ワイド画面</PresentationFormat>
  <Paragraphs>32</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UD デジタル 教科書体 NP-B</vt:lpstr>
      <vt:lpstr>UD デジタル 教科書体 NP-R</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国立教育政策研究所</dc:creator>
  <cp:lastModifiedBy>小楠健太</cp:lastModifiedBy>
  <cp:revision>7</cp:revision>
  <dcterms:created xsi:type="dcterms:W3CDTF">2024-09-02T08:47:58Z</dcterms:created>
  <dcterms:modified xsi:type="dcterms:W3CDTF">2024-09-05T05:22:12Z</dcterms:modified>
</cp:coreProperties>
</file>