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7561263" cy="106934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D8"/>
    <a:srgbClr val="F3F3DD"/>
    <a:srgbClr val="FFFFCC"/>
    <a:srgbClr val="31BD38"/>
    <a:srgbClr val="00CC00"/>
    <a:srgbClr val="FF9933"/>
    <a:srgbClr val="33CCCC"/>
    <a:srgbClr val="66FFFF"/>
    <a:srgbClr val="29C7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1685" y="-2424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F1638C-F218-4426-8DCC-A2691039B43E}" type="datetimeFigureOut">
              <a:rPr kumimoji="1" lang="ja-JP" altLang="en-US" smtClean="0"/>
              <a:t>2024/7/24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3013"/>
            <a:ext cx="23717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65F7F-3E45-4EBD-819C-CFE5C0487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689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65F7F-3E45-4EBD-819C-CFE5C048756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3335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8"/>
            <a:ext cx="6427074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F847-0711-4BDC-B69E-CA21FD25427E}" type="datetimeFigureOut">
              <a:rPr kumimoji="1" lang="ja-JP" altLang="en-US" smtClean="0"/>
              <a:t>2024/7/24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89DD-C5F9-416D-B55E-31003CA8BC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8970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F847-0711-4BDC-B69E-CA21FD25427E}" type="datetimeFigureOut">
              <a:rPr kumimoji="1" lang="ja-JP" altLang="en-US" smtClean="0"/>
              <a:t>2024/7/24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89DD-C5F9-416D-B55E-31003CA8BC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966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1916" y="428235"/>
            <a:ext cx="1701284" cy="9124044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8064" y="428235"/>
            <a:ext cx="4977831" cy="912404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F847-0711-4BDC-B69E-CA21FD25427E}" type="datetimeFigureOut">
              <a:rPr kumimoji="1" lang="ja-JP" altLang="en-US" smtClean="0"/>
              <a:t>2024/7/24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89DD-C5F9-416D-B55E-31003CA8BC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8698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F847-0711-4BDC-B69E-CA21FD25427E}" type="datetimeFigureOut">
              <a:rPr kumimoji="1" lang="ja-JP" altLang="en-US" smtClean="0"/>
              <a:t>2024/7/24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89DD-C5F9-416D-B55E-31003CA8BC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6968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8" y="4532322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F847-0711-4BDC-B69E-CA21FD25427E}" type="datetimeFigureOut">
              <a:rPr kumimoji="1" lang="ja-JP" altLang="en-US" smtClean="0"/>
              <a:t>2024/7/24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89DD-C5F9-416D-B55E-31003CA8BC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2534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8063" y="2495130"/>
            <a:ext cx="3339558" cy="70571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43642" y="2495130"/>
            <a:ext cx="3339558" cy="70571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F847-0711-4BDC-B69E-CA21FD25427E}" type="datetimeFigureOut">
              <a:rPr kumimoji="1" lang="ja-JP" altLang="en-US" smtClean="0"/>
              <a:t>2024/7/24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89DD-C5F9-416D-B55E-31003CA8BC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063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5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5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8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8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F847-0711-4BDC-B69E-CA21FD25427E}" type="datetimeFigureOut">
              <a:rPr kumimoji="1" lang="ja-JP" altLang="en-US" smtClean="0"/>
              <a:t>2024/7/24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89DD-C5F9-416D-B55E-31003CA8BC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5291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F847-0711-4BDC-B69E-CA21FD25427E}" type="datetimeFigureOut">
              <a:rPr kumimoji="1" lang="ja-JP" altLang="en-US" smtClean="0"/>
              <a:t>2024/7/24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89DD-C5F9-416D-B55E-31003CA8BC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9063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F847-0711-4BDC-B69E-CA21FD25427E}" type="datetimeFigureOut">
              <a:rPr kumimoji="1" lang="ja-JP" altLang="en-US" smtClean="0"/>
              <a:t>2024/7/24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89DD-C5F9-416D-B55E-31003CA8BC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729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4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5" y="425758"/>
            <a:ext cx="4226957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4" y="2237695"/>
            <a:ext cx="2487604" cy="731458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F847-0711-4BDC-B69E-CA21FD25427E}" type="datetimeFigureOut">
              <a:rPr kumimoji="1" lang="ja-JP" altLang="en-US" smtClean="0"/>
              <a:t>2024/7/24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89DD-C5F9-416D-B55E-31003CA8BC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332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2"/>
            <a:ext cx="4536758" cy="88369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4"/>
            <a:ext cx="4536758" cy="12549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F847-0711-4BDC-B69E-CA21FD25427E}" type="datetimeFigureOut">
              <a:rPr kumimoji="1" lang="ja-JP" altLang="en-US" smtClean="0"/>
              <a:t>2024/7/24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89DD-C5F9-416D-B55E-31003CA8BC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0857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4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4" y="2495130"/>
            <a:ext cx="6805137" cy="70571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4" y="9911200"/>
            <a:ext cx="1764295" cy="569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6F847-0711-4BDC-B69E-CA21FD25427E}" type="datetimeFigureOut">
              <a:rPr kumimoji="1" lang="ja-JP" altLang="en-US" smtClean="0"/>
              <a:t>2024/7/24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200"/>
            <a:ext cx="2394400" cy="569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6" y="9911200"/>
            <a:ext cx="1764295" cy="569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B89DD-C5F9-416D-B55E-31003CA8BC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296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4646" y="162126"/>
            <a:ext cx="6914377" cy="1127448"/>
          </a:xfrm>
          <a:solidFill>
            <a:srgbClr val="F8F8D8"/>
          </a:solidFill>
          <a:ln w="38100" cmpd="dbl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ja-JP" altLang="en-US" sz="2200" b="1" spc="-150" dirty="0" smtClean="0">
                <a:ln w="1016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地域課題の解決に取り組む団体を募集します！</a:t>
            </a:r>
            <a:r>
              <a:rPr lang="en-US" altLang="ja-JP" sz="2200" b="1" spc="-150" dirty="0" smtClean="0">
                <a:ln w="1016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2200" b="1" spc="-150" dirty="0" smtClean="0">
                <a:ln w="1016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200" b="1" spc="-150" dirty="0" smtClean="0">
                <a:ln w="1016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（令和６年度</a:t>
            </a:r>
            <a:r>
              <a:rPr lang="en-US" altLang="ja-JP" sz="2200" b="1" spc="-150" dirty="0" smtClean="0">
                <a:ln w="1016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NPO</a:t>
            </a:r>
            <a:r>
              <a:rPr lang="ja-JP" altLang="en-US" sz="2200" b="1" spc="-150" dirty="0" smtClean="0">
                <a:ln w="10160">
                  <a:noFill/>
                  <a:prstDash val="solid"/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等による復興支援事業）</a:t>
            </a:r>
            <a:endParaRPr lang="ja-JP" altLang="en-US" sz="2200" spc="-150" dirty="0">
              <a:ln w="10160">
                <a:noFill/>
                <a:prstDash val="solid"/>
              </a:ln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318735"/>
              </p:ext>
            </p:extLst>
          </p:nvPr>
        </p:nvGraphicFramePr>
        <p:xfrm>
          <a:off x="794957" y="1781279"/>
          <a:ext cx="6167209" cy="488162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02521">
                  <a:extLst>
                    <a:ext uri="{9D8B030D-6E8A-4147-A177-3AD203B41FA5}">
                      <a16:colId xmlns:a16="http://schemas.microsoft.com/office/drawing/2014/main" val="220910465"/>
                    </a:ext>
                  </a:extLst>
                </a:gridCol>
                <a:gridCol w="4664688">
                  <a:extLst>
                    <a:ext uri="{9D8B030D-6E8A-4147-A177-3AD203B41FA5}">
                      <a16:colId xmlns:a16="http://schemas.microsoft.com/office/drawing/2014/main" val="3848848263"/>
                    </a:ext>
                  </a:extLst>
                </a:gridCol>
              </a:tblGrid>
              <a:tr h="635104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地域課題の解決のための取組</a:t>
                      </a:r>
                      <a:endParaRPr kumimoji="1" lang="en-US" altLang="ja-JP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（一般枠）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3379272"/>
                  </a:ext>
                </a:extLst>
              </a:tr>
              <a:tr h="23174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補助対象となる取組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１　市町村や県と共に行う取組</a:t>
                      </a:r>
                      <a:endParaRPr kumimoji="1" lang="en-US" altLang="ja-JP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地域の魅力発信に関する取組、地域のコミュニティ形成等を目指す取組など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２　企業と共に行う取組</a:t>
                      </a:r>
                      <a:endParaRPr kumimoji="1" lang="en-US" altLang="ja-JP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商品開発、イベントの開催や情報発信事業など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３　県内のＮＰＯ等への支援を行う取組</a:t>
                      </a:r>
                      <a:endParaRPr kumimoji="1" lang="en-US" altLang="ja-JP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ノウハウ・情報提供、経営や事業承継支援など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補助対象事業に該当するか迷った際は、気軽に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　御相談ください。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177475"/>
                  </a:ext>
                </a:extLst>
              </a:tr>
              <a:tr h="12097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補助上限額</a:t>
                      </a:r>
                      <a:endParaRPr kumimoji="1" lang="en-US" altLang="ja-JP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800" noProof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80</a:t>
                      </a:r>
                      <a:r>
                        <a:rPr kumimoji="1" lang="ja-JP" altLang="en-US" sz="1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万円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（補助対象経費の８割まで）</a:t>
                      </a:r>
                      <a:endParaRPr kumimoji="1" lang="ja-JP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/>
                        <a:t>※</a:t>
                      </a:r>
                      <a:r>
                        <a:rPr kumimoji="1" lang="ja-JP" altLang="en-US" sz="1200" dirty="0" smtClean="0"/>
                        <a:t>　過去に１年度受けたことがある場合　</a:t>
                      </a:r>
                      <a:r>
                        <a:rPr kumimoji="1" lang="en-US" altLang="ja-JP" sz="1200" dirty="0" smtClean="0"/>
                        <a:t>600</a:t>
                      </a:r>
                      <a:r>
                        <a:rPr kumimoji="1" lang="ja-JP" altLang="en-US" sz="1200" dirty="0" smtClean="0"/>
                        <a:t>千円</a:t>
                      </a:r>
                      <a:endParaRPr kumimoji="1" lang="en-US" altLang="ja-JP" sz="12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/>
                        <a:t>※</a:t>
                      </a:r>
                      <a:r>
                        <a:rPr kumimoji="1" lang="ja-JP" altLang="en-US" sz="1200" dirty="0" smtClean="0"/>
                        <a:t>　過去に２年度以上受けたことがある場合　</a:t>
                      </a:r>
                      <a:r>
                        <a:rPr kumimoji="1" lang="en-US" altLang="ja-JP" sz="1200" dirty="0" smtClean="0"/>
                        <a:t>400</a:t>
                      </a:r>
                      <a:r>
                        <a:rPr kumimoji="1" lang="ja-JP" altLang="en-US" sz="1200" dirty="0" smtClean="0"/>
                        <a:t>千円</a:t>
                      </a:r>
                      <a:endParaRPr kumimoji="1" lang="en-US" altLang="ja-JP" sz="12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7927106"/>
                  </a:ext>
                </a:extLst>
              </a:tr>
              <a:tr h="7144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取組の対象期間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令和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６年９月下旬（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予定）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～令和７年３月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31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日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772514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408369" y="1431630"/>
            <a:ext cx="2076117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dirty="0">
                <a:solidFill>
                  <a:srgbClr val="31BD38"/>
                </a:solidFill>
              </a:rPr>
              <a:t>🍀　</a:t>
            </a:r>
            <a:r>
              <a:rPr lang="ja-JP" altLang="en-US" b="1" dirty="0" smtClean="0"/>
              <a:t>補助金の</a:t>
            </a:r>
            <a:r>
              <a:rPr kumimoji="1" lang="ja-JP" altLang="en-US" b="1" dirty="0" smtClean="0"/>
              <a:t>内容</a:t>
            </a:r>
            <a:endParaRPr kumimoji="1" lang="ja-JP" altLang="en-US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94646" y="6742232"/>
            <a:ext cx="164406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dirty="0">
                <a:solidFill>
                  <a:srgbClr val="31BD38"/>
                </a:solidFill>
              </a:rPr>
              <a:t>🍀　</a:t>
            </a:r>
            <a:r>
              <a:rPr lang="ja-JP" altLang="en-US" b="1" dirty="0" smtClean="0"/>
              <a:t>募集</a:t>
            </a:r>
            <a:r>
              <a:rPr lang="ja-JP" altLang="en-US" b="1" dirty="0"/>
              <a:t>期間</a:t>
            </a:r>
            <a:endParaRPr kumimoji="1" lang="ja-JP" altLang="en-US" b="1" dirty="0"/>
          </a:p>
        </p:txBody>
      </p:sp>
      <p:sp>
        <p:nvSpPr>
          <p:cNvPr id="10" name="角丸四角形 9"/>
          <p:cNvSpPr/>
          <p:nvPr/>
        </p:nvSpPr>
        <p:spPr>
          <a:xfrm>
            <a:off x="224790" y="9417026"/>
            <a:ext cx="7254087" cy="1157252"/>
          </a:xfrm>
          <a:prstGeom prst="roundRect">
            <a:avLst/>
          </a:prstGeom>
          <a:solidFill>
            <a:srgbClr val="F8F8D8"/>
          </a:solidFill>
          <a:ln>
            <a:solidFill>
              <a:srgbClr val="31BD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rtlCol="0" anchor="ctr"/>
          <a:lstStyle/>
          <a:p>
            <a:r>
              <a:rPr kumimoji="1" lang="en-US" altLang="ja-JP" sz="14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4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申請・問い合わせ先</a:t>
            </a:r>
            <a:r>
              <a:rPr kumimoji="1" lang="en-US" altLang="ja-JP" sz="14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lang="ja-JP" altLang="en-US" sz="14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6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岩手県</a:t>
            </a:r>
            <a:r>
              <a:rPr lang="ja-JP" altLang="en-US" sz="16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環境生活部　若者女性協働推進室（連携協働担当</a:t>
            </a:r>
            <a:r>
              <a:rPr lang="ja-JP" altLang="en-US" sz="16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en-US" altLang="ja-JP" sz="1600" spc="-1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〒</a:t>
            </a:r>
            <a:r>
              <a:rPr kumimoji="1" lang="en-US" altLang="ja-JP" sz="14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020-8570</a:t>
            </a:r>
            <a:r>
              <a:rPr kumimoji="1" lang="ja-JP" altLang="en-US" sz="14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盛岡市内丸</a:t>
            </a:r>
            <a:r>
              <a:rPr kumimoji="1" lang="en-US" altLang="ja-JP" sz="14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10-1</a:t>
            </a:r>
            <a:r>
              <a:rPr kumimoji="1" lang="ja-JP" altLang="en-US" sz="14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1400" spc="-1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4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TEL</a:t>
            </a:r>
            <a:r>
              <a:rPr lang="ja-JP" altLang="en-US" sz="14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14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019-629-5198</a:t>
            </a:r>
            <a:r>
              <a:rPr kumimoji="1" lang="ja-JP" altLang="en-US" sz="14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en-US" altLang="ja-JP" sz="14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MAIL</a:t>
            </a:r>
            <a:r>
              <a:rPr lang="ja-JP" altLang="en-US" sz="14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4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AC</a:t>
            </a:r>
            <a:r>
              <a:rPr lang="en-US" altLang="ja-JP" sz="14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0006@pref.iwate.jp </a:t>
            </a:r>
            <a:r>
              <a:rPr lang="ja-JP" altLang="en-US" sz="14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400" spc="-1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r>
              <a:rPr lang="ja-JP" altLang="en-US" sz="14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4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019-629-5354</a:t>
            </a:r>
            <a:r>
              <a:rPr lang="ja-JP" altLang="en-US" sz="1400" spc="-1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400" spc="-1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08369" y="7365043"/>
            <a:ext cx="180180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dirty="0">
                <a:solidFill>
                  <a:srgbClr val="00CC00"/>
                </a:solidFill>
              </a:rPr>
              <a:t>🍀　</a:t>
            </a:r>
            <a:r>
              <a:rPr lang="ja-JP" altLang="en-US" b="1" dirty="0" smtClean="0"/>
              <a:t>応募対象者</a:t>
            </a:r>
            <a:endParaRPr kumimoji="1" lang="ja-JP" altLang="en-US" b="1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65390" y="7074427"/>
            <a:ext cx="657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令和６年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７月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24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水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~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８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19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17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時必着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65390" y="7672198"/>
            <a:ext cx="68386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✨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ＮＰＯ等の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民間非営利組織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特定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非営利活動法人、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ボランティア団体、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公益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法人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、社会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福祉法人、学校法人、地縁組織（自治会、町内会等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協同組合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一般社団法人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等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✨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協議体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（上記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ＮＰＯ等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と地方自治体（県・市町村）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構成員に</a:t>
            </a:r>
            <a:r>
              <a:rPr lang="ja-JP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含む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もの）</a:t>
            </a:r>
            <a:endParaRPr lang="ja-JP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65390" y="8893806"/>
            <a:ext cx="6626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岩手県ホームページ（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『NPO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等による復興支援事業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』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）に掲載の申込様式に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記入のうえ、郵送または持参してください。</a:t>
            </a:r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8369" y="8588354"/>
            <a:ext cx="164406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dirty="0">
                <a:solidFill>
                  <a:srgbClr val="31BD38"/>
                </a:solidFill>
              </a:rPr>
              <a:t>🍀　</a:t>
            </a:r>
            <a:r>
              <a:rPr lang="ja-JP" altLang="en-US" b="1" dirty="0" smtClean="0"/>
              <a:t>応募方法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1165142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rgbClr val="FFC000"/>
            </a:gs>
            <a:gs pos="50000">
              <a:srgbClr val="FFCC99"/>
            </a:gs>
            <a:gs pos="100000">
              <a:srgbClr val="FFC000"/>
            </a:gs>
          </a:gsLst>
          <a:lin ang="16200000" scaled="1"/>
          <a:tileRect/>
        </a:gradFill>
        <a:ln>
          <a:noFill/>
        </a:ln>
      </a:spPr>
      <a:bodyPr rtlCol="0" anchor="ctr"/>
      <a:lstStyle>
        <a:defPPr>
          <a:defRPr kumimoji="1" sz="1200" spc="-150" dirty="0" smtClean="0">
            <a:solidFill>
              <a:schemeClr val="tx1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892</TotalTime>
  <Words>373</Words>
  <Application>Microsoft Office PowerPoint</Application>
  <PresentationFormat>ユーザー設定</PresentationFormat>
  <Paragraphs>39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ＭＳ Ｐゴシック</vt:lpstr>
      <vt:lpstr>メイリオ</vt:lpstr>
      <vt:lpstr>游ゴシック</vt:lpstr>
      <vt:lpstr>Arial</vt:lpstr>
      <vt:lpstr>Calibri</vt:lpstr>
      <vt:lpstr>Office ​​テーマ</vt:lpstr>
      <vt:lpstr>地域課題の解決に取り組む団体を募集します！ （令和６年度NPO等による復興支援事業）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SS17081125</dc:creator>
  <cp:lastModifiedBy>渡邊大夢</cp:lastModifiedBy>
  <cp:revision>84</cp:revision>
  <cp:lastPrinted>2024-04-05T04:14:46Z</cp:lastPrinted>
  <dcterms:created xsi:type="dcterms:W3CDTF">2019-09-04T23:44:15Z</dcterms:created>
  <dcterms:modified xsi:type="dcterms:W3CDTF">2024-07-24T05:55:01Z</dcterms:modified>
</cp:coreProperties>
</file>