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211" userDrawn="1">
          <p15:clr>
            <a:srgbClr val="A4A3A4"/>
          </p15:clr>
        </p15:guide>
        <p15:guide id="4" pos="232" userDrawn="1">
          <p15:clr>
            <a:srgbClr val="A4A3A4"/>
          </p15:clr>
        </p15:guide>
        <p15:guide id="5" pos="4065" userDrawn="1">
          <p15:clr>
            <a:srgbClr val="A4A3A4"/>
          </p15:clr>
        </p15:guide>
        <p15:guide id="6" orient="horz" pos="7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25" d="100"/>
          <a:sy n="125" d="100"/>
        </p:scale>
        <p:origin x="762" y="90"/>
      </p:cViewPr>
      <p:guideLst>
        <p:guide orient="horz" pos="3840"/>
        <p:guide pos="2160"/>
        <p:guide orient="horz" pos="211"/>
        <p:guide pos="232"/>
        <p:guide pos="4065"/>
        <p:guide orient="horz" pos="74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328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942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6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30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2616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78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5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309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562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962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463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80D8A-41FF-472F-AEA4-713E5C8978F8}" type="datetimeFigureOut">
              <a:rPr kumimoji="1" lang="ja-JP" altLang="en-US" smtClean="0"/>
              <a:t>2025/5/30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81ED0-45E5-42B2-A916-397D896895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019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C21BBF2-D256-AB57-B0F1-582C3983EB6E}"/>
              </a:ext>
            </a:extLst>
          </p:cNvPr>
          <p:cNvSpPr txBox="1"/>
          <p:nvPr/>
        </p:nvSpPr>
        <p:spPr>
          <a:xfrm>
            <a:off x="274320" y="297180"/>
            <a:ext cx="3377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熱中症</a:t>
            </a:r>
            <a:r>
              <a:rPr kumimoji="1" lang="ja-JP" altLang="en-US" sz="2400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の人がいたら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924279C-464E-0675-1E13-AB2CAEEDA59D}"/>
              </a:ext>
            </a:extLst>
          </p:cNvPr>
          <p:cNvSpPr txBox="1"/>
          <p:nvPr/>
        </p:nvSpPr>
        <p:spPr>
          <a:xfrm>
            <a:off x="443269" y="1249680"/>
            <a:ext cx="603242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他覚</a:t>
            </a: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症状</a:t>
            </a:r>
            <a:r>
              <a:rPr kumimoji="1" lang="ja-JP" altLang="en-US" sz="1400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（他の人から見て）</a:t>
            </a:r>
            <a:endParaRPr kumimoji="1" lang="en-US" altLang="ja-JP" sz="1400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12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ふらつき、生あくび、失神、大量の発汗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800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自覚</a:t>
            </a: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症状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めまい、筋肉痛、筋肉の硬直（こむら返り）、頭痛、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不快感、吐き気、倦怠感、高体温　等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1940BEC-B31B-B567-01AD-3AF692872841}"/>
              </a:ext>
            </a:extLst>
          </p:cNvPr>
          <p:cNvSpPr/>
          <p:nvPr/>
        </p:nvSpPr>
        <p:spPr>
          <a:xfrm>
            <a:off x="368300" y="1066800"/>
            <a:ext cx="6076910" cy="212598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B6F818-D929-3A30-1596-66F8754E5105}"/>
              </a:ext>
            </a:extLst>
          </p:cNvPr>
          <p:cNvSpPr txBox="1"/>
          <p:nvPr/>
        </p:nvSpPr>
        <p:spPr>
          <a:xfrm>
            <a:off x="457433" y="932706"/>
            <a:ext cx="28648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熱中症が疑われる症状例</a:t>
            </a:r>
          </a:p>
        </p:txBody>
      </p:sp>
      <p:sp>
        <p:nvSpPr>
          <p:cNvPr id="8" name="二等辺三角形 7">
            <a:extLst>
              <a:ext uri="{FF2B5EF4-FFF2-40B4-BE49-F238E27FC236}">
                <a16:creationId xmlns:a16="http://schemas.microsoft.com/office/drawing/2014/main" id="{01E4BDD5-1353-1036-4532-4441A5AC6240}"/>
              </a:ext>
            </a:extLst>
          </p:cNvPr>
          <p:cNvSpPr/>
          <p:nvPr/>
        </p:nvSpPr>
        <p:spPr>
          <a:xfrm rot="10800000">
            <a:off x="362868" y="3364125"/>
            <a:ext cx="794668" cy="22684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52D6F48-8FB0-39DE-C88E-0EE1AF2BAA25}"/>
              </a:ext>
            </a:extLst>
          </p:cNvPr>
          <p:cNvSpPr txBox="1"/>
          <p:nvPr/>
        </p:nvSpPr>
        <p:spPr>
          <a:xfrm>
            <a:off x="274320" y="3669356"/>
            <a:ext cx="526297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3200" b="1" spc="100" dirty="0">
                <a:solidFill>
                  <a:schemeClr val="accent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作業離脱と身体冷却を行う</a:t>
            </a:r>
            <a:endParaRPr kumimoji="1" lang="ja-JP" altLang="en-US" sz="2400" spc="100" dirty="0">
              <a:solidFill>
                <a:schemeClr val="accent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120AF63-A147-97EB-E5C2-AFF03C67E877}"/>
              </a:ext>
            </a:extLst>
          </p:cNvPr>
          <p:cNvSpPr/>
          <p:nvPr/>
        </p:nvSpPr>
        <p:spPr>
          <a:xfrm>
            <a:off x="368300" y="4390667"/>
            <a:ext cx="6076910" cy="1857733"/>
          </a:xfrm>
          <a:prstGeom prst="rect">
            <a:avLst/>
          </a:prstGeom>
          <a:noFill/>
          <a:ln w="254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E612803-4503-8A9B-652B-F34DAF4A65F1}"/>
              </a:ext>
            </a:extLst>
          </p:cNvPr>
          <p:cNvSpPr txBox="1"/>
          <p:nvPr/>
        </p:nvSpPr>
        <p:spPr>
          <a:xfrm>
            <a:off x="457433" y="4254131"/>
            <a:ext cx="432682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b="1" spc="100" dirty="0">
                <a:solidFill>
                  <a:schemeClr val="accent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処置中、処置後に下記の担当まで連絡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C8312D6-1DAE-DF8C-6FDD-2271D6155BB6}"/>
              </a:ext>
            </a:extLst>
          </p:cNvPr>
          <p:cNvSpPr txBox="1"/>
          <p:nvPr/>
        </p:nvSpPr>
        <p:spPr>
          <a:xfrm>
            <a:off x="457433" y="4623463"/>
            <a:ext cx="335220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担当①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12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名前　　　　　　　　連絡先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担当②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名前　　　　　　　　連絡先</a:t>
            </a:r>
          </a:p>
        </p:txBody>
      </p:sp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17F600E2-0D24-2DE1-8E4C-8AE73E874CB3}"/>
              </a:ext>
            </a:extLst>
          </p:cNvPr>
          <p:cNvSpPr/>
          <p:nvPr/>
        </p:nvSpPr>
        <p:spPr>
          <a:xfrm rot="10800000">
            <a:off x="369784" y="6389756"/>
            <a:ext cx="794668" cy="22684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81A3797-D820-8395-711F-8F94EAF5BFFF}"/>
              </a:ext>
            </a:extLst>
          </p:cNvPr>
          <p:cNvSpPr txBox="1"/>
          <p:nvPr/>
        </p:nvSpPr>
        <p:spPr>
          <a:xfrm>
            <a:off x="274320" y="6750724"/>
            <a:ext cx="483978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3200" b="1" spc="100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対応者は意識の異常確認</a:t>
            </a:r>
            <a:endParaRPr kumimoji="1" lang="ja-JP" altLang="en-US" sz="2400" spc="100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DCAA17B-C39C-2AE4-12ED-5A899D4840D1}"/>
              </a:ext>
            </a:extLst>
          </p:cNvPr>
          <p:cNvSpPr txBox="1"/>
          <p:nvPr/>
        </p:nvSpPr>
        <p:spPr>
          <a:xfrm>
            <a:off x="441208" y="7714264"/>
            <a:ext cx="2133918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b="1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意識なし</a:t>
            </a:r>
            <a:endParaRPr kumimoji="1" lang="en-US" altLang="ja-JP" b="1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b="1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返事がおかしい</a:t>
            </a:r>
            <a:endParaRPr kumimoji="1" lang="en-US" altLang="ja-JP" b="1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b="1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ぼーっとしている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4137F73-D658-FFBD-29C2-18CC0767A909}"/>
              </a:ext>
            </a:extLst>
          </p:cNvPr>
          <p:cNvSpPr txBox="1"/>
          <p:nvPr/>
        </p:nvSpPr>
        <p:spPr>
          <a:xfrm>
            <a:off x="439006" y="8711202"/>
            <a:ext cx="2746265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救急</a:t>
            </a:r>
            <a:r>
              <a:rPr kumimoji="1" lang="en-US" altLang="ja-JP" sz="2400" b="1" spc="100" dirty="0">
                <a:solidFill>
                  <a:srgbClr val="C0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(</a:t>
            </a:r>
            <a:r>
              <a:rPr kumimoji="1" lang="ja-JP" altLang="en-US" sz="3200" b="1" spc="100" dirty="0">
                <a:solidFill>
                  <a:srgbClr val="C0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１１９</a:t>
            </a:r>
            <a:r>
              <a:rPr kumimoji="1" lang="ja-JP" altLang="en-US" sz="2400" b="1" spc="100" dirty="0">
                <a:solidFill>
                  <a:srgbClr val="C0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番</a:t>
            </a:r>
            <a:r>
              <a:rPr kumimoji="1" lang="en-US" altLang="ja-JP" sz="2400" b="1" spc="100" dirty="0">
                <a:solidFill>
                  <a:srgbClr val="C0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)</a:t>
            </a:r>
          </a:p>
          <a:p>
            <a:r>
              <a:rPr kumimoji="1" lang="ja-JP" altLang="en-US" sz="24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隊に要請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EF9B3AC-D8C9-423A-6FA1-15DE66074A7F}"/>
              </a:ext>
            </a:extLst>
          </p:cNvPr>
          <p:cNvSpPr/>
          <p:nvPr/>
        </p:nvSpPr>
        <p:spPr>
          <a:xfrm>
            <a:off x="367685" y="10657452"/>
            <a:ext cx="6076910" cy="1134180"/>
          </a:xfrm>
          <a:prstGeom prst="rect">
            <a:avLst/>
          </a:prstGeom>
          <a:noFill/>
          <a:ln w="254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BF829CE-BAEB-D8E6-5358-71FF4CD16C0A}"/>
              </a:ext>
            </a:extLst>
          </p:cNvPr>
          <p:cNvSpPr txBox="1"/>
          <p:nvPr/>
        </p:nvSpPr>
        <p:spPr>
          <a:xfrm>
            <a:off x="486928" y="10526126"/>
            <a:ext cx="164660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b="1" spc="100" dirty="0">
                <a:solidFill>
                  <a:schemeClr val="accent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病院の連絡先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480FC9C-75FE-354C-757A-25B25B32F263}"/>
              </a:ext>
            </a:extLst>
          </p:cNvPr>
          <p:cNvSpPr txBox="1"/>
          <p:nvPr/>
        </p:nvSpPr>
        <p:spPr>
          <a:xfrm>
            <a:off x="486928" y="10918318"/>
            <a:ext cx="3839513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病院名　　　　　　　　　連絡先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12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所在地　　　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B0E821C-239A-6CC0-B035-0D1766290260}"/>
              </a:ext>
            </a:extLst>
          </p:cNvPr>
          <p:cNvSpPr/>
          <p:nvPr/>
        </p:nvSpPr>
        <p:spPr>
          <a:xfrm>
            <a:off x="355299" y="7469623"/>
            <a:ext cx="2913681" cy="2232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36DFDD7-4596-B13A-7909-F08B0F3CB4D8}"/>
              </a:ext>
            </a:extLst>
          </p:cNvPr>
          <p:cNvSpPr txBox="1"/>
          <p:nvPr/>
        </p:nvSpPr>
        <p:spPr>
          <a:xfrm>
            <a:off x="1086047" y="7293708"/>
            <a:ext cx="151621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異常あり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A73EF238-6CEF-0BC9-E203-E00948544FB1}"/>
              </a:ext>
            </a:extLst>
          </p:cNvPr>
          <p:cNvSpPr/>
          <p:nvPr/>
        </p:nvSpPr>
        <p:spPr>
          <a:xfrm>
            <a:off x="3589022" y="7458222"/>
            <a:ext cx="2871428" cy="2243401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AE1C04A-5368-3BAC-9BA1-E86A225736CE}"/>
              </a:ext>
            </a:extLst>
          </p:cNvPr>
          <p:cNvSpPr txBox="1"/>
          <p:nvPr/>
        </p:nvSpPr>
        <p:spPr>
          <a:xfrm>
            <a:off x="4314737" y="7251679"/>
            <a:ext cx="146706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b="1" spc="100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異常なし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43DDF7F-9E77-6EC5-0022-977B1666009C}"/>
              </a:ext>
            </a:extLst>
          </p:cNvPr>
          <p:cNvSpPr txBox="1"/>
          <p:nvPr/>
        </p:nvSpPr>
        <p:spPr>
          <a:xfrm>
            <a:off x="3598828" y="7713284"/>
            <a:ext cx="286488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b="1" u="sng" spc="100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自力で水分摂取できない</a:t>
            </a:r>
            <a:endParaRPr kumimoji="1" lang="en-US" altLang="ja-JP" sz="2400" b="1" u="sng" spc="100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24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病院に搬送</a:t>
            </a:r>
            <a:endParaRPr kumimoji="1" lang="en-US" altLang="ja-JP" sz="2400" b="1" spc="10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b="1" u="sng" spc="100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自力で水分摂取できる</a:t>
            </a:r>
            <a:endParaRPr kumimoji="1" lang="en-US" altLang="ja-JP" b="1" spc="100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回復せず悪化したら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2400" b="1" spc="1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病院に搬送</a:t>
            </a:r>
            <a:endParaRPr kumimoji="1" lang="en-US" altLang="ja-JP" sz="2400" b="1" spc="10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59A5843-0FBF-F775-1047-BD63C64D3FFB}"/>
              </a:ext>
            </a:extLst>
          </p:cNvPr>
          <p:cNvSpPr txBox="1"/>
          <p:nvPr/>
        </p:nvSpPr>
        <p:spPr>
          <a:xfrm>
            <a:off x="266700" y="9770525"/>
            <a:ext cx="6058069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救急隊を待つとき、経過観察中は一人にしない。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判断に迷うときは</a:t>
            </a:r>
            <a:r>
              <a:rPr kumimoji="1" lang="ja-JP" altLang="en-US" spc="100" dirty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＃</a:t>
            </a:r>
            <a:r>
              <a:rPr kumimoji="1" lang="en-US" altLang="ja-JP" spc="100" dirty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7119</a:t>
            </a:r>
            <a:r>
              <a:rPr kumimoji="1" lang="ja-JP" altLang="en-US" sz="1200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（救急安心センター）</a:t>
            </a:r>
            <a:r>
              <a:rPr kumimoji="1" lang="ja-JP" altLang="en-US" spc="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や病院に相談</a:t>
            </a:r>
            <a:endParaRPr kumimoji="1" lang="en-US" altLang="ja-JP" spc="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6382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CBF36DBE9EBE94FB2B7185C9423858E" ma:contentTypeVersion="14" ma:contentTypeDescription="新しいドキュメントを作成します。" ma:contentTypeScope="" ma:versionID="fcb9610dd8debed187041c0ef01afaaa">
  <xsd:schema xmlns:xsd="http://www.w3.org/2001/XMLSchema" xmlns:xs="http://www.w3.org/2001/XMLSchema" xmlns:p="http://schemas.microsoft.com/office/2006/metadata/properties" xmlns:ns2="3b13a6d4-d872-4c21-92f0-4ba4b87a2983" xmlns:ns3="263dbbe5-076b-4606-a03b-9598f5f2f35a" targetNamespace="http://schemas.microsoft.com/office/2006/metadata/properties" ma:root="true" ma:fieldsID="c2e2696ce3c46f7b932f7abf152cb77a" ns2:_="" ns3:_="">
    <xsd:import namespace="3b13a6d4-d872-4c21-92f0-4ba4b87a2983"/>
    <xsd:import namespace="263dbbe5-076b-4606-a03b-9598f5f2f35a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3a6d4-d872-4c21-92f0-4ba4b87a2983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所有者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0347f584-7be2-4218-8e94-402d99aedf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3dbbe5-076b-4606-a03b-9598f5f2f35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95746e5-a226-439d-91dc-190499b39e06}" ma:internalName="TaxCatchAll" ma:showField="CatchAllData" ma:web="263dbbe5-076b-4606-a03b-9598f5f2f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63dbbe5-076b-4606-a03b-9598f5f2f35a" xsi:nil="true"/>
    <Owner xmlns="3b13a6d4-d872-4c21-92f0-4ba4b87a2983">
      <UserInfo>
        <DisplayName/>
        <AccountId xsi:nil="true"/>
        <AccountType/>
      </UserInfo>
    </Owner>
    <lcf76f155ced4ddcb4097134ff3c332f xmlns="3b13a6d4-d872-4c21-92f0-4ba4b87a298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6753D1-E159-4F55-B348-74AB80AA209E}"/>
</file>

<file path=customXml/itemProps2.xml><?xml version="1.0" encoding="utf-8"?>
<ds:datastoreItem xmlns:ds="http://schemas.openxmlformats.org/officeDocument/2006/customXml" ds:itemID="{7978A420-3445-48F8-B0CA-E5F27EA4A62E}"/>
</file>

<file path=customXml/itemProps3.xml><?xml version="1.0" encoding="utf-8"?>
<ds:datastoreItem xmlns:ds="http://schemas.openxmlformats.org/officeDocument/2006/customXml" ds:itemID="{9517D82B-D953-43C9-BFDC-97DAD92A6587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116</TotalTime>
  <Words>159</Words>
  <Application>Microsoft Office PowerPoint</Application>
  <PresentationFormat>ワイド画面</PresentationFormat>
  <Paragraphs>31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メイリオ</vt:lpstr>
      <vt:lpstr>Arial</vt:lpstr>
      <vt:lpstr>Calibri</vt:lpstr>
      <vt:lpstr>Calibri Light</vt:lpstr>
      <vt:lpstr>Segoe UI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尾崎哲也</dc:creator>
  <cp:lastModifiedBy>尾崎哲也</cp:lastModifiedBy>
  <cp:revision>5</cp:revision>
  <cp:lastPrinted>2025-05-30T07:39:54Z</cp:lastPrinted>
  <dcterms:created xsi:type="dcterms:W3CDTF">2025-05-30T05:48:24Z</dcterms:created>
  <dcterms:modified xsi:type="dcterms:W3CDTF">2025-05-30T07:45:22Z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0x0101001CBF36DBE9EBE94FB2B7185C9423858E</vt:lpwstr>
  </property>
</Properties>
</file>