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theme/themeOverride1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</p:sldIdLst>
  <p:sldSz cx="6858000" cy="9144000" type="screen4x3"/>
  <p:notesSz cx="9926638" cy="6797675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CC66"/>
    <a:srgbClr val="FFCCFF"/>
    <a:srgbClr val="FF00FF"/>
    <a:srgbClr val="CC00CC"/>
    <a:srgbClr val="FF99FF"/>
    <a:srgbClr val="D2F8BA"/>
    <a:srgbClr val="A0F06E"/>
    <a:srgbClr val="6AE71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9457" autoAdjust="0"/>
    <p:restoredTop sz="95687" autoAdjust="0"/>
  </p:normalViewPr>
  <p:slideViewPr>
    <p:cSldViewPr snapToGrid="0">
      <p:cViewPr varScale="1">
        <p:scale>
          <a:sx n="84" d="100"/>
          <a:sy n="84" d="100"/>
        </p:scale>
        <p:origin x="354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package" Target="../embeddings/Microsoft_Excel_______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ja-JP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+mn-cs"/>
              </a:defRPr>
            </a:pPr>
            <a:r>
              <a:rPr lang="ja-JP" altLang="en-US" sz="1600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参考：令和</a:t>
            </a:r>
            <a:r>
              <a:rPr lang="en-US" altLang="ja-JP" sz="1600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4</a:t>
            </a:r>
            <a:r>
              <a:rPr lang="ja-JP" altLang="en-US" sz="16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年度　</a:t>
            </a:r>
            <a:r>
              <a:rPr lang="ja-JP" altLang="en-US" sz="1600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月別の脳融解率</a:t>
            </a:r>
            <a:endParaRPr lang="ja-JP" altLang="en-US" sz="16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  <a:cs typeface="+mn-cs"/>
            </a:defRPr>
          </a:pPr>
          <a:endParaRPr lang="ja-JP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square"/>
            <c:size val="7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cat>
            <c:strRef>
              <c:f>Sheet1!$G$3:$G$14</c:f>
              <c:strCache>
                <c:ptCount val="12"/>
                <c:pt idx="0">
                  <c:v>４月</c:v>
                </c:pt>
                <c:pt idx="1">
                  <c:v>５月</c:v>
                </c:pt>
                <c:pt idx="2">
                  <c:v>６月</c:v>
                </c:pt>
                <c:pt idx="3">
                  <c:v>７月</c:v>
                </c:pt>
                <c:pt idx="4">
                  <c:v>８月</c:v>
                </c:pt>
                <c:pt idx="5">
                  <c:v>９月</c:v>
                </c:pt>
                <c:pt idx="6">
                  <c:v>１０月</c:v>
                </c:pt>
                <c:pt idx="7">
                  <c:v>１１月</c:v>
                </c:pt>
                <c:pt idx="8">
                  <c:v>１２月</c:v>
                </c:pt>
                <c:pt idx="9">
                  <c:v>１月</c:v>
                </c:pt>
                <c:pt idx="10">
                  <c:v>２月</c:v>
                </c:pt>
                <c:pt idx="11">
                  <c:v>３月</c:v>
                </c:pt>
              </c:strCache>
            </c:strRef>
          </c:cat>
          <c:val>
            <c:numRef>
              <c:f>Sheet1!$H$3:$H$14</c:f>
              <c:numCache>
                <c:formatCode>0.0%</c:formatCode>
                <c:ptCount val="12"/>
                <c:pt idx="0">
                  <c:v>0.12121212121212122</c:v>
                </c:pt>
                <c:pt idx="1">
                  <c:v>0.06</c:v>
                </c:pt>
                <c:pt idx="2">
                  <c:v>0.20454545454545456</c:v>
                </c:pt>
                <c:pt idx="3">
                  <c:v>0.28000000000000003</c:v>
                </c:pt>
                <c:pt idx="4">
                  <c:v>0.2878787878787879</c:v>
                </c:pt>
                <c:pt idx="5">
                  <c:v>0.34920634920634919</c:v>
                </c:pt>
                <c:pt idx="6">
                  <c:v>0.23076923076923078</c:v>
                </c:pt>
                <c:pt idx="7">
                  <c:v>8.8888888888888892E-2</c:v>
                </c:pt>
                <c:pt idx="8">
                  <c:v>1.4925373134328358E-2</c:v>
                </c:pt>
                <c:pt idx="9">
                  <c:v>5.1724137931034482E-2</c:v>
                </c:pt>
                <c:pt idx="10">
                  <c:v>5.128205128205128E-2</c:v>
                </c:pt>
                <c:pt idx="11">
                  <c:v>8.1632653061224483E-2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09B9-411D-9639-0D047453038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575516456"/>
        <c:axId val="575512848"/>
      </c:lineChart>
      <c:catAx>
        <c:axId val="57551645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ja-JP"/>
          </a:p>
        </c:txPr>
        <c:crossAx val="575512848"/>
        <c:crosses val="autoZero"/>
        <c:auto val="1"/>
        <c:lblAlgn val="ctr"/>
        <c:lblOffset val="100"/>
        <c:noMultiLvlLbl val="0"/>
      </c:catAx>
      <c:valAx>
        <c:axId val="575512848"/>
        <c:scaling>
          <c:orientation val="minMax"/>
          <c:max val="0.5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ja-JP"/>
          </a:p>
        </c:txPr>
        <c:crossAx val="575516456"/>
        <c:crosses val="autoZero"/>
        <c:crossBetween val="between"/>
        <c:majorUnit val="0.1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solidFill>
        <a:srgbClr val="FFC000"/>
      </a:solidFill>
    </a:ln>
    <a:effectLst/>
  </c:spPr>
  <c:txPr>
    <a:bodyPr/>
    <a:lstStyle/>
    <a:p>
      <a:pPr>
        <a:defRPr/>
      </a:pPr>
      <a:endParaRPr lang="ja-JP"/>
    </a:p>
  </c:txPr>
  <c:externalData r:id="rId4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1496484"/>
            <a:ext cx="5829300" cy="3183467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4802717"/>
            <a:ext cx="5143500" cy="2207683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ja-JP" altLang="en-US" smtClean="0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BBBBDF-4B1D-4B47-98BB-54E49B030C2C}" type="datetimeFigureOut">
              <a:rPr kumimoji="1" lang="ja-JP" altLang="en-US" smtClean="0"/>
              <a:t>2023/6/30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BCFFA5-36B8-4C7D-BFDA-41858A83C39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1775695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BBBBDF-4B1D-4B47-98BB-54E49B030C2C}" type="datetimeFigureOut">
              <a:rPr kumimoji="1" lang="ja-JP" altLang="en-US" smtClean="0"/>
              <a:t>2023/6/30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BCFFA5-36B8-4C7D-BFDA-41858A83C39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1059267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7" y="486834"/>
            <a:ext cx="1478756" cy="7749117"/>
          </a:xfrm>
        </p:spPr>
        <p:txBody>
          <a:bodyPr vert="eaVert"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8" y="486834"/>
            <a:ext cx="4350544" cy="7749117"/>
          </a:xfrm>
        </p:spPr>
        <p:txBody>
          <a:bodyPr vert="eaVert"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BBBBDF-4B1D-4B47-98BB-54E49B030C2C}" type="datetimeFigureOut">
              <a:rPr kumimoji="1" lang="ja-JP" altLang="en-US" smtClean="0"/>
              <a:t>2023/6/30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BCFFA5-36B8-4C7D-BFDA-41858A83C39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0740529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BBBBDF-4B1D-4B47-98BB-54E49B030C2C}" type="datetimeFigureOut">
              <a:rPr kumimoji="1" lang="ja-JP" altLang="en-US" smtClean="0"/>
              <a:t>2023/6/30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BCFFA5-36B8-4C7D-BFDA-41858A83C39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3909623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916" y="2279653"/>
            <a:ext cx="5915025" cy="3803649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916" y="6119286"/>
            <a:ext cx="5915025" cy="2000249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BBBBDF-4B1D-4B47-98BB-54E49B030C2C}" type="datetimeFigureOut">
              <a:rPr kumimoji="1" lang="ja-JP" altLang="en-US" smtClean="0"/>
              <a:t>2023/6/30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BCFFA5-36B8-4C7D-BFDA-41858A83C39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689866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88" y="2434167"/>
            <a:ext cx="2914650" cy="5801784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863" y="2434167"/>
            <a:ext cx="2914650" cy="5801784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BBBBDF-4B1D-4B47-98BB-54E49B030C2C}" type="datetimeFigureOut">
              <a:rPr kumimoji="1" lang="ja-JP" altLang="en-US" smtClean="0"/>
              <a:t>2023/6/30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BCFFA5-36B8-4C7D-BFDA-41858A83C39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6538013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486836"/>
            <a:ext cx="5915025" cy="1767417"/>
          </a:xfrm>
        </p:spPr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2381" y="2241551"/>
            <a:ext cx="2901255" cy="1098549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381" y="3340100"/>
            <a:ext cx="2901255" cy="4912784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71863" y="2241551"/>
            <a:ext cx="2915543" cy="1098549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71863" y="3340100"/>
            <a:ext cx="2915543" cy="4912784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BBBBDF-4B1D-4B47-98BB-54E49B030C2C}" type="datetimeFigureOut">
              <a:rPr kumimoji="1" lang="ja-JP" altLang="en-US" smtClean="0"/>
              <a:t>2023/6/30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BCFFA5-36B8-4C7D-BFDA-41858A83C39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8891457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BBBBDF-4B1D-4B47-98BB-54E49B030C2C}" type="datetimeFigureOut">
              <a:rPr kumimoji="1" lang="ja-JP" altLang="en-US" smtClean="0"/>
              <a:t>2023/6/30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BCFFA5-36B8-4C7D-BFDA-41858A83C39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87160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BBBBDF-4B1D-4B47-98BB-54E49B030C2C}" type="datetimeFigureOut">
              <a:rPr kumimoji="1" lang="ja-JP" altLang="en-US" smtClean="0"/>
              <a:t>2023/6/30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BCFFA5-36B8-4C7D-BFDA-41858A83C39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3914086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09600"/>
            <a:ext cx="2211884" cy="21336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5543" y="1316569"/>
            <a:ext cx="3471863" cy="6498167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743200"/>
            <a:ext cx="2211884" cy="508211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BBBBDF-4B1D-4B47-98BB-54E49B030C2C}" type="datetimeFigureOut">
              <a:rPr kumimoji="1" lang="ja-JP" altLang="en-US" smtClean="0"/>
              <a:t>2023/6/30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BCFFA5-36B8-4C7D-BFDA-41858A83C39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880611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09600"/>
            <a:ext cx="2211884" cy="21336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915543" y="1316569"/>
            <a:ext cx="3471863" cy="6498167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ja-JP" altLang="en-US" smtClean="0"/>
              <a:t>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743200"/>
            <a:ext cx="2211884" cy="508211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BBBBDF-4B1D-4B47-98BB-54E49B030C2C}" type="datetimeFigureOut">
              <a:rPr kumimoji="1" lang="ja-JP" altLang="en-US" smtClean="0"/>
              <a:t>2023/6/30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BCFFA5-36B8-4C7D-BFDA-41858A83C39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014512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1488" y="486836"/>
            <a:ext cx="5915025" cy="176741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488" y="2434167"/>
            <a:ext cx="5915025" cy="580178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1488" y="8475136"/>
            <a:ext cx="154305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BBBBDF-4B1D-4B47-98BB-54E49B030C2C}" type="datetimeFigureOut">
              <a:rPr kumimoji="1" lang="ja-JP" altLang="en-US" smtClean="0"/>
              <a:t>2023/6/30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1713" y="8475136"/>
            <a:ext cx="2314575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43463" y="8475136"/>
            <a:ext cx="154305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0BCFFA5-36B8-4C7D-BFDA-41858A83C39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364714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kumimoji="1"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kumimoji="1"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oleObject" Target="../embeddings/oleObject1.bin"/><Relationship Id="rId7" Type="http://schemas.openxmlformats.org/officeDocument/2006/relationships/image" Target="../media/image4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1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グループ化 5"/>
          <p:cNvGrpSpPr/>
          <p:nvPr/>
        </p:nvGrpSpPr>
        <p:grpSpPr>
          <a:xfrm>
            <a:off x="602670" y="4903574"/>
            <a:ext cx="5652659" cy="3419956"/>
            <a:chOff x="648389" y="4068204"/>
            <a:chExt cx="5652659" cy="3419956"/>
          </a:xfrm>
        </p:grpSpPr>
        <p:sp>
          <p:nvSpPr>
            <p:cNvPr id="3" name="正方形/長方形 2"/>
            <p:cNvSpPr/>
            <p:nvPr/>
          </p:nvSpPr>
          <p:spPr>
            <a:xfrm>
              <a:off x="1920240" y="4583430"/>
              <a:ext cx="2091690" cy="2847580"/>
            </a:xfrm>
            <a:prstGeom prst="rect">
              <a:avLst/>
            </a:prstGeom>
            <a:solidFill>
              <a:srgbClr val="FFC000">
                <a:alpha val="50196"/>
              </a:srgb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graphicFrame>
          <p:nvGraphicFramePr>
            <p:cNvPr id="11" name="グラフ 10"/>
            <p:cNvGraphicFramePr>
              <a:graphicFrameLocks/>
            </p:cNvGraphicFramePr>
            <p:nvPr>
              <p:extLst>
                <p:ext uri="{D42A27DB-BD31-4B8C-83A1-F6EECF244321}">
                  <p14:modId xmlns:p14="http://schemas.microsoft.com/office/powerpoint/2010/main" val="2024788888"/>
                </p:ext>
              </p:extLst>
            </p:nvPr>
          </p:nvGraphicFramePr>
          <p:xfrm>
            <a:off x="648389" y="4068204"/>
            <a:ext cx="5652659" cy="3419956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2"/>
            </a:graphicData>
          </a:graphic>
        </p:graphicFrame>
      </p:grp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409848" y="197099"/>
            <a:ext cx="6038305" cy="1395441"/>
          </a:xfrm>
          <a:prstGeom prst="rect">
            <a:avLst/>
          </a:prstGeom>
          <a:solidFill>
            <a:srgbClr val="FFCCFF"/>
          </a:solidFill>
          <a:ln w="9525">
            <a:solidFill>
              <a:schemeClr val="accent2">
                <a:lumMod val="60000"/>
                <a:lumOff val="40000"/>
              </a:schemeClr>
            </a:solidFill>
            <a:miter lim="800000"/>
            <a:headEnd/>
            <a:tailEnd/>
          </a:ln>
        </p:spPr>
        <p:txBody>
          <a:bodyPr vert="horz" wrap="square" lIns="99060" tIns="11853" rIns="99060" bIns="11853" numCol="1" anchor="t" anchorCtr="0" compatLnSpc="1">
            <a:prstTxWarp prst="textNoShape">
              <a:avLst/>
            </a:prstTxWarp>
          </a:bodyPr>
          <a:lstStyle/>
          <a:p>
            <a:endParaRPr lang="ja-JP" altLang="en-US" sz="2400"/>
          </a:p>
        </p:txBody>
      </p:sp>
      <p:sp>
        <p:nvSpPr>
          <p:cNvPr id="5" name="AutoShape 3"/>
          <p:cNvSpPr>
            <a:spLocks noChangeArrowheads="1"/>
          </p:cNvSpPr>
          <p:nvPr/>
        </p:nvSpPr>
        <p:spPr bwMode="auto">
          <a:xfrm>
            <a:off x="648391" y="314767"/>
            <a:ext cx="5561219" cy="433757"/>
          </a:xfrm>
          <a:prstGeom prst="roundRect">
            <a:avLst>
              <a:gd name="adj" fmla="val 16667"/>
            </a:avLst>
          </a:prstGeom>
          <a:solidFill>
            <a:srgbClr val="D2F8BA"/>
          </a:solidFill>
          <a:ln w="9525">
            <a:solidFill>
              <a:srgbClr val="6AE71D"/>
            </a:solidFill>
            <a:round/>
            <a:headEnd/>
            <a:tailEnd/>
          </a:ln>
        </p:spPr>
        <p:txBody>
          <a:bodyPr vert="horz" wrap="square" lIns="99060" tIns="11853" rIns="99060" bIns="11853" numCol="1" anchor="t" anchorCtr="0" compatLnSpc="1">
            <a:prstTxWarp prst="textNoShape">
              <a:avLst/>
            </a:prstTxWarp>
          </a:bodyPr>
          <a:lstStyle/>
          <a:p>
            <a:endParaRPr lang="ja-JP" altLang="en-US" sz="2400"/>
          </a:p>
        </p:txBody>
      </p:sp>
      <p:sp>
        <p:nvSpPr>
          <p:cNvPr id="7" name="テキスト ボックス 6"/>
          <p:cNvSpPr txBox="1"/>
          <p:nvPr/>
        </p:nvSpPr>
        <p:spPr>
          <a:xfrm>
            <a:off x="2029800" y="275007"/>
            <a:ext cx="279840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ja-JP" altLang="ja-JP" sz="2400" dirty="0">
                <a:solidFill>
                  <a:srgbClr val="CC00CC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家畜市場</a:t>
            </a:r>
            <a:r>
              <a:rPr lang="ja-JP" altLang="ja-JP" sz="2400" dirty="0" smtClean="0">
                <a:solidFill>
                  <a:srgbClr val="CC00CC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通信</a:t>
            </a:r>
            <a:endParaRPr lang="ja-JP" altLang="ja-JP" sz="2400" dirty="0">
              <a:solidFill>
                <a:srgbClr val="CC00CC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8" name="テキスト ボックス 7"/>
          <p:cNvSpPr txBox="1"/>
          <p:nvPr/>
        </p:nvSpPr>
        <p:spPr>
          <a:xfrm>
            <a:off x="4933707" y="482107"/>
            <a:ext cx="126188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ja-JP" sz="1400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令和</a:t>
            </a:r>
            <a:r>
              <a:rPr lang="ja-JP" altLang="en-US" sz="1400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５</a:t>
            </a:r>
            <a:r>
              <a:rPr lang="ja-JP" altLang="ja-JP" sz="1400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年</a:t>
            </a:r>
            <a:r>
              <a:rPr lang="ja-JP" altLang="en-US" sz="1400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７月</a:t>
            </a:r>
            <a:endParaRPr lang="ja-JP" altLang="ja-JP" sz="14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9" name="テキスト ボックス 8"/>
          <p:cNvSpPr txBox="1"/>
          <p:nvPr/>
        </p:nvSpPr>
        <p:spPr>
          <a:xfrm>
            <a:off x="409849" y="785812"/>
            <a:ext cx="603830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2400" b="1" dirty="0">
                <a:solidFill>
                  <a:srgbClr val="0070C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死亡</a:t>
            </a:r>
            <a:r>
              <a:rPr lang="ja-JP" altLang="en-US" sz="2400" b="1" dirty="0" smtClean="0">
                <a:solidFill>
                  <a:srgbClr val="0070C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牛の</a:t>
            </a:r>
            <a:r>
              <a:rPr lang="en-US" altLang="ja-JP" sz="2400" b="1" dirty="0" smtClean="0">
                <a:solidFill>
                  <a:srgbClr val="0070C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BSE</a:t>
            </a:r>
            <a:r>
              <a:rPr lang="ja-JP" altLang="en-US" sz="2400" b="1" dirty="0" smtClean="0">
                <a:solidFill>
                  <a:srgbClr val="0070C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検査について</a:t>
            </a:r>
            <a:endParaRPr lang="en-US" altLang="ja-JP" sz="2400" b="1" dirty="0" smtClean="0">
              <a:solidFill>
                <a:srgbClr val="0070C0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 algn="ctr"/>
            <a:r>
              <a:rPr lang="ja-JP" altLang="en-US" sz="2000" b="1" dirty="0" smtClean="0">
                <a:solidFill>
                  <a:srgbClr val="0070C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～保冷施設への速やかな搬入に御協力ください～</a:t>
            </a:r>
            <a:endParaRPr lang="en-US" altLang="ja-JP" sz="2000" b="1" dirty="0" smtClean="0">
              <a:solidFill>
                <a:srgbClr val="0070C0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2" name="テキスト ボックス 1"/>
          <p:cNvSpPr txBox="1"/>
          <p:nvPr/>
        </p:nvSpPr>
        <p:spPr>
          <a:xfrm>
            <a:off x="476919" y="1749311"/>
            <a:ext cx="5886784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000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　６</a:t>
            </a:r>
            <a:r>
              <a:rPr kumimoji="1" lang="ja-JP" altLang="en-US" sz="20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～</a:t>
            </a:r>
            <a:r>
              <a:rPr kumimoji="1" lang="en-US" altLang="ja-JP" sz="20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10</a:t>
            </a:r>
            <a:r>
              <a:rPr kumimoji="1" lang="ja-JP" altLang="en-US" sz="20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月は特に脳の融解率が高くなる時期のため、</a:t>
            </a:r>
            <a:r>
              <a:rPr kumimoji="1" lang="ja-JP" altLang="en-US" sz="2000" u="sng" dirty="0">
                <a:solidFill>
                  <a:srgbClr val="FF00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保冷保管施設へ</a:t>
            </a:r>
            <a:r>
              <a:rPr kumimoji="1" lang="ja-JP" altLang="en-US" sz="2000" u="sng" dirty="0" smtClean="0">
                <a:solidFill>
                  <a:srgbClr val="FF00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の死亡牛の速やかな搬入</a:t>
            </a:r>
            <a:r>
              <a:rPr kumimoji="1" lang="ja-JP" altLang="en-US" sz="2000" u="sng" dirty="0">
                <a:solidFill>
                  <a:srgbClr val="FF00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に御協力をお願いします</a:t>
            </a:r>
            <a:r>
              <a:rPr kumimoji="1" lang="ja-JP" altLang="en-US" sz="2000" u="sng" dirty="0" smtClean="0">
                <a:solidFill>
                  <a:srgbClr val="FF00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！</a:t>
            </a:r>
            <a:endParaRPr kumimoji="1" lang="en-US" altLang="ja-JP" sz="2000" u="sng" dirty="0" smtClean="0">
              <a:solidFill>
                <a:srgbClr val="FF0000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>
              <a:spcBef>
                <a:spcPts val="1200"/>
              </a:spcBef>
            </a:pPr>
            <a:r>
              <a:rPr kumimoji="1" lang="ja-JP" altLang="en-US" sz="16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　</a:t>
            </a:r>
            <a:r>
              <a:rPr kumimoji="1" lang="ja-JP" altLang="en-US" sz="1600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気温</a:t>
            </a:r>
            <a:r>
              <a:rPr kumimoji="1" lang="ja-JP" altLang="en-US" sz="16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が高くなるこれからの季節は死亡牛の腐敗が進行しやすく、</a:t>
            </a:r>
            <a:r>
              <a:rPr kumimoji="1" lang="ja-JP" altLang="en-US" sz="1600" u="sng" dirty="0">
                <a:solidFill>
                  <a:srgbClr val="FF00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検査材料である脳が融解し、検査に支障が出る場合があります</a:t>
            </a:r>
            <a:r>
              <a:rPr kumimoji="1" lang="ja-JP" altLang="en-US" sz="16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。</a:t>
            </a:r>
            <a:endParaRPr kumimoji="1" lang="en-US" altLang="ja-JP" sz="16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>
              <a:spcBef>
                <a:spcPts val="1200"/>
              </a:spcBef>
            </a:pPr>
            <a:r>
              <a:rPr kumimoji="1" lang="en-US" altLang="ja-JP" sz="20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【</a:t>
            </a:r>
            <a:r>
              <a:rPr kumimoji="1" lang="ja-JP" altLang="en-US" sz="2000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検査</a:t>
            </a:r>
            <a:r>
              <a:rPr kumimoji="1" lang="ja-JP" altLang="en-US" sz="2000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対象</a:t>
            </a:r>
            <a:r>
              <a:rPr kumimoji="1" lang="ja-JP" altLang="en-US" sz="2000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牛</a:t>
            </a:r>
            <a:r>
              <a:rPr kumimoji="1" lang="en-US" altLang="ja-JP" sz="2000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】</a:t>
            </a:r>
            <a:endParaRPr kumimoji="1" lang="en-US" altLang="ja-JP" sz="2000" dirty="0" smtClean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r>
              <a:rPr kumimoji="1" lang="en-US" altLang="ja-JP" sz="1600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	</a:t>
            </a:r>
            <a:r>
              <a:rPr kumimoji="1" lang="ja-JP" altLang="en-US" sz="1600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①本病が疑われる神経症状を示した牛</a:t>
            </a:r>
            <a:endParaRPr kumimoji="1" lang="en-US" altLang="ja-JP" sz="1600" dirty="0" smtClean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r>
              <a:rPr kumimoji="1" lang="en-US" altLang="ja-JP" sz="1600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	</a:t>
            </a:r>
            <a:r>
              <a:rPr kumimoji="1" lang="ja-JP" altLang="en-US" sz="1600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②</a:t>
            </a:r>
            <a:r>
              <a:rPr kumimoji="1" lang="en-US" altLang="ja-JP" sz="1600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48</a:t>
            </a:r>
            <a:r>
              <a:rPr kumimoji="1" lang="ja-JP" altLang="en-US" sz="1600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か月齢以上で起立不能等の症状が見られた死亡牛</a:t>
            </a:r>
            <a:endParaRPr kumimoji="1" lang="en-US" altLang="ja-JP" sz="1600" dirty="0" smtClean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r>
              <a:rPr kumimoji="1" lang="en-US" altLang="ja-JP" sz="1600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	</a:t>
            </a:r>
            <a:r>
              <a:rPr kumimoji="1" lang="ja-JP" altLang="en-US" sz="1600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③</a:t>
            </a:r>
            <a:r>
              <a:rPr kumimoji="1" lang="en-US" altLang="ja-JP" sz="1600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96</a:t>
            </a:r>
            <a:r>
              <a:rPr kumimoji="1" lang="ja-JP" altLang="en-US" sz="16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か月齢以上の死亡</a:t>
            </a:r>
            <a:r>
              <a:rPr kumimoji="1" lang="ja-JP" altLang="en-US" sz="1600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牛</a:t>
            </a:r>
            <a:endParaRPr kumimoji="1" lang="en-US" altLang="ja-JP" sz="1600" dirty="0" smtClean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476919" y="8414970"/>
            <a:ext cx="5718672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354013" indent="-354013"/>
            <a:r>
              <a:rPr kumimoji="1" lang="ja-JP" altLang="en-US" sz="1400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　</a:t>
            </a:r>
            <a:r>
              <a:rPr kumimoji="1" lang="en-US" altLang="ja-JP" sz="1400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※</a:t>
            </a:r>
            <a:r>
              <a:rPr kumimoji="1" lang="ja-JP" altLang="en-US" sz="1400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腐敗</a:t>
            </a:r>
            <a:r>
              <a:rPr kumimoji="1" lang="ja-JP" altLang="en-US" sz="14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した死亡牛は、悪臭等の原因になるだけでなく、運搬業者に運搬を断られることも</a:t>
            </a:r>
            <a:r>
              <a:rPr kumimoji="1" lang="ja-JP" altLang="en-US" sz="1400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あります。</a:t>
            </a:r>
            <a:endParaRPr kumimoji="1" lang="ja-JP" altLang="en-US" sz="1400" u="sng" dirty="0">
              <a:solidFill>
                <a:srgbClr val="FF0000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9924352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8" name="Group 2"/>
          <p:cNvGrpSpPr>
            <a:grpSpLocks/>
          </p:cNvGrpSpPr>
          <p:nvPr/>
        </p:nvGrpSpPr>
        <p:grpSpPr bwMode="auto">
          <a:xfrm>
            <a:off x="494567" y="8168294"/>
            <a:ext cx="5889626" cy="894562"/>
            <a:chOff x="1320" y="13932"/>
            <a:chExt cx="9276" cy="1410"/>
          </a:xfrm>
        </p:grpSpPr>
        <p:sp>
          <p:nvSpPr>
            <p:cNvPr id="69" name="Text Box 3"/>
            <p:cNvSpPr txBox="1">
              <a:spLocks noChangeArrowheads="1"/>
            </p:cNvSpPr>
            <p:nvPr/>
          </p:nvSpPr>
          <p:spPr bwMode="auto">
            <a:xfrm>
              <a:off x="6348" y="13932"/>
              <a:ext cx="4248" cy="1410"/>
            </a:xfrm>
            <a:prstGeom prst="rect">
              <a:avLst/>
            </a:prstGeom>
            <a:solidFill>
              <a:srgbClr val="FFF2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74295" tIns="8890" rIns="74295" bIns="889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dist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ja-JP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ＭＳ Ｐゴシック" panose="020B0600070205080204" pitchFamily="50" charset="-128"/>
                  <a:ea typeface="ＭＳ Ｐゴシック" panose="020B0600070205080204" pitchFamily="50" charset="-128"/>
                </a:rPr>
                <a:t> </a:t>
              </a:r>
              <a:r>
                <a:rPr kumimoji="0" lang="ja-JP" altLang="en-US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ＭＳ Ｐゴシック" panose="020B0600070205080204" pitchFamily="50" charset="-128"/>
                  <a:ea typeface="ＭＳ Ｐゴシック" panose="020B0600070205080204" pitchFamily="50" charset="-128"/>
                </a:rPr>
                <a:t>　</a:t>
              </a:r>
              <a:r>
                <a:rPr kumimoji="0" lang="en-US" altLang="ja-JP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ＭＳ Ｐゴシック" panose="020B0600070205080204" pitchFamily="50" charset="-128"/>
                  <a:ea typeface="ＭＳ Ｐゴシック" panose="020B0600070205080204" pitchFamily="50" charset="-128"/>
                </a:rPr>
                <a:t>Tel:019-688-4111</a:t>
              </a:r>
            </a:p>
            <a:p>
              <a:pPr marL="0" marR="0" lvl="0" indent="0" algn="dist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ja-JP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ＭＳ Ｐゴシック" panose="020B0600070205080204" pitchFamily="50" charset="-128"/>
                  <a:ea typeface="ＭＳ Ｐゴシック" panose="020B0600070205080204" pitchFamily="50" charset="-128"/>
                </a:rPr>
                <a:t> </a:t>
              </a:r>
              <a:r>
                <a:rPr kumimoji="0" lang="ja-JP" altLang="en-US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ＭＳ Ｐゴシック" panose="020B0600070205080204" pitchFamily="50" charset="-128"/>
                  <a:ea typeface="ＭＳ Ｐゴシック" panose="020B0600070205080204" pitchFamily="50" charset="-128"/>
                </a:rPr>
                <a:t>　</a:t>
              </a:r>
              <a:r>
                <a:rPr kumimoji="0" lang="en-US" altLang="ja-JP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ＭＳ Ｐゴシック" panose="020B0600070205080204" pitchFamily="50" charset="-128"/>
                  <a:ea typeface="ＭＳ Ｐゴシック" panose="020B0600070205080204" pitchFamily="50" charset="-128"/>
                </a:rPr>
                <a:t>Tel:0197-23-3531</a:t>
              </a:r>
            </a:p>
            <a:p>
              <a:pPr marL="0" marR="0" lvl="0" indent="0" algn="dist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ja-JP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ＭＳ Ｐゴシック" panose="020B0600070205080204" pitchFamily="50" charset="-128"/>
                  <a:ea typeface="ＭＳ Ｐゴシック" panose="020B0600070205080204" pitchFamily="50" charset="-128"/>
                </a:rPr>
                <a:t> </a:t>
              </a:r>
              <a:r>
                <a:rPr kumimoji="0" lang="ja-JP" altLang="en-US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ＭＳ Ｐゴシック" panose="020B0600070205080204" pitchFamily="50" charset="-128"/>
                  <a:ea typeface="ＭＳ Ｐゴシック" panose="020B0600070205080204" pitchFamily="50" charset="-128"/>
                </a:rPr>
                <a:t>　</a:t>
              </a:r>
              <a:r>
                <a:rPr kumimoji="0" lang="en-US" altLang="ja-JP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ＭＳ Ｐゴシック" panose="020B0600070205080204" pitchFamily="50" charset="-128"/>
                  <a:ea typeface="ＭＳ Ｐゴシック" panose="020B0600070205080204" pitchFamily="50" charset="-128"/>
                </a:rPr>
                <a:t>Tel:0195-49-3006</a:t>
              </a:r>
              <a:endParaRPr kumimoji="0" lang="ja-JP" altLang="ja-JP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70" name="Text Box 4"/>
            <p:cNvSpPr txBox="1">
              <a:spLocks noChangeArrowheads="1"/>
            </p:cNvSpPr>
            <p:nvPr/>
          </p:nvSpPr>
          <p:spPr bwMode="auto">
            <a:xfrm>
              <a:off x="1320" y="13932"/>
              <a:ext cx="5028" cy="1410"/>
            </a:xfrm>
            <a:prstGeom prst="rect">
              <a:avLst/>
            </a:prstGeom>
            <a:solidFill>
              <a:srgbClr val="FFF2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74295" tIns="8890" rIns="74295" bIns="889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dist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ja-JP" altLang="en-US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ＭＳ Ｐゴシック" panose="020B0600070205080204" pitchFamily="50" charset="-128"/>
                  <a:ea typeface="ＭＳ Ｐゴシック" panose="020B0600070205080204" pitchFamily="50" charset="-128"/>
                </a:rPr>
                <a:t>岩手県中央家畜保健衛生所　 </a:t>
              </a:r>
            </a:p>
            <a:p>
              <a:pPr marL="0" marR="0" lvl="0" indent="0" algn="dist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ja-JP" altLang="en-US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ＭＳ Ｐゴシック" panose="020B0600070205080204" pitchFamily="50" charset="-128"/>
                  <a:ea typeface="ＭＳ Ｐゴシック" panose="020B0600070205080204" pitchFamily="50" charset="-128"/>
                </a:rPr>
                <a:t>岩手県県南家畜保健衛生所 </a:t>
              </a:r>
            </a:p>
            <a:p>
              <a:pPr marL="0" marR="0" lvl="0" indent="0" algn="dist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ja-JP" altLang="en-US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ＭＳ Ｐゴシック" panose="020B0600070205080204" pitchFamily="50" charset="-128"/>
                  <a:ea typeface="ＭＳ Ｐゴシック" panose="020B0600070205080204" pitchFamily="50" charset="-128"/>
                </a:rPr>
                <a:t>岩手県県北家畜保健衛生所 </a:t>
              </a:r>
              <a:endParaRPr kumimoji="0" lang="ja-JP" altLang="ja-JP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</p:grpSp>
      <p:sp>
        <p:nvSpPr>
          <p:cNvPr id="71" name="Rectangle 2"/>
          <p:cNvSpPr>
            <a:spLocks noChangeArrowheads="1"/>
          </p:cNvSpPr>
          <p:nvPr/>
        </p:nvSpPr>
        <p:spPr bwMode="auto">
          <a:xfrm>
            <a:off x="409848" y="197100"/>
            <a:ext cx="6038305" cy="617665"/>
          </a:xfrm>
          <a:prstGeom prst="rect">
            <a:avLst/>
          </a:prstGeom>
          <a:solidFill>
            <a:srgbClr val="FFCCFF"/>
          </a:solidFill>
          <a:ln w="9525">
            <a:solidFill>
              <a:schemeClr val="accent2">
                <a:lumMod val="60000"/>
                <a:lumOff val="40000"/>
              </a:schemeClr>
            </a:solidFill>
            <a:miter lim="800000"/>
            <a:headEnd/>
            <a:tailEnd/>
          </a:ln>
        </p:spPr>
        <p:txBody>
          <a:bodyPr vert="horz" wrap="square" lIns="99060" tIns="11853" rIns="99060" bIns="11853" numCol="1" anchor="t" anchorCtr="0" compatLnSpc="1">
            <a:prstTxWarp prst="textNoShape">
              <a:avLst/>
            </a:prstTxWarp>
          </a:bodyPr>
          <a:lstStyle/>
          <a:p>
            <a:endParaRPr lang="ja-JP" altLang="en-US" sz="2400"/>
          </a:p>
        </p:txBody>
      </p:sp>
      <p:sp>
        <p:nvSpPr>
          <p:cNvPr id="75" name="テキスト ボックス 74"/>
          <p:cNvSpPr txBox="1"/>
          <p:nvPr/>
        </p:nvSpPr>
        <p:spPr>
          <a:xfrm>
            <a:off x="356265" y="245700"/>
            <a:ext cx="628890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2800" b="1" dirty="0">
                <a:solidFill>
                  <a:srgbClr val="0070C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アブ、サシバエ等対策で快適な夏を！</a:t>
            </a:r>
            <a:endParaRPr lang="en-US" altLang="ja-JP" sz="2800" b="1" dirty="0" smtClean="0">
              <a:solidFill>
                <a:srgbClr val="0070C0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4" name="テキスト ボックス 3"/>
          <p:cNvSpPr txBox="1"/>
          <p:nvPr/>
        </p:nvSpPr>
        <p:spPr>
          <a:xfrm>
            <a:off x="195483" y="867219"/>
            <a:ext cx="6467034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400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　多く</a:t>
            </a:r>
            <a:r>
              <a:rPr kumimoji="1" lang="ja-JP" altLang="en-US" sz="14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の牛飼養農家で問題となる代表的な衛生害虫にカ、ヌカカ、サシバエ、アブ、イエバエなどがあります。これらは、様々な病気を媒介するだけでなく、飛来による強い喧騒感や、吸血による痛痒感などによって牛に多大なストレスを与え、生産性を低下させる原因になります。　</a:t>
            </a:r>
          </a:p>
          <a:p>
            <a:r>
              <a:rPr kumimoji="1" lang="ja-JP" altLang="en-US" sz="14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衛生害虫の活動が盛んになるこれからの季節、牛舎内外の環境整備を図り、効果的に対策を講じましょう</a:t>
            </a:r>
            <a:r>
              <a:rPr kumimoji="1" lang="ja-JP" altLang="en-US" sz="1400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。</a:t>
            </a:r>
            <a:endParaRPr kumimoji="1" lang="ja-JP" altLang="en-US" sz="14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15" name="テキスト ボックス 14"/>
          <p:cNvSpPr txBox="1"/>
          <p:nvPr/>
        </p:nvSpPr>
        <p:spPr>
          <a:xfrm>
            <a:off x="4065322" y="7883525"/>
            <a:ext cx="2456719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050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写真</a:t>
            </a:r>
            <a:r>
              <a:rPr kumimoji="1" lang="ja-JP" altLang="en-US" sz="105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出典</a:t>
            </a:r>
            <a:r>
              <a:rPr kumimoji="1" lang="ja-JP" altLang="en-US" sz="1050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：平群</a:t>
            </a:r>
            <a:r>
              <a:rPr kumimoji="1" lang="ja-JP" altLang="en-US" sz="105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庵昆虫写真館</a:t>
            </a:r>
            <a:r>
              <a:rPr kumimoji="1" lang="en-US" altLang="ja-JP" sz="1050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HP</a:t>
            </a:r>
            <a:r>
              <a:rPr kumimoji="1" lang="ja-JP" altLang="en-US" sz="1050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より</a:t>
            </a:r>
            <a:endParaRPr kumimoji="1" lang="ja-JP" altLang="en-US" sz="105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grpSp>
        <p:nvGrpSpPr>
          <p:cNvPr id="16" name="グループ化 15"/>
          <p:cNvGrpSpPr/>
          <p:nvPr/>
        </p:nvGrpSpPr>
        <p:grpSpPr>
          <a:xfrm>
            <a:off x="330200" y="2246123"/>
            <a:ext cx="6438900" cy="5970777"/>
            <a:chOff x="330200" y="2246123"/>
            <a:chExt cx="6438900" cy="5970777"/>
          </a:xfrm>
        </p:grpSpPr>
        <p:grpSp>
          <p:nvGrpSpPr>
            <p:cNvPr id="12" name="グループ化 11"/>
            <p:cNvGrpSpPr/>
            <p:nvPr/>
          </p:nvGrpSpPr>
          <p:grpSpPr>
            <a:xfrm>
              <a:off x="330200" y="2246123"/>
              <a:ext cx="6438900" cy="5970777"/>
              <a:chOff x="330200" y="2246123"/>
              <a:chExt cx="6438900" cy="5970777"/>
            </a:xfrm>
          </p:grpSpPr>
          <p:graphicFrame>
            <p:nvGraphicFramePr>
              <p:cNvPr id="7" name="オブジェクト 6"/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150924957"/>
                  </p:ext>
                </p:extLst>
              </p:nvPr>
            </p:nvGraphicFramePr>
            <p:xfrm>
              <a:off x="330200" y="2247900"/>
              <a:ext cx="6438900" cy="5969000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2079" name="文書" r:id="rId3" imgW="6983990" imgH="6482319" progId="Word.Document.12">
                      <p:embed/>
                    </p:oleObj>
                  </mc:Choice>
                  <mc:Fallback>
                    <p:oleObj name="文書" r:id="rId3" imgW="6983990" imgH="6482319" progId="Word.Document.12">
                      <p:embed/>
                      <p:pic>
                        <p:nvPicPr>
                          <p:cNvPr id="0" name=""/>
                          <p:cNvPicPr/>
                          <p:nvPr/>
                        </p:nvPicPr>
                        <p:blipFill>
                          <a:blip r:embed="rId4"/>
                          <a:stretch>
                            <a:fillRect/>
                          </a:stretch>
                        </p:blipFill>
                        <p:spPr>
                          <a:xfrm>
                            <a:off x="330200" y="2247900"/>
                            <a:ext cx="6438900" cy="5969000"/>
                          </a:xfrm>
                          <a:prstGeom prst="rect">
                            <a:avLst/>
                          </a:prstGeom>
                        </p:spPr>
                      </p:pic>
                    </p:oleObj>
                  </mc:Fallback>
                </mc:AlternateContent>
              </a:graphicData>
            </a:graphic>
          </p:graphicFrame>
          <p:cxnSp>
            <p:nvCxnSpPr>
              <p:cNvPr id="9" name="直線コネクタ 8"/>
              <p:cNvCxnSpPr/>
              <p:nvPr/>
            </p:nvCxnSpPr>
            <p:spPr>
              <a:xfrm>
                <a:off x="3935412" y="2249298"/>
                <a:ext cx="0" cy="5570727"/>
              </a:xfrm>
              <a:prstGeom prst="line">
                <a:avLst/>
              </a:prstGeom>
              <a:ln w="12700">
                <a:solidFill>
                  <a:schemeClr val="accent2">
                    <a:lumMod val="60000"/>
                    <a:lumOff val="4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" name="直線コネクタ 18"/>
              <p:cNvCxnSpPr/>
              <p:nvPr/>
            </p:nvCxnSpPr>
            <p:spPr>
              <a:xfrm>
                <a:off x="2607310" y="2246123"/>
                <a:ext cx="0" cy="5573902"/>
              </a:xfrm>
              <a:prstGeom prst="line">
                <a:avLst/>
              </a:prstGeom>
              <a:ln w="12700">
                <a:solidFill>
                  <a:schemeClr val="accent2">
                    <a:lumMod val="60000"/>
                    <a:lumOff val="4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" name="直線コネクタ 19"/>
              <p:cNvCxnSpPr/>
              <p:nvPr/>
            </p:nvCxnSpPr>
            <p:spPr>
              <a:xfrm>
                <a:off x="373018" y="2247393"/>
                <a:ext cx="0" cy="5572632"/>
              </a:xfrm>
              <a:prstGeom prst="line">
                <a:avLst/>
              </a:prstGeom>
              <a:ln w="12700">
                <a:solidFill>
                  <a:schemeClr val="accent2">
                    <a:lumMod val="60000"/>
                    <a:lumOff val="4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" name="直線コネクタ 20"/>
              <p:cNvCxnSpPr/>
              <p:nvPr/>
            </p:nvCxnSpPr>
            <p:spPr>
              <a:xfrm>
                <a:off x="6511290" y="2246123"/>
                <a:ext cx="0" cy="5573902"/>
              </a:xfrm>
              <a:prstGeom prst="line">
                <a:avLst/>
              </a:prstGeom>
              <a:ln w="12700">
                <a:solidFill>
                  <a:schemeClr val="accent2">
                    <a:lumMod val="60000"/>
                    <a:lumOff val="4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" name="直線コネクタ 25"/>
              <p:cNvCxnSpPr/>
              <p:nvPr/>
            </p:nvCxnSpPr>
            <p:spPr>
              <a:xfrm>
                <a:off x="1276985" y="2249298"/>
                <a:ext cx="0" cy="5570727"/>
              </a:xfrm>
              <a:prstGeom prst="line">
                <a:avLst/>
              </a:prstGeom>
              <a:ln w="12700">
                <a:solidFill>
                  <a:schemeClr val="accent2">
                    <a:lumMod val="60000"/>
                    <a:lumOff val="4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pic>
          <p:nvPicPr>
            <p:cNvPr id="17" name="図 16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2969216" y="2477353"/>
              <a:ext cx="679397" cy="1021676"/>
            </a:xfrm>
            <a:prstGeom prst="rect">
              <a:avLst/>
            </a:prstGeom>
          </p:spPr>
        </p:pic>
        <p:pic>
          <p:nvPicPr>
            <p:cNvPr id="18" name="図 17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5531484" y="2458603"/>
              <a:ext cx="781906" cy="1057022"/>
            </a:xfrm>
            <a:prstGeom prst="rect">
              <a:avLst/>
            </a:prstGeom>
          </p:spPr>
        </p:pic>
        <p:pic>
          <p:nvPicPr>
            <p:cNvPr id="22" name="図 21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4209001" y="2445903"/>
              <a:ext cx="866282" cy="1063714"/>
            </a:xfrm>
            <a:prstGeom prst="rect">
              <a:avLst/>
            </a:prstGeom>
          </p:spPr>
        </p:pic>
        <p:pic>
          <p:nvPicPr>
            <p:cNvPr id="23" name="図 22"/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1387476" y="2690662"/>
              <a:ext cx="1172891" cy="78296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7419729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526</TotalTime>
  <Words>317</Words>
  <Application>Microsoft Office PowerPoint</Application>
  <PresentationFormat>画面に合わせる (4:3)</PresentationFormat>
  <Paragraphs>22</Paragraphs>
  <Slides>2</Slides>
  <Notes>0</Notes>
  <HiddenSlides>0</HiddenSlides>
  <MMClips>0</MMClips>
  <ScaleCrop>false</ScaleCrop>
  <HeadingPairs>
    <vt:vector size="8" baseType="variant">
      <vt:variant>
        <vt:lpstr>使用されているフォント</vt:lpstr>
      </vt:variant>
      <vt:variant>
        <vt:i4>7</vt:i4>
      </vt:variant>
      <vt:variant>
        <vt:lpstr>テーマ</vt:lpstr>
      </vt:variant>
      <vt:variant>
        <vt:i4>1</vt:i4>
      </vt:variant>
      <vt:variant>
        <vt:lpstr>埋め込まれた OLE サーバー</vt:lpstr>
      </vt:variant>
      <vt:variant>
        <vt:i4>1</vt:i4>
      </vt:variant>
      <vt:variant>
        <vt:lpstr>スライド タイトル</vt:lpstr>
      </vt:variant>
      <vt:variant>
        <vt:i4>2</vt:i4>
      </vt:variant>
    </vt:vector>
  </HeadingPairs>
  <TitlesOfParts>
    <vt:vector size="11" baseType="lpstr">
      <vt:lpstr>HG丸ｺﾞｼｯｸM-PRO</vt:lpstr>
      <vt:lpstr>ＭＳ Ｐゴシック</vt:lpstr>
      <vt:lpstr>游ゴシック</vt:lpstr>
      <vt:lpstr>游ゴシック Light</vt:lpstr>
      <vt:lpstr>Arial</vt:lpstr>
      <vt:lpstr>Calibri</vt:lpstr>
      <vt:lpstr>Calibri Light</vt:lpstr>
      <vt:lpstr>Office テーマ</vt:lpstr>
      <vt:lpstr>文書</vt:lpstr>
      <vt:lpstr>PowerPoint プレゼンテーション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003037</dc:creator>
  <cp:lastModifiedBy>鈴鹿弘顕</cp:lastModifiedBy>
  <cp:revision>71</cp:revision>
  <cp:lastPrinted>2023-06-30T00:27:25Z</cp:lastPrinted>
  <dcterms:created xsi:type="dcterms:W3CDTF">2022-06-03T00:03:12Z</dcterms:created>
  <dcterms:modified xsi:type="dcterms:W3CDTF">2023-06-30T00:35:16Z</dcterms:modified>
</cp:coreProperties>
</file>