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sldIdLst>
    <p:sldId id="279" r:id="rId2"/>
    <p:sldId id="280" r:id="rId3"/>
  </p:sldIdLst>
  <p:sldSz cx="7559675" cy="1069181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892F540-074B-D5B6-D1A1-6FDED057F07C}" name="山下紗江" initials="山下紗江" userId="S::s-yamashita@mext.go.jp::d0f96988-b8d0-4b7c-bfdc-5131cb5a5d6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 initials="t" lastIdx="14"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5DD5FF"/>
    <a:srgbClr val="69BFFF"/>
    <a:srgbClr val="FF9933"/>
    <a:srgbClr val="FFCC99"/>
    <a:srgbClr val="0099FF"/>
    <a:srgbClr val="FF3300"/>
    <a:srgbClr val="FF5050"/>
    <a:srgbClr val="FF66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3296810-A885-4BE3-A3E7-6D5BEEA58F35}">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88" autoAdjust="0"/>
    <p:restoredTop sz="94660"/>
  </p:normalViewPr>
  <p:slideViewPr>
    <p:cSldViewPr snapToGrid="0">
      <p:cViewPr>
        <p:scale>
          <a:sx n="75" d="100"/>
          <a:sy n="75" d="100"/>
        </p:scale>
        <p:origin x="279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7"/>
            <a:ext cx="2949787" cy="498693"/>
          </a:xfrm>
          <a:prstGeom prst="rect">
            <a:avLst/>
          </a:prstGeom>
        </p:spPr>
        <p:txBody>
          <a:bodyPr vert="horz" lIns="91466" tIns="45734" rIns="91466" bIns="4573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7"/>
            <a:ext cx="2949787" cy="498693"/>
          </a:xfrm>
          <a:prstGeom prst="rect">
            <a:avLst/>
          </a:prstGeom>
        </p:spPr>
        <p:txBody>
          <a:bodyPr vert="horz" lIns="91466" tIns="45734" rIns="91466" bIns="45734" rtlCol="0"/>
          <a:lstStyle>
            <a:lvl1pPr algn="r">
              <a:defRPr sz="1200"/>
            </a:lvl1pPr>
          </a:lstStyle>
          <a:p>
            <a:fld id="{781EFE70-B85B-4D55-9C45-777D736D05B1}" type="datetimeFigureOut">
              <a:rPr kumimoji="1" lang="ja-JP" altLang="en-US" smtClean="0"/>
              <a:t>2023/6/5</a:t>
            </a:fld>
            <a:endParaRPr kumimoji="1" lang="ja-JP" altLang="en-US"/>
          </a:p>
        </p:txBody>
      </p:sp>
      <p:sp>
        <p:nvSpPr>
          <p:cNvPr id="4" name="スライド イメージ プレースホルダー 3"/>
          <p:cNvSpPr>
            <a:spLocks noGrp="1" noRot="1" noChangeAspect="1"/>
          </p:cNvSpPr>
          <p:nvPr>
            <p:ph type="sldImg" idx="2"/>
          </p:nvPr>
        </p:nvSpPr>
        <p:spPr>
          <a:xfrm>
            <a:off x="2217738" y="1243013"/>
            <a:ext cx="2371725" cy="3354387"/>
          </a:xfrm>
          <a:prstGeom prst="rect">
            <a:avLst/>
          </a:prstGeom>
          <a:noFill/>
          <a:ln w="12700">
            <a:solidFill>
              <a:prstClr val="black"/>
            </a:solidFill>
          </a:ln>
        </p:spPr>
        <p:txBody>
          <a:bodyPr vert="horz" lIns="91466" tIns="45734" rIns="91466" bIns="45734" rtlCol="0" anchor="ctr"/>
          <a:lstStyle/>
          <a:p>
            <a:endParaRPr lang="ja-JP" altLang="en-US"/>
          </a:p>
        </p:txBody>
      </p:sp>
      <p:sp>
        <p:nvSpPr>
          <p:cNvPr id="5" name="ノート プレースホルダー 4"/>
          <p:cNvSpPr>
            <a:spLocks noGrp="1"/>
          </p:cNvSpPr>
          <p:nvPr>
            <p:ph type="body" sz="quarter" idx="3"/>
          </p:nvPr>
        </p:nvSpPr>
        <p:spPr>
          <a:xfrm>
            <a:off x="680721" y="4783312"/>
            <a:ext cx="5445760" cy="3913614"/>
          </a:xfrm>
          <a:prstGeom prst="rect">
            <a:avLst/>
          </a:prstGeom>
        </p:spPr>
        <p:txBody>
          <a:bodyPr vert="horz" lIns="91466" tIns="45734" rIns="91466" bIns="4573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50"/>
            <a:ext cx="2949787" cy="498692"/>
          </a:xfrm>
          <a:prstGeom prst="rect">
            <a:avLst/>
          </a:prstGeom>
        </p:spPr>
        <p:txBody>
          <a:bodyPr vert="horz" lIns="91466" tIns="45734" rIns="91466" bIns="4573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50"/>
            <a:ext cx="2949787" cy="498692"/>
          </a:xfrm>
          <a:prstGeom prst="rect">
            <a:avLst/>
          </a:prstGeom>
        </p:spPr>
        <p:txBody>
          <a:bodyPr vert="horz" lIns="91466" tIns="45734" rIns="91466" bIns="45734" rtlCol="0" anchor="b"/>
          <a:lstStyle>
            <a:lvl1pPr algn="r">
              <a:defRPr sz="1200"/>
            </a:lvl1pPr>
          </a:lstStyle>
          <a:p>
            <a:fld id="{E40A4300-3366-4EE5-A8D5-EF2FFF32B520}" type="slidenum">
              <a:rPr kumimoji="1" lang="ja-JP" altLang="en-US" smtClean="0"/>
              <a:t>‹#›</a:t>
            </a:fld>
            <a:endParaRPr kumimoji="1" lang="ja-JP" altLang="en-US"/>
          </a:p>
        </p:txBody>
      </p:sp>
    </p:spTree>
    <p:extLst>
      <p:ext uri="{BB962C8B-B14F-4D97-AF65-F5344CB8AC3E}">
        <p14:creationId xmlns:p14="http://schemas.microsoft.com/office/powerpoint/2010/main" val="4278771514"/>
      </p:ext>
    </p:extLst>
  </p:cSld>
  <p:clrMap bg1="lt1" tx1="dk1" bg2="lt2" tx2="dk2" accent1="accent1" accent2="accent2" accent3="accent3" accent4="accent4" accent5="accent5" accent6="accent6" hlink="hlink" folHlink="folHlink"/>
  <p:notesStyle>
    <a:lvl1pPr marL="0" algn="l" defTabSz="995507" rtl="0" eaLnBrk="1" latinLnBrk="0" hangingPunct="1">
      <a:defRPr kumimoji="1" sz="1306" kern="1200">
        <a:solidFill>
          <a:schemeClr val="tx1"/>
        </a:solidFill>
        <a:latin typeface="+mn-lt"/>
        <a:ea typeface="+mn-ea"/>
        <a:cs typeface="+mn-cs"/>
      </a:defRPr>
    </a:lvl1pPr>
    <a:lvl2pPr marL="497754" algn="l" defTabSz="995507" rtl="0" eaLnBrk="1" latinLnBrk="0" hangingPunct="1">
      <a:defRPr kumimoji="1" sz="1306" kern="1200">
        <a:solidFill>
          <a:schemeClr val="tx1"/>
        </a:solidFill>
        <a:latin typeface="+mn-lt"/>
        <a:ea typeface="+mn-ea"/>
        <a:cs typeface="+mn-cs"/>
      </a:defRPr>
    </a:lvl2pPr>
    <a:lvl3pPr marL="995507" algn="l" defTabSz="995507" rtl="0" eaLnBrk="1" latinLnBrk="0" hangingPunct="1">
      <a:defRPr kumimoji="1" sz="1306" kern="1200">
        <a:solidFill>
          <a:schemeClr val="tx1"/>
        </a:solidFill>
        <a:latin typeface="+mn-lt"/>
        <a:ea typeface="+mn-ea"/>
        <a:cs typeface="+mn-cs"/>
      </a:defRPr>
    </a:lvl3pPr>
    <a:lvl4pPr marL="1493261" algn="l" defTabSz="995507" rtl="0" eaLnBrk="1" latinLnBrk="0" hangingPunct="1">
      <a:defRPr kumimoji="1" sz="1306" kern="1200">
        <a:solidFill>
          <a:schemeClr val="tx1"/>
        </a:solidFill>
        <a:latin typeface="+mn-lt"/>
        <a:ea typeface="+mn-ea"/>
        <a:cs typeface="+mn-cs"/>
      </a:defRPr>
    </a:lvl4pPr>
    <a:lvl5pPr marL="1991015" algn="l" defTabSz="995507" rtl="0" eaLnBrk="1" latinLnBrk="0" hangingPunct="1">
      <a:defRPr kumimoji="1" sz="1306" kern="1200">
        <a:solidFill>
          <a:schemeClr val="tx1"/>
        </a:solidFill>
        <a:latin typeface="+mn-lt"/>
        <a:ea typeface="+mn-ea"/>
        <a:cs typeface="+mn-cs"/>
      </a:defRPr>
    </a:lvl5pPr>
    <a:lvl6pPr marL="2488768" algn="l" defTabSz="995507" rtl="0" eaLnBrk="1" latinLnBrk="0" hangingPunct="1">
      <a:defRPr kumimoji="1" sz="1306" kern="1200">
        <a:solidFill>
          <a:schemeClr val="tx1"/>
        </a:solidFill>
        <a:latin typeface="+mn-lt"/>
        <a:ea typeface="+mn-ea"/>
        <a:cs typeface="+mn-cs"/>
      </a:defRPr>
    </a:lvl6pPr>
    <a:lvl7pPr marL="2986522" algn="l" defTabSz="995507" rtl="0" eaLnBrk="1" latinLnBrk="0" hangingPunct="1">
      <a:defRPr kumimoji="1" sz="1306" kern="1200">
        <a:solidFill>
          <a:schemeClr val="tx1"/>
        </a:solidFill>
        <a:latin typeface="+mn-lt"/>
        <a:ea typeface="+mn-ea"/>
        <a:cs typeface="+mn-cs"/>
      </a:defRPr>
    </a:lvl7pPr>
    <a:lvl8pPr marL="3484275" algn="l" defTabSz="995507" rtl="0" eaLnBrk="1" latinLnBrk="0" hangingPunct="1">
      <a:defRPr kumimoji="1" sz="1306" kern="1200">
        <a:solidFill>
          <a:schemeClr val="tx1"/>
        </a:solidFill>
        <a:latin typeface="+mn-lt"/>
        <a:ea typeface="+mn-ea"/>
        <a:cs typeface="+mn-cs"/>
      </a:defRPr>
    </a:lvl8pPr>
    <a:lvl9pPr marL="3982029" algn="l" defTabSz="995507" rtl="0" eaLnBrk="1" latinLnBrk="0" hangingPunct="1">
      <a:defRPr kumimoji="1" sz="13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7"/>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80"/>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257719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1441757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2"/>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2"/>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2984178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289788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5"/>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1074985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2"/>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2"/>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3462341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7"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7"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3548278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3351552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916497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8" y="1539427"/>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469553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8" y="1539427"/>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44FA0AA-AAC9-49CF-AB69-725DB275BC55}" type="datetimeFigureOut">
              <a:rPr kumimoji="1" lang="ja-JP" altLang="en-US" smtClean="0"/>
              <a:t>2023/6/5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174500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2"/>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A44FA0AA-AAC9-49CF-AB69-725DB275BC55}" type="datetimeFigureOut">
              <a:rPr kumimoji="1" lang="ja-JP" altLang="en-US" smtClean="0"/>
              <a:t>2023/6/5</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294AB6DA-D4B6-4A5A-87BB-901944EB9E91}" type="slidenum">
              <a:rPr kumimoji="1" lang="ja-JP" altLang="en-US" smtClean="0"/>
              <a:t>‹#›</a:t>
            </a:fld>
            <a:endParaRPr kumimoji="1" lang="ja-JP" altLang="en-US"/>
          </a:p>
        </p:txBody>
      </p:sp>
    </p:spTree>
    <p:extLst>
      <p:ext uri="{BB962C8B-B14F-4D97-AF65-F5344CB8AC3E}">
        <p14:creationId xmlns:p14="http://schemas.microsoft.com/office/powerpoint/2010/main" val="39018185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hyperlink" Target="https://www.mext.go.jp/a_menu/shotou/mushouka/1292209.htm" TargetMode="External"/><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hyperlink" Target="https://www.mext.go.jp/a_menu/shotou/mushouka/01754.html" TargetMode="External"/><Relationship Id="rId10" Type="http://schemas.openxmlformats.org/officeDocument/2006/relationships/image" Target="../media/image11.svg"/><Relationship Id="rId4" Type="http://schemas.openxmlformats.org/officeDocument/2006/relationships/hyperlink" Target="https://www.mext.go.jp/a_menu/shotou/mushouka/1292214.htm" TargetMode="External"/><Relationship Id="rId9" Type="http://schemas.openxmlformats.org/officeDocument/2006/relationships/image" Target="../media/image10.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Rectangle 13">
            <a:extLst>
              <a:ext uri="{FF2B5EF4-FFF2-40B4-BE49-F238E27FC236}">
                <a16:creationId xmlns:a16="http://schemas.microsoft.com/office/drawing/2014/main" id="{06E1ABAF-CDD6-4BEB-A7DA-FF9E4F64DF58}"/>
              </a:ext>
            </a:extLst>
          </p:cNvPr>
          <p:cNvSpPr>
            <a:spLocks noChangeArrowheads="1"/>
          </p:cNvSpPr>
          <p:nvPr/>
        </p:nvSpPr>
        <p:spPr bwMode="auto">
          <a:xfrm>
            <a:off x="1533757" y="7391108"/>
            <a:ext cx="4435179" cy="440637"/>
          </a:xfrm>
          <a:prstGeom prst="rect">
            <a:avLst/>
          </a:prstGeom>
          <a:solidFill>
            <a:srgbClr val="69BFFF"/>
          </a:solidFill>
          <a:ln w="19050">
            <a:noFill/>
            <a:miter lim="800000"/>
            <a:headEnd/>
            <a:tailEnd/>
          </a:ln>
          <a:effectLst/>
        </p:spPr>
        <p:txBody>
          <a:bodyPr wrap="none"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endParaRPr lang="ja-JP" altLang="en-US" sz="1511" dirty="0">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A94E205A-0F4B-4C2C-A035-CF8BD5F43DA1}"/>
              </a:ext>
            </a:extLst>
          </p:cNvPr>
          <p:cNvSpPr/>
          <p:nvPr/>
        </p:nvSpPr>
        <p:spPr>
          <a:xfrm>
            <a:off x="306957" y="9152370"/>
            <a:ext cx="6957441" cy="1288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115">
              <a:latin typeface="メイリオ" panose="020B0604030504040204" pitchFamily="50" charset="-128"/>
              <a:ea typeface="メイリオ" panose="020B0604030504040204" pitchFamily="50" charset="-128"/>
            </a:endParaRPr>
          </a:p>
        </p:txBody>
      </p:sp>
      <p:sp>
        <p:nvSpPr>
          <p:cNvPr id="80" name="正方形/長方形 79">
            <a:extLst>
              <a:ext uri="{FF2B5EF4-FFF2-40B4-BE49-F238E27FC236}">
                <a16:creationId xmlns:a16="http://schemas.microsoft.com/office/drawing/2014/main" id="{80AF9BDC-CFA4-445C-B04B-13E78112AC86}"/>
              </a:ext>
            </a:extLst>
          </p:cNvPr>
          <p:cNvSpPr/>
          <p:nvPr/>
        </p:nvSpPr>
        <p:spPr>
          <a:xfrm>
            <a:off x="159551" y="181432"/>
            <a:ext cx="7229801" cy="4840525"/>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115">
              <a:latin typeface="メイリオ" panose="020B0604030504040204" pitchFamily="50" charset="-128"/>
              <a:ea typeface="メイリオ" panose="020B0604030504040204" pitchFamily="50" charset="-128"/>
            </a:endParaRPr>
          </a:p>
        </p:txBody>
      </p:sp>
      <p:sp>
        <p:nvSpPr>
          <p:cNvPr id="90" name="テキスト ボックス 89"/>
          <p:cNvSpPr txBox="1"/>
          <p:nvPr/>
        </p:nvSpPr>
        <p:spPr>
          <a:xfrm>
            <a:off x="906749" y="5305692"/>
            <a:ext cx="6550395" cy="605294"/>
          </a:xfrm>
          <a:prstGeom prst="rect">
            <a:avLst/>
          </a:prstGeom>
          <a:noFill/>
        </p:spPr>
        <p:txBody>
          <a:bodyPr wrap="square" rtlCol="0">
            <a:spAutoFit/>
          </a:bodyPr>
          <a:lstStyle/>
          <a:p>
            <a:pPr marL="3427" indent="-3427">
              <a:lnSpc>
                <a:spcPts val="1727"/>
              </a:lnSpc>
              <a:spcBef>
                <a:spcPts val="648"/>
              </a:spcBef>
            </a:pPr>
            <a:r>
              <a:rPr lang="ja-JP" altLang="en-US" sz="1600" u="sng" dirty="0">
                <a:solidFill>
                  <a:prstClr val="black"/>
                </a:solidFill>
                <a:latin typeface="メイリオ" panose="020B0604030504040204" pitchFamily="50" charset="-128"/>
                <a:ea typeface="メイリオ" panose="020B0604030504040204" pitchFamily="50" charset="-128"/>
              </a:rPr>
              <a:t>判定基準</a:t>
            </a:r>
            <a:r>
              <a:rPr lang="ja-JP" altLang="en-US" sz="900" u="sng" dirty="0">
                <a:solidFill>
                  <a:prstClr val="black"/>
                </a:solidFill>
                <a:latin typeface="メイリオ" panose="020B0604030504040204" pitchFamily="50" charset="-128"/>
                <a:ea typeface="メイリオ" panose="020B0604030504040204" pitchFamily="50" charset="-128"/>
              </a:rPr>
              <a:t>（裏面参照）</a:t>
            </a:r>
            <a:r>
              <a:rPr lang="ja-JP" altLang="en-US" sz="1600" u="sng" dirty="0">
                <a:solidFill>
                  <a:prstClr val="black"/>
                </a:solidFill>
                <a:latin typeface="メイリオ" panose="020B0604030504040204" pitchFamily="50" charset="-128"/>
                <a:ea typeface="メイリオ" panose="020B0604030504040204" pitchFamily="50" charset="-128"/>
              </a:rPr>
              <a:t>を満たした、日本国内に住所を有する方</a:t>
            </a:r>
            <a:r>
              <a:rPr lang="ja-JP" altLang="en-US" sz="1600" dirty="0">
                <a:solidFill>
                  <a:prstClr val="black"/>
                </a:solidFill>
                <a:latin typeface="メイリオ" panose="020B0604030504040204" pitchFamily="50" charset="-128"/>
                <a:ea typeface="メイリオ" panose="020B0604030504040204" pitchFamily="50" charset="-128"/>
              </a:rPr>
              <a:t>が対象です。</a:t>
            </a:r>
            <a:endParaRPr lang="en-US" altLang="ja-JP" sz="1600" dirty="0">
              <a:solidFill>
                <a:prstClr val="black"/>
              </a:solidFill>
              <a:latin typeface="メイリオ" panose="020B0604030504040204" pitchFamily="50" charset="-128"/>
              <a:ea typeface="メイリオ" panose="020B0604030504040204" pitchFamily="50" charset="-128"/>
            </a:endParaRPr>
          </a:p>
          <a:p>
            <a:pPr marL="3427" indent="-3427">
              <a:lnSpc>
                <a:spcPts val="1727"/>
              </a:lnSpc>
              <a:spcBef>
                <a:spcPts val="648"/>
              </a:spcBef>
            </a:pPr>
            <a:r>
              <a:rPr kumimoji="1" lang="en-US" altLang="ja-JP" sz="1050" dirty="0">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 学校種：高等学校、特別支援学校（高等部）、高等専門学校（</a:t>
            </a:r>
            <a:r>
              <a:rPr lang="en-US" altLang="ja-JP" sz="1050" dirty="0">
                <a:solidFill>
                  <a:prstClr val="black"/>
                </a:solidFill>
                <a:latin typeface="メイリオ" panose="020B0604030504040204" pitchFamily="50" charset="-128"/>
                <a:ea typeface="メイリオ" panose="020B0604030504040204" pitchFamily="50" charset="-128"/>
              </a:rPr>
              <a:t>1</a:t>
            </a:r>
            <a:r>
              <a:rPr lang="ja-JP" altLang="en-US" sz="1050" dirty="0">
                <a:solidFill>
                  <a:prstClr val="black"/>
                </a:solidFill>
                <a:latin typeface="メイリオ" panose="020B0604030504040204" pitchFamily="50" charset="-128"/>
                <a:ea typeface="メイリオ" panose="020B0604030504040204" pitchFamily="50" charset="-128"/>
              </a:rPr>
              <a:t>～</a:t>
            </a:r>
            <a:r>
              <a:rPr lang="en-US" altLang="ja-JP" sz="1050" dirty="0">
                <a:solidFill>
                  <a:prstClr val="black"/>
                </a:solidFill>
                <a:latin typeface="メイリオ" panose="020B0604030504040204" pitchFamily="50" charset="-128"/>
                <a:ea typeface="メイリオ" panose="020B0604030504040204" pitchFamily="50" charset="-128"/>
              </a:rPr>
              <a:t>3</a:t>
            </a:r>
            <a:r>
              <a:rPr lang="ja-JP" altLang="en-US" sz="1050" dirty="0">
                <a:solidFill>
                  <a:prstClr val="black"/>
                </a:solidFill>
                <a:latin typeface="メイリオ" panose="020B0604030504040204" pitchFamily="50" charset="-128"/>
                <a:ea typeface="メイリオ" panose="020B0604030504040204" pitchFamily="50" charset="-128"/>
              </a:rPr>
              <a:t>年生）、専修学校（高等課程）など</a:t>
            </a:r>
            <a:endParaRPr kumimoji="1" lang="en-US" altLang="ja-JP" sz="1050" dirty="0">
              <a:latin typeface="メイリオ" panose="020B0604030504040204" pitchFamily="50" charset="-128"/>
              <a:ea typeface="メイリオ" panose="020B0604030504040204" pitchFamily="50" charset="-128"/>
            </a:endParaRPr>
          </a:p>
        </p:txBody>
      </p:sp>
      <p:grpSp>
        <p:nvGrpSpPr>
          <p:cNvPr id="18" name="グループ化 17"/>
          <p:cNvGrpSpPr/>
          <p:nvPr/>
        </p:nvGrpSpPr>
        <p:grpSpPr>
          <a:xfrm>
            <a:off x="3413860" y="9972477"/>
            <a:ext cx="2596050" cy="378204"/>
            <a:chOff x="1484424" y="9035530"/>
            <a:chExt cx="2373190" cy="335253"/>
          </a:xfrm>
        </p:grpSpPr>
        <p:sp>
          <p:nvSpPr>
            <p:cNvPr id="89" name="正方形/長方形 88"/>
            <p:cNvSpPr/>
            <p:nvPr/>
          </p:nvSpPr>
          <p:spPr>
            <a:xfrm>
              <a:off x="1484424" y="9035530"/>
              <a:ext cx="1879896" cy="33525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7712" anchor="ctr"/>
            <a:lstStyle/>
            <a:p>
              <a:pPr algn="ctr" defTabSz="493456">
                <a:defRPr/>
              </a:pPr>
              <a:r>
                <a:rPr lang="ja-JP" altLang="en-US" sz="1295" b="1" dirty="0">
                  <a:solidFill>
                    <a:prstClr val="black"/>
                  </a:solidFill>
                  <a:latin typeface="メイリオ" panose="020B0604030504040204" pitchFamily="50" charset="-128"/>
                  <a:ea typeface="メイリオ" panose="020B0604030504040204" pitchFamily="50" charset="-128"/>
                </a:rPr>
                <a:t>     </a:t>
              </a:r>
              <a:r>
                <a:rPr lang="ja-JP" altLang="en-US" sz="1187" b="1" dirty="0">
                  <a:solidFill>
                    <a:prstClr val="black"/>
                  </a:solidFill>
                  <a:latin typeface="メイリオ" panose="020B0604030504040204" pitchFamily="50" charset="-128"/>
                  <a:ea typeface="メイリオ" panose="020B0604030504040204" pitchFamily="50" charset="-128"/>
                </a:rPr>
                <a:t>高校生等への修学支援 </a:t>
              </a:r>
              <a:endParaRPr lang="en-US" altLang="ja-JP" sz="1295" b="1" dirty="0">
                <a:solidFill>
                  <a:prstClr val="black"/>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3364320" y="9035531"/>
              <a:ext cx="493294" cy="33525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7712" anchor="ctr"/>
            <a:lstStyle/>
            <a:p>
              <a:pPr algn="r" defTabSz="493456">
                <a:defRPr/>
              </a:pPr>
              <a:r>
                <a:rPr lang="ja-JP" altLang="en-US" sz="1295" dirty="0">
                  <a:solidFill>
                    <a:prstClr val="black"/>
                  </a:solidFill>
                  <a:latin typeface="メイリオ" panose="020B0604030504040204" pitchFamily="50" charset="-128"/>
                  <a:ea typeface="メイリオ" panose="020B0604030504040204" pitchFamily="50" charset="-128"/>
                </a:rPr>
                <a:t>検索</a:t>
              </a:r>
              <a:endParaRPr lang="en-US" altLang="ja-JP" sz="1295" dirty="0">
                <a:solidFill>
                  <a:prstClr val="black"/>
                </a:solidFill>
                <a:latin typeface="メイリオ" panose="020B0604030504040204" pitchFamily="50" charset="-128"/>
                <a:ea typeface="メイリオ" panose="020B0604030504040204" pitchFamily="50" charset="-128"/>
              </a:endParaRPr>
            </a:p>
          </p:txBody>
        </p:sp>
        <p:pic>
          <p:nvPicPr>
            <p:cNvPr id="94" name="図 9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8780" y="9086085"/>
              <a:ext cx="247915" cy="234142"/>
            </a:xfrm>
            <a:prstGeom prst="rect">
              <a:avLst/>
            </a:prstGeom>
          </p:spPr>
        </p:pic>
      </p:grpSp>
      <p:pic>
        <p:nvPicPr>
          <p:cNvPr id="81" name="図 88" descr="mext_38.png">
            <a:extLst>
              <a:ext uri="{FF2B5EF4-FFF2-40B4-BE49-F238E27FC236}">
                <a16:creationId xmlns:a16="http://schemas.microsoft.com/office/drawing/2014/main" id="{C182433C-E36D-48B9-B34C-78220C64D24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77670" y="5305691"/>
            <a:ext cx="716749" cy="60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テキスト ボックス 81">
            <a:extLst>
              <a:ext uri="{FF2B5EF4-FFF2-40B4-BE49-F238E27FC236}">
                <a16:creationId xmlns:a16="http://schemas.microsoft.com/office/drawing/2014/main" id="{518D4866-3C11-4F2C-9C3C-E764695115C6}"/>
              </a:ext>
            </a:extLst>
          </p:cNvPr>
          <p:cNvSpPr txBox="1"/>
          <p:nvPr/>
        </p:nvSpPr>
        <p:spPr>
          <a:xfrm>
            <a:off x="408295" y="9352413"/>
            <a:ext cx="5747153" cy="507831"/>
          </a:xfrm>
          <a:prstGeom prst="rect">
            <a:avLst/>
          </a:prstGeom>
          <a:noFill/>
        </p:spPr>
        <p:txBody>
          <a:bodyPr wrap="square" rtlCol="0">
            <a:spAutoFit/>
          </a:bodyPr>
          <a:lstStyle/>
          <a:p>
            <a:pPr defTabSz="493456">
              <a:defRPr/>
            </a:pPr>
            <a:r>
              <a:rPr kumimoji="1" lang="ja-JP" altLang="en-US" sz="1350" dirty="0">
                <a:solidFill>
                  <a:prstClr val="black"/>
                </a:solidFill>
                <a:latin typeface="メイリオ" panose="020B0604030504040204" pitchFamily="50" charset="-128"/>
                <a:ea typeface="メイリオ" panose="020B0604030504040204" pitchFamily="50" charset="-128"/>
              </a:rPr>
              <a:t>文部科学省の</a:t>
            </a:r>
            <a:r>
              <a:rPr kumimoji="1" lang="en-US" altLang="ja-JP" sz="1350" dirty="0">
                <a:solidFill>
                  <a:prstClr val="black"/>
                </a:solidFill>
                <a:latin typeface="メイリオ" panose="020B0604030504040204" pitchFamily="50" charset="-128"/>
                <a:ea typeface="メイリオ" panose="020B0604030504040204" pitchFamily="50" charset="-128"/>
              </a:rPr>
              <a:t>web</a:t>
            </a:r>
            <a:r>
              <a:rPr kumimoji="1" lang="ja-JP" altLang="en-US" sz="1350" dirty="0">
                <a:solidFill>
                  <a:prstClr val="black"/>
                </a:solidFill>
                <a:latin typeface="メイリオ" panose="020B0604030504040204" pitchFamily="50" charset="-128"/>
                <a:ea typeface="メイリオ" panose="020B0604030504040204" pitchFamily="50" charset="-128"/>
              </a:rPr>
              <a:t>サイトには、</a:t>
            </a:r>
            <a:endParaRPr kumimoji="1" lang="en-US" altLang="ja-JP" sz="1350" dirty="0">
              <a:solidFill>
                <a:prstClr val="black"/>
              </a:solidFill>
              <a:latin typeface="メイリオ" panose="020B0604030504040204" pitchFamily="50" charset="-128"/>
              <a:ea typeface="メイリオ" panose="020B0604030504040204" pitchFamily="50" charset="-128"/>
            </a:endParaRPr>
          </a:p>
          <a:p>
            <a:pPr>
              <a:defRPr/>
            </a:pPr>
            <a:r>
              <a:rPr kumimoji="1" lang="ja-JP" altLang="en-US" sz="1350" dirty="0">
                <a:solidFill>
                  <a:prstClr val="black"/>
                </a:solidFill>
                <a:latin typeface="メイリオ" panose="020B0604030504040204" pitchFamily="50" charset="-128"/>
                <a:ea typeface="メイリオ" panose="020B0604030504040204" pitchFamily="50" charset="-128"/>
              </a:rPr>
              <a:t>制度の最新・詳細情報、各都道府県担当連絡先などを掲載しています。</a:t>
            </a:r>
            <a:endParaRPr kumimoji="1" lang="en-US" altLang="ja-JP" sz="1350" dirty="0">
              <a:solidFill>
                <a:prstClr val="black"/>
              </a:solidFill>
              <a:latin typeface="メイリオ" panose="020B0604030504040204" pitchFamily="50" charset="-128"/>
              <a:ea typeface="メイリオ" panose="020B0604030504040204" pitchFamily="50" charset="-128"/>
            </a:endParaRPr>
          </a:p>
        </p:txBody>
      </p:sp>
      <p:pic>
        <p:nvPicPr>
          <p:cNvPr id="75" name="Picture 80" descr="和英ヨコ大"/>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875" y="9880100"/>
            <a:ext cx="2812295" cy="46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角丸四角形 1"/>
          <p:cNvSpPr/>
          <p:nvPr/>
        </p:nvSpPr>
        <p:spPr>
          <a:xfrm>
            <a:off x="297323" y="1074314"/>
            <a:ext cx="6487303" cy="2351738"/>
          </a:xfrm>
          <a:prstGeom prst="roundRect">
            <a:avLst>
              <a:gd name="adj" fmla="val 11906"/>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ctr"/>
          <a:lstStyle/>
          <a:p>
            <a:r>
              <a:rPr kumimoji="1" lang="ja-JP" altLang="en-US" sz="6000" b="1" dirty="0">
                <a:solidFill>
                  <a:schemeClr val="bg1"/>
                </a:solidFill>
                <a:latin typeface="メイリオ" panose="020B0604030504040204" pitchFamily="50" charset="-128"/>
                <a:ea typeface="メイリオ" panose="020B0604030504040204" pitchFamily="50" charset="-128"/>
              </a:rPr>
              <a:t>高校生の学びを</a:t>
            </a:r>
            <a:endParaRPr kumimoji="1" lang="en-US" altLang="ja-JP" sz="6000" b="1" dirty="0">
              <a:solidFill>
                <a:schemeClr val="bg1"/>
              </a:solidFill>
              <a:latin typeface="メイリオ" panose="020B0604030504040204" pitchFamily="50" charset="-128"/>
              <a:ea typeface="メイリオ" panose="020B0604030504040204" pitchFamily="50" charset="-128"/>
            </a:endParaRPr>
          </a:p>
          <a:p>
            <a:r>
              <a:rPr kumimoji="1" lang="ja-JP" altLang="en-US" sz="6000" b="1" dirty="0">
                <a:solidFill>
                  <a:schemeClr val="bg1"/>
                </a:solidFill>
                <a:latin typeface="メイリオ" panose="020B0604030504040204" pitchFamily="50" charset="-128"/>
                <a:ea typeface="メイリオ" panose="020B0604030504040204" pitchFamily="50" charset="-128"/>
              </a:rPr>
              <a:t>支えます。</a:t>
            </a:r>
          </a:p>
        </p:txBody>
      </p:sp>
      <p:grpSp>
        <p:nvGrpSpPr>
          <p:cNvPr id="43" name="グループ化 42">
            <a:extLst>
              <a:ext uri="{FF2B5EF4-FFF2-40B4-BE49-F238E27FC236}">
                <a16:creationId xmlns:a16="http://schemas.microsoft.com/office/drawing/2014/main" id="{00A68F36-4D5A-4B63-ACB0-C7E5F56A70F9}"/>
              </a:ext>
            </a:extLst>
          </p:cNvPr>
          <p:cNvGrpSpPr/>
          <p:nvPr/>
        </p:nvGrpSpPr>
        <p:grpSpPr>
          <a:xfrm>
            <a:off x="4258822" y="7846971"/>
            <a:ext cx="2123427" cy="276075"/>
            <a:chOff x="2687031" y="6952471"/>
            <a:chExt cx="1795064" cy="255787"/>
          </a:xfrm>
        </p:grpSpPr>
        <p:sp>
          <p:nvSpPr>
            <p:cNvPr id="46" name="テキスト ボックス 45">
              <a:extLst>
                <a:ext uri="{FF2B5EF4-FFF2-40B4-BE49-F238E27FC236}">
                  <a16:creationId xmlns:a16="http://schemas.microsoft.com/office/drawing/2014/main" id="{95CDD719-D4C5-42A3-BDAF-D1CDF6851E56}"/>
                </a:ext>
              </a:extLst>
            </p:cNvPr>
            <p:cNvSpPr txBox="1"/>
            <p:nvPr/>
          </p:nvSpPr>
          <p:spPr>
            <a:xfrm>
              <a:off x="2687031" y="6952471"/>
              <a:ext cx="673764" cy="254802"/>
            </a:xfrm>
            <a:prstGeom prst="rect">
              <a:avLst/>
            </a:prstGeom>
            <a:noFill/>
          </p:spPr>
          <p:txBody>
            <a:bodyPr wrap="none" rtlCol="0">
              <a:spAutoFit/>
            </a:bodyPr>
            <a:lstStyle/>
            <a:p>
              <a:pPr algn="ctr"/>
              <a:r>
                <a:rPr kumimoji="1" lang="en-US" altLang="ja-JP" sz="1187" b="1" dirty="0">
                  <a:latin typeface="メイリオ" panose="020B0604030504040204" pitchFamily="50" charset="-128"/>
                  <a:ea typeface="メイリオ" panose="020B0604030504040204" pitchFamily="50" charset="-128"/>
                </a:rPr>
                <a:t>590</a:t>
              </a:r>
              <a:r>
                <a:rPr kumimoji="1" lang="ja-JP" altLang="en-US" sz="1187" b="1" dirty="0">
                  <a:latin typeface="メイリオ" panose="020B0604030504040204" pitchFamily="50" charset="-128"/>
                  <a:ea typeface="メイリオ" panose="020B0604030504040204" pitchFamily="50" charset="-128"/>
                </a:rPr>
                <a:t>万円</a:t>
              </a:r>
            </a:p>
          </p:txBody>
        </p:sp>
        <p:sp>
          <p:nvSpPr>
            <p:cNvPr id="47" name="テキスト ボックス 46">
              <a:extLst>
                <a:ext uri="{FF2B5EF4-FFF2-40B4-BE49-F238E27FC236}">
                  <a16:creationId xmlns:a16="http://schemas.microsoft.com/office/drawing/2014/main" id="{FFEA4474-2469-4423-87BE-23ED3E152883}"/>
                </a:ext>
              </a:extLst>
            </p:cNvPr>
            <p:cNvSpPr txBox="1"/>
            <p:nvPr/>
          </p:nvSpPr>
          <p:spPr>
            <a:xfrm>
              <a:off x="3808331" y="6953456"/>
              <a:ext cx="673764" cy="254802"/>
            </a:xfrm>
            <a:prstGeom prst="rect">
              <a:avLst/>
            </a:prstGeom>
            <a:noFill/>
          </p:spPr>
          <p:txBody>
            <a:bodyPr wrap="none" rtlCol="0">
              <a:spAutoFit/>
            </a:bodyPr>
            <a:lstStyle/>
            <a:p>
              <a:pPr algn="ctr"/>
              <a:r>
                <a:rPr lang="en-US" altLang="ja-JP" sz="1187" b="1" dirty="0">
                  <a:latin typeface="メイリオ" panose="020B0604030504040204" pitchFamily="50" charset="-128"/>
                  <a:ea typeface="メイリオ" panose="020B0604030504040204" pitchFamily="50" charset="-128"/>
                </a:rPr>
                <a:t>91</a:t>
              </a:r>
              <a:r>
                <a:rPr kumimoji="1" lang="en-US" altLang="ja-JP" sz="1187" b="1" dirty="0">
                  <a:latin typeface="メイリオ" panose="020B0604030504040204" pitchFamily="50" charset="-128"/>
                  <a:ea typeface="メイリオ" panose="020B0604030504040204" pitchFamily="50" charset="-128"/>
                </a:rPr>
                <a:t>0</a:t>
              </a:r>
              <a:r>
                <a:rPr kumimoji="1" lang="ja-JP" altLang="en-US" sz="1187" b="1" dirty="0">
                  <a:latin typeface="メイリオ" panose="020B0604030504040204" pitchFamily="50" charset="-128"/>
                  <a:ea typeface="メイリオ" panose="020B0604030504040204" pitchFamily="50" charset="-128"/>
                </a:rPr>
                <a:t>万円</a:t>
              </a:r>
            </a:p>
          </p:txBody>
        </p:sp>
      </p:grpSp>
      <p:sp>
        <p:nvSpPr>
          <p:cNvPr id="48" name="テキスト ボックス 47">
            <a:extLst>
              <a:ext uri="{FF2B5EF4-FFF2-40B4-BE49-F238E27FC236}">
                <a16:creationId xmlns:a16="http://schemas.microsoft.com/office/drawing/2014/main" id="{B8956377-F5E7-471E-9EFD-6ACF98D10439}"/>
              </a:ext>
            </a:extLst>
          </p:cNvPr>
          <p:cNvSpPr txBox="1"/>
          <p:nvPr/>
        </p:nvSpPr>
        <p:spPr>
          <a:xfrm>
            <a:off x="5968937" y="7576915"/>
            <a:ext cx="1368672" cy="246221"/>
          </a:xfrm>
          <a:prstGeom prst="rect">
            <a:avLst/>
          </a:prstGeom>
          <a:noFill/>
        </p:spPr>
        <p:txBody>
          <a:bodyPr wrap="square" rtlCol="0">
            <a:spAutoFit/>
          </a:bodyPr>
          <a:lstStyle/>
          <a:p>
            <a:pPr marL="99377"/>
            <a:r>
              <a:rPr kumimoji="1" lang="ja-JP" altLang="en-US" sz="1000" dirty="0">
                <a:latin typeface="メイリオ" panose="020B0604030504040204" pitchFamily="50" charset="-128"/>
                <a:ea typeface="メイリオ" panose="020B0604030504040204" pitchFamily="50" charset="-128"/>
              </a:rPr>
              <a:t>世帯の年収目安</a:t>
            </a:r>
            <a:r>
              <a:rPr kumimoji="1" lang="en-US" altLang="ja-JP" sz="700" dirty="0">
                <a:latin typeface="メイリオ" panose="020B0604030504040204" pitchFamily="50" charset="-128"/>
                <a:ea typeface="メイリオ" panose="020B0604030504040204" pitchFamily="50" charset="-128"/>
              </a:rPr>
              <a:t>※</a:t>
            </a:r>
            <a:r>
              <a:rPr kumimoji="1" lang="ja-JP" altLang="en-US" sz="700" dirty="0">
                <a:latin typeface="メイリオ" panose="020B0604030504040204" pitchFamily="50" charset="-128"/>
                <a:ea typeface="メイリオ" panose="020B0604030504040204" pitchFamily="50" charset="-128"/>
              </a:rPr>
              <a:t>２</a:t>
            </a:r>
            <a:endParaRPr kumimoji="1" lang="en-US" altLang="ja-JP" sz="800" dirty="0">
              <a:latin typeface="メイリオ" panose="020B0604030504040204" pitchFamily="50" charset="-128"/>
              <a:ea typeface="メイリオ" panose="020B0604030504040204" pitchFamily="50" charset="-128"/>
            </a:endParaRPr>
          </a:p>
        </p:txBody>
      </p:sp>
      <p:grpSp>
        <p:nvGrpSpPr>
          <p:cNvPr id="49" name="グループ化 48">
            <a:extLst>
              <a:ext uri="{FF2B5EF4-FFF2-40B4-BE49-F238E27FC236}">
                <a16:creationId xmlns:a16="http://schemas.microsoft.com/office/drawing/2014/main" id="{90C1853A-EDCE-4D5F-81AF-F14081EE6E0E}"/>
              </a:ext>
            </a:extLst>
          </p:cNvPr>
          <p:cNvGrpSpPr/>
          <p:nvPr/>
        </p:nvGrpSpPr>
        <p:grpSpPr>
          <a:xfrm>
            <a:off x="902272" y="6251935"/>
            <a:ext cx="6298624" cy="1574535"/>
            <a:chOff x="1013476" y="3728259"/>
            <a:chExt cx="4793400" cy="1318012"/>
          </a:xfrm>
        </p:grpSpPr>
        <p:sp>
          <p:nvSpPr>
            <p:cNvPr id="50" name="正方形/長方形 49">
              <a:extLst>
                <a:ext uri="{FF2B5EF4-FFF2-40B4-BE49-F238E27FC236}">
                  <a16:creationId xmlns:a16="http://schemas.microsoft.com/office/drawing/2014/main" id="{9CFE9BCF-E502-4F04-99DE-17568DB9F1B8}"/>
                </a:ext>
              </a:extLst>
            </p:cNvPr>
            <p:cNvSpPr/>
            <p:nvPr/>
          </p:nvSpPr>
          <p:spPr>
            <a:xfrm>
              <a:off x="1489441" y="4128321"/>
              <a:ext cx="2371970" cy="57014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115" dirty="0">
                <a:latin typeface="メイリオ" panose="020B0604030504040204" pitchFamily="50" charset="-128"/>
                <a:ea typeface="メイリオ" panose="020B0604030504040204" pitchFamily="50" charset="-128"/>
              </a:endParaRPr>
            </a:p>
          </p:txBody>
        </p:sp>
        <p:sp>
          <p:nvSpPr>
            <p:cNvPr id="51" name="テキスト ボックス 50">
              <a:extLst>
                <a:ext uri="{FF2B5EF4-FFF2-40B4-BE49-F238E27FC236}">
                  <a16:creationId xmlns:a16="http://schemas.microsoft.com/office/drawing/2014/main" id="{5FB9D522-9BD7-4BE2-880E-8ECC1CF3E9F8}"/>
                </a:ext>
              </a:extLst>
            </p:cNvPr>
            <p:cNvSpPr txBox="1"/>
            <p:nvPr/>
          </p:nvSpPr>
          <p:spPr>
            <a:xfrm>
              <a:off x="1013476" y="3728259"/>
              <a:ext cx="652902" cy="212549"/>
            </a:xfrm>
            <a:prstGeom prst="rect">
              <a:avLst/>
            </a:prstGeom>
            <a:noFill/>
          </p:spPr>
          <p:txBody>
            <a:bodyPr wrap="none" rtlCol="0">
              <a:spAutoFit/>
            </a:bodyPr>
            <a:lstStyle/>
            <a:p>
              <a:r>
                <a:rPr lang="ja-JP" altLang="en-US" sz="1050" dirty="0">
                  <a:latin typeface="メイリオ" panose="020B0604030504040204" pitchFamily="50" charset="-128"/>
                  <a:ea typeface="メイリオ" panose="020B0604030504040204" pitchFamily="50" charset="-128"/>
                </a:rPr>
                <a:t>支給上限額</a:t>
              </a:r>
              <a:endParaRPr kumimoji="1" lang="ja-JP" altLang="en-US" sz="1050" dirty="0">
                <a:latin typeface="メイリオ" panose="020B0604030504040204" pitchFamily="50" charset="-128"/>
                <a:ea typeface="メイリオ" panose="020B0604030504040204" pitchFamily="50" charset="-128"/>
              </a:endParaRPr>
            </a:p>
          </p:txBody>
        </p:sp>
        <p:cxnSp>
          <p:nvCxnSpPr>
            <p:cNvPr id="68" name="直線コネクタ 67">
              <a:extLst>
                <a:ext uri="{FF2B5EF4-FFF2-40B4-BE49-F238E27FC236}">
                  <a16:creationId xmlns:a16="http://schemas.microsoft.com/office/drawing/2014/main" id="{C732BE55-6EA9-4B98-B7AB-0A4D5F153F74}"/>
                </a:ext>
              </a:extLst>
            </p:cNvPr>
            <p:cNvCxnSpPr>
              <a:cxnSpLocks/>
            </p:cNvCxnSpPr>
            <p:nvPr/>
          </p:nvCxnSpPr>
          <p:spPr bwMode="auto">
            <a:xfrm>
              <a:off x="1475120" y="4688156"/>
              <a:ext cx="2386291" cy="0"/>
            </a:xfrm>
            <a:prstGeom prst="line">
              <a:avLst/>
            </a:prstGeom>
            <a:ln w="6350">
              <a:solidFill>
                <a:schemeClr val="tx1"/>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5" name="Line 37">
              <a:extLst>
                <a:ext uri="{FF2B5EF4-FFF2-40B4-BE49-F238E27FC236}">
                  <a16:creationId xmlns:a16="http://schemas.microsoft.com/office/drawing/2014/main" id="{AD21E7C4-D556-4CDD-B237-AFC3AD8B5301}"/>
                </a:ext>
              </a:extLst>
            </p:cNvPr>
            <p:cNvSpPr>
              <a:spLocks noChangeShapeType="1"/>
            </p:cNvSpPr>
            <p:nvPr/>
          </p:nvSpPr>
          <p:spPr bwMode="auto">
            <a:xfrm flipV="1">
              <a:off x="1487572" y="5046271"/>
              <a:ext cx="4319304" cy="0"/>
            </a:xfrm>
            <a:prstGeom prst="line">
              <a:avLst/>
            </a:prstGeom>
            <a:noFill/>
            <a:ln w="222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115">
                <a:latin typeface="メイリオ" panose="020B0604030504040204" pitchFamily="50" charset="-128"/>
                <a:ea typeface="メイリオ" panose="020B0604030504040204" pitchFamily="50" charset="-128"/>
              </a:endParaRPr>
            </a:p>
          </p:txBody>
        </p:sp>
        <p:sp>
          <p:nvSpPr>
            <p:cNvPr id="88" name="Line 37">
              <a:extLst>
                <a:ext uri="{FF2B5EF4-FFF2-40B4-BE49-F238E27FC236}">
                  <a16:creationId xmlns:a16="http://schemas.microsoft.com/office/drawing/2014/main" id="{D73A8633-D55A-4AD5-AD0B-5EF4163EA913}"/>
                </a:ext>
              </a:extLst>
            </p:cNvPr>
            <p:cNvSpPr>
              <a:spLocks noChangeShapeType="1"/>
            </p:cNvSpPr>
            <p:nvPr/>
          </p:nvSpPr>
          <p:spPr bwMode="auto">
            <a:xfrm flipH="1" flipV="1">
              <a:off x="1487573" y="3940807"/>
              <a:ext cx="0" cy="1098074"/>
            </a:xfrm>
            <a:prstGeom prst="line">
              <a:avLst/>
            </a:prstGeom>
            <a:noFill/>
            <a:ln w="222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2115">
                <a:latin typeface="メイリオ" panose="020B0604030504040204" pitchFamily="50" charset="-128"/>
                <a:ea typeface="メイリオ" panose="020B0604030504040204" pitchFamily="50" charset="-128"/>
              </a:endParaRPr>
            </a:p>
          </p:txBody>
        </p:sp>
        <p:cxnSp>
          <p:nvCxnSpPr>
            <p:cNvPr id="86" name="直線コネクタ 85">
              <a:extLst>
                <a:ext uri="{FF2B5EF4-FFF2-40B4-BE49-F238E27FC236}">
                  <a16:creationId xmlns:a16="http://schemas.microsoft.com/office/drawing/2014/main" id="{17FC1ECD-8DF9-460F-9FE6-0756000CA60D}"/>
                </a:ext>
              </a:extLst>
            </p:cNvPr>
            <p:cNvCxnSpPr>
              <a:cxnSpLocks/>
            </p:cNvCxnSpPr>
            <p:nvPr/>
          </p:nvCxnSpPr>
          <p:spPr bwMode="auto">
            <a:xfrm>
              <a:off x="4876673" y="4686609"/>
              <a:ext cx="0" cy="359662"/>
            </a:xfrm>
            <a:prstGeom prst="line">
              <a:avLst/>
            </a:prstGeom>
            <a:ln w="25400">
              <a:solidFill>
                <a:schemeClr val="tx1"/>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7" name="直線コネクタ 56">
              <a:extLst>
                <a:ext uri="{FF2B5EF4-FFF2-40B4-BE49-F238E27FC236}">
                  <a16:creationId xmlns:a16="http://schemas.microsoft.com/office/drawing/2014/main" id="{31230EF5-E3AC-4088-AE27-8CA32D2CD32D}"/>
                </a:ext>
              </a:extLst>
            </p:cNvPr>
            <p:cNvCxnSpPr/>
            <p:nvPr/>
          </p:nvCxnSpPr>
          <p:spPr bwMode="auto">
            <a:xfrm flipV="1">
              <a:off x="3856548" y="4686609"/>
              <a:ext cx="1020125" cy="778"/>
            </a:xfrm>
            <a:prstGeom prst="line">
              <a:avLst/>
            </a:prstGeom>
            <a:ln w="25400">
              <a:solidFill>
                <a:schemeClr val="tx1"/>
              </a:solidFill>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91" name="正方形/長方形 90">
            <a:extLst>
              <a:ext uri="{FF2B5EF4-FFF2-40B4-BE49-F238E27FC236}">
                <a16:creationId xmlns:a16="http://schemas.microsoft.com/office/drawing/2014/main" id="{609F598C-0046-4368-85E0-96CA42ECF904}"/>
              </a:ext>
            </a:extLst>
          </p:cNvPr>
          <p:cNvSpPr/>
          <p:nvPr/>
        </p:nvSpPr>
        <p:spPr>
          <a:xfrm>
            <a:off x="237749" y="8424020"/>
            <a:ext cx="7073184" cy="253916"/>
          </a:xfrm>
          <a:prstGeom prst="rect">
            <a:avLst/>
          </a:prstGeom>
        </p:spPr>
        <p:txBody>
          <a:bodyPr wrap="square">
            <a:spAutoFit/>
          </a:bodyPr>
          <a:lstStyle/>
          <a:p>
            <a:pPr marL="90488" indent="-90488"/>
            <a:r>
              <a:rPr kumimoji="1" lang="en-US" altLang="ja-JP" sz="1050" dirty="0">
                <a:solidFill>
                  <a:prstClr val="black"/>
                </a:solidFill>
                <a:latin typeface="メイリオ" panose="020B0604030504040204" pitchFamily="50" charset="-128"/>
                <a:ea typeface="メイリオ" panose="020B0604030504040204" pitchFamily="50" charset="-128"/>
              </a:rPr>
              <a:t>※</a:t>
            </a:r>
            <a:r>
              <a:rPr kumimoji="1" lang="ja-JP" altLang="en-US" sz="1050" dirty="0">
                <a:solidFill>
                  <a:prstClr val="black"/>
                </a:solidFill>
                <a:latin typeface="メイリオ" panose="020B0604030504040204" pitchFamily="50" charset="-128"/>
                <a:ea typeface="メイリオ" panose="020B0604030504040204" pitchFamily="50" charset="-128"/>
              </a:rPr>
              <a:t>２ 両親・高校生・中学生の４人家族で、両親の一方が働いている場合の目安</a:t>
            </a:r>
            <a:r>
              <a:rPr kumimoji="1" lang="ja-JP" altLang="en-US" sz="1000" dirty="0">
                <a:solidFill>
                  <a:prstClr val="black"/>
                </a:solidFill>
                <a:latin typeface="メイリオ" panose="020B0604030504040204" pitchFamily="50" charset="-128"/>
                <a:ea typeface="メイリオ" panose="020B0604030504040204" pitchFamily="50" charset="-128"/>
              </a:rPr>
              <a:t> </a:t>
            </a:r>
            <a:r>
              <a:rPr kumimoji="1" lang="en-US" altLang="ja-JP" sz="900" dirty="0">
                <a:solidFill>
                  <a:prstClr val="black"/>
                </a:solidFill>
                <a:latin typeface="メイリオ" panose="020B0604030504040204" pitchFamily="50" charset="-128"/>
                <a:ea typeface="メイリオ" panose="020B0604030504040204" pitchFamily="50" charset="-128"/>
              </a:rPr>
              <a:t>(</a:t>
            </a:r>
            <a:r>
              <a:rPr kumimoji="1" lang="ja-JP" altLang="en-US" sz="900" dirty="0">
                <a:solidFill>
                  <a:prstClr val="black"/>
                </a:solidFill>
                <a:latin typeface="メイリオ" panose="020B0604030504040204" pitchFamily="50" charset="-128"/>
                <a:ea typeface="メイリオ" panose="020B0604030504040204" pitchFamily="50" charset="-128"/>
              </a:rPr>
              <a:t>家族構成別の年収目安は裏面下表参照</a:t>
            </a:r>
            <a:r>
              <a:rPr kumimoji="1" lang="en-US" altLang="ja-JP" sz="900" dirty="0">
                <a:solidFill>
                  <a:prstClr val="black"/>
                </a:solidFill>
                <a:latin typeface="メイリオ" panose="020B0604030504040204" pitchFamily="50" charset="-128"/>
                <a:ea typeface="メイリオ" panose="020B0604030504040204" pitchFamily="50" charset="-128"/>
              </a:rPr>
              <a:t>)</a:t>
            </a:r>
            <a:endParaRPr kumimoji="1"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96" name="テキスト ボックス 95">
            <a:extLst>
              <a:ext uri="{FF2B5EF4-FFF2-40B4-BE49-F238E27FC236}">
                <a16:creationId xmlns:a16="http://schemas.microsoft.com/office/drawing/2014/main" id="{5F24399C-DEE7-492C-B15C-35D591D10377}"/>
              </a:ext>
            </a:extLst>
          </p:cNvPr>
          <p:cNvSpPr txBox="1"/>
          <p:nvPr/>
        </p:nvSpPr>
        <p:spPr>
          <a:xfrm>
            <a:off x="243457" y="8035944"/>
            <a:ext cx="6426027" cy="415498"/>
          </a:xfrm>
          <a:prstGeom prst="rect">
            <a:avLst/>
          </a:prstGeom>
          <a:noFill/>
        </p:spPr>
        <p:txBody>
          <a:bodyPr wrap="square" rtlCol="0">
            <a:spAutoFit/>
          </a:bodyPr>
          <a:lstStyle/>
          <a:p>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１ </a:t>
            </a:r>
            <a:r>
              <a:rPr kumimoji="1" lang="ja-JP" altLang="en-US" sz="1050" dirty="0">
                <a:latin typeface="メイリオ" panose="020B0604030504040204" pitchFamily="50" charset="-128"/>
                <a:ea typeface="メイリオ" panose="020B0604030504040204" pitchFamily="50" charset="-128"/>
              </a:rPr>
              <a:t>私立高校（通信制）は</a:t>
            </a:r>
            <a:r>
              <a:rPr kumimoji="1" lang="en-US" altLang="ja-JP" sz="1050" dirty="0">
                <a:latin typeface="メイリオ" panose="020B0604030504040204" pitchFamily="50" charset="-128"/>
                <a:ea typeface="メイリオ" panose="020B0604030504040204" pitchFamily="50" charset="-128"/>
              </a:rPr>
              <a:t>29</a:t>
            </a:r>
            <a:r>
              <a:rPr kumimoji="1" lang="ja-JP" altLang="en-US" sz="1050" dirty="0">
                <a:latin typeface="メイリオ" panose="020B0604030504040204" pitchFamily="50" charset="-128"/>
                <a:ea typeface="メイリオ" panose="020B0604030504040204" pitchFamily="50" charset="-128"/>
              </a:rPr>
              <a:t>万</a:t>
            </a:r>
            <a:r>
              <a:rPr kumimoji="1" lang="en-US" altLang="ja-JP" sz="1050" dirty="0">
                <a:latin typeface="メイリオ" panose="020B0604030504040204" pitchFamily="50" charset="-128"/>
                <a:ea typeface="メイリオ" panose="020B0604030504040204" pitchFamily="50" charset="-128"/>
              </a:rPr>
              <a:t>7,000</a:t>
            </a:r>
            <a:r>
              <a:rPr kumimoji="1" lang="ja-JP" altLang="en-US" sz="1050" dirty="0">
                <a:latin typeface="メイリオ" panose="020B0604030504040204" pitchFamily="50" charset="-128"/>
                <a:ea typeface="メイリオ" panose="020B0604030504040204" pitchFamily="50" charset="-128"/>
              </a:rPr>
              <a:t>円</a:t>
            </a:r>
            <a:endParaRPr kumimoji="1" lang="en-US" altLang="ja-JP" sz="1050" dirty="0">
              <a:latin typeface="メイリオ" panose="020B0604030504040204" pitchFamily="50" charset="-128"/>
              <a:ea typeface="メイリオ" panose="020B0604030504040204" pitchFamily="50" charset="-128"/>
            </a:endParaRPr>
          </a:p>
          <a:p>
            <a:r>
              <a:rPr kumimoji="1" lang="ja-JP" altLang="en-US" sz="1050" dirty="0">
                <a:latin typeface="メイリオ" panose="020B0604030504040204" pitchFamily="50" charset="-128"/>
                <a:ea typeface="メイリオ" panose="020B0604030504040204" pitchFamily="50" charset="-128"/>
              </a:rPr>
              <a:t>　　 国公立の高等専門学校（</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年）は</a:t>
            </a:r>
            <a:r>
              <a:rPr kumimoji="1" lang="en-US" altLang="ja-JP" sz="1050" dirty="0">
                <a:latin typeface="メイリオ" panose="020B0604030504040204" pitchFamily="50" charset="-128"/>
                <a:ea typeface="メイリオ" panose="020B0604030504040204" pitchFamily="50" charset="-128"/>
              </a:rPr>
              <a:t>23</a:t>
            </a:r>
            <a:r>
              <a:rPr kumimoji="1" lang="ja-JP" altLang="en-US" sz="1050" dirty="0">
                <a:latin typeface="メイリオ" panose="020B0604030504040204" pitchFamily="50" charset="-128"/>
                <a:ea typeface="メイリオ" panose="020B0604030504040204" pitchFamily="50" charset="-128"/>
              </a:rPr>
              <a:t>万</a:t>
            </a:r>
            <a:r>
              <a:rPr kumimoji="1" lang="en-US" altLang="ja-JP" sz="1050" dirty="0">
                <a:latin typeface="メイリオ" panose="020B0604030504040204" pitchFamily="50" charset="-128"/>
                <a:ea typeface="メイリオ" panose="020B0604030504040204" pitchFamily="50" charset="-128"/>
              </a:rPr>
              <a:t>4,600</a:t>
            </a:r>
            <a:r>
              <a:rPr kumimoji="1" lang="ja-JP" altLang="en-US" sz="1050" dirty="0">
                <a:latin typeface="メイリオ" panose="020B0604030504040204" pitchFamily="50" charset="-128"/>
                <a:ea typeface="メイリオ" panose="020B0604030504040204" pitchFamily="50" charset="-128"/>
              </a:rPr>
              <a:t>円が支給上限額</a:t>
            </a:r>
            <a:endParaRPr kumimoji="1" lang="en-US" altLang="ja-JP" sz="1050" dirty="0">
              <a:latin typeface="メイリオ" panose="020B0604030504040204" pitchFamily="50" charset="-128"/>
              <a:ea typeface="メイリオ" panose="020B0604030504040204" pitchFamily="50" charset="-128"/>
            </a:endParaRPr>
          </a:p>
        </p:txBody>
      </p:sp>
      <p:sp>
        <p:nvSpPr>
          <p:cNvPr id="97" name="Rectangle 13">
            <a:extLst>
              <a:ext uri="{FF2B5EF4-FFF2-40B4-BE49-F238E27FC236}">
                <a16:creationId xmlns:a16="http://schemas.microsoft.com/office/drawing/2014/main" id="{F5249518-7998-4369-A5DB-4F171673E97A}"/>
              </a:ext>
            </a:extLst>
          </p:cNvPr>
          <p:cNvSpPr>
            <a:spLocks noChangeArrowheads="1"/>
          </p:cNvSpPr>
          <p:nvPr/>
        </p:nvSpPr>
        <p:spPr bwMode="auto">
          <a:xfrm>
            <a:off x="133773" y="6566474"/>
            <a:ext cx="1358728" cy="577747"/>
          </a:xfrm>
          <a:prstGeom prst="rect">
            <a:avLst/>
          </a:prstGeom>
          <a:noFill/>
          <a:ln>
            <a:noFill/>
          </a:ln>
          <a:effectLst/>
        </p:spPr>
        <p:txBody>
          <a:bodyPr wrap="none" lIns="0" tIns="3600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ts val="0"/>
              </a:spcBef>
              <a:buNone/>
            </a:pPr>
            <a:r>
              <a:rPr lang="en-US" altLang="ja-JP" sz="1400" b="1" dirty="0">
                <a:solidFill>
                  <a:srgbClr val="FF681D"/>
                </a:solidFill>
                <a:latin typeface="メイリオ" panose="020B0604030504040204" pitchFamily="50" charset="-128"/>
                <a:ea typeface="メイリオ" panose="020B0604030504040204" pitchFamily="50" charset="-128"/>
              </a:rPr>
              <a:t>39</a:t>
            </a:r>
            <a:r>
              <a:rPr lang="ja-JP" altLang="en-US" sz="1400" b="1" dirty="0">
                <a:solidFill>
                  <a:srgbClr val="FF681D"/>
                </a:solidFill>
                <a:latin typeface="メイリオ" panose="020B0604030504040204" pitchFamily="50" charset="-128"/>
                <a:ea typeface="メイリオ" panose="020B0604030504040204" pitchFamily="50" charset="-128"/>
              </a:rPr>
              <a:t>万</a:t>
            </a:r>
            <a:r>
              <a:rPr lang="en-US" altLang="ja-JP" sz="1400" b="1" dirty="0">
                <a:solidFill>
                  <a:srgbClr val="FF681D"/>
                </a:solidFill>
                <a:latin typeface="メイリオ" panose="020B0604030504040204" pitchFamily="50" charset="-128"/>
                <a:ea typeface="メイリオ" panose="020B0604030504040204" pitchFamily="50" charset="-128"/>
              </a:rPr>
              <a:t>6,000</a:t>
            </a:r>
            <a:r>
              <a:rPr lang="ja-JP" altLang="en-US" sz="1400" b="1" dirty="0">
                <a:solidFill>
                  <a:srgbClr val="FF681D"/>
                </a:solidFill>
                <a:latin typeface="メイリオ" panose="020B0604030504040204" pitchFamily="50" charset="-128"/>
                <a:ea typeface="メイリオ" panose="020B0604030504040204" pitchFamily="50" charset="-128"/>
              </a:rPr>
              <a:t>円</a:t>
            </a:r>
            <a:endParaRPr kumimoji="0" lang="en-US" altLang="ja-JP" sz="800" dirty="0">
              <a:solidFill>
                <a:srgbClr val="FF681D"/>
              </a:solidFill>
              <a:latin typeface="メイリオ" panose="020B0604030504040204" pitchFamily="50" charset="-128"/>
              <a:ea typeface="メイリオ" panose="020B0604030504040204" pitchFamily="50" charset="-128"/>
            </a:endParaRPr>
          </a:p>
          <a:p>
            <a:pPr algn="ctr" eaLnBrk="1" hangingPunct="1">
              <a:spcBef>
                <a:spcPts val="0"/>
              </a:spcBef>
              <a:buNone/>
            </a:pPr>
            <a:r>
              <a:rPr kumimoji="0" lang="ja-JP" altLang="en-US" sz="800" dirty="0">
                <a:latin typeface="メイリオ" panose="020B0604030504040204" pitchFamily="50" charset="-128"/>
                <a:ea typeface="メイリオ" panose="020B0604030504040204" pitchFamily="50" charset="-128"/>
              </a:rPr>
              <a:t>　私立高校（全日制）の場合</a:t>
            </a:r>
            <a:endParaRPr kumimoji="0" lang="en-US" altLang="ja-JP" sz="800" dirty="0">
              <a:latin typeface="メイリオ" panose="020B0604030504040204" pitchFamily="50" charset="-128"/>
              <a:ea typeface="メイリオ" panose="020B0604030504040204" pitchFamily="50" charset="-128"/>
            </a:endParaRPr>
          </a:p>
          <a:p>
            <a:pPr algn="r" eaLnBrk="1" hangingPunct="1">
              <a:spcBef>
                <a:spcPts val="0"/>
              </a:spcBef>
              <a:buNone/>
            </a:pPr>
            <a:r>
              <a:rPr kumimoji="0" lang="ja-JP" altLang="en-US" sz="800" dirty="0">
                <a:latin typeface="メイリオ" panose="020B0604030504040204" pitchFamily="50" charset="-128"/>
                <a:ea typeface="メイリオ" panose="020B0604030504040204" pitchFamily="50" charset="-128"/>
              </a:rPr>
              <a:t>（</a:t>
            </a:r>
            <a:r>
              <a:rPr kumimoji="0" lang="en-US" altLang="ja-JP" sz="800" dirty="0">
                <a:latin typeface="メイリオ" panose="020B0604030504040204" pitchFamily="50" charset="-128"/>
                <a:ea typeface="メイリオ" panose="020B0604030504040204" pitchFamily="50" charset="-128"/>
              </a:rPr>
              <a:t>※1</a:t>
            </a:r>
            <a:r>
              <a:rPr kumimoji="0" lang="ja-JP" altLang="en-US" sz="800" dirty="0">
                <a:latin typeface="メイリオ" panose="020B0604030504040204" pitchFamily="50" charset="-128"/>
                <a:ea typeface="メイリオ" panose="020B0604030504040204" pitchFamily="50" charset="-128"/>
              </a:rPr>
              <a:t>）</a:t>
            </a:r>
            <a:endParaRPr lang="ja-JP" altLang="en-US" sz="800" dirty="0">
              <a:latin typeface="メイリオ" panose="020B0604030504040204" pitchFamily="50" charset="-128"/>
              <a:ea typeface="メイリオ" panose="020B0604030504040204" pitchFamily="50" charset="-128"/>
            </a:endParaRPr>
          </a:p>
        </p:txBody>
      </p:sp>
      <p:sp>
        <p:nvSpPr>
          <p:cNvPr id="111" name="テキスト ボックス 110">
            <a:extLst>
              <a:ext uri="{FF2B5EF4-FFF2-40B4-BE49-F238E27FC236}">
                <a16:creationId xmlns:a16="http://schemas.microsoft.com/office/drawing/2014/main" id="{9D24475B-1FEF-4107-B318-6858471A0662}"/>
              </a:ext>
            </a:extLst>
          </p:cNvPr>
          <p:cNvSpPr txBox="1"/>
          <p:nvPr/>
        </p:nvSpPr>
        <p:spPr>
          <a:xfrm>
            <a:off x="130587" y="7288182"/>
            <a:ext cx="1416371" cy="307777"/>
          </a:xfrm>
          <a:prstGeom prst="rect">
            <a:avLst/>
          </a:prstGeom>
          <a:noFill/>
        </p:spPr>
        <p:txBody>
          <a:bodyPr wrap="square" rtlCol="0">
            <a:spAutoFit/>
          </a:bodyPr>
          <a:lstStyle/>
          <a:p>
            <a:pPr algn="ctr"/>
            <a:r>
              <a:rPr kumimoji="1" lang="en-US" altLang="ja-JP" sz="1400" b="1" dirty="0">
                <a:solidFill>
                  <a:schemeClr val="accent5">
                    <a:lumMod val="75000"/>
                  </a:schemeClr>
                </a:solidFill>
                <a:latin typeface="メイリオ" panose="020B0604030504040204" pitchFamily="50" charset="-128"/>
                <a:ea typeface="メイリオ" panose="020B0604030504040204" pitchFamily="50" charset="-128"/>
              </a:rPr>
              <a:t>11</a:t>
            </a:r>
            <a:r>
              <a:rPr kumimoji="1" lang="ja-JP" altLang="en-US" sz="1400" b="1" dirty="0">
                <a:solidFill>
                  <a:schemeClr val="accent5">
                    <a:lumMod val="75000"/>
                  </a:schemeClr>
                </a:solidFill>
                <a:latin typeface="メイリオ" panose="020B0604030504040204" pitchFamily="50" charset="-128"/>
                <a:ea typeface="メイリオ" panose="020B0604030504040204" pitchFamily="50" charset="-128"/>
              </a:rPr>
              <a:t>万</a:t>
            </a:r>
            <a:r>
              <a:rPr kumimoji="1" lang="en-US" altLang="ja-JP" sz="1400" b="1" dirty="0">
                <a:solidFill>
                  <a:schemeClr val="accent5">
                    <a:lumMod val="75000"/>
                  </a:schemeClr>
                </a:solidFill>
                <a:latin typeface="メイリオ" panose="020B0604030504040204" pitchFamily="50" charset="-128"/>
                <a:ea typeface="メイリオ" panose="020B0604030504040204" pitchFamily="50" charset="-128"/>
              </a:rPr>
              <a:t>8,800</a:t>
            </a:r>
            <a:r>
              <a:rPr kumimoji="1" lang="ja-JP" altLang="en-US" sz="1400" b="1" dirty="0">
                <a:solidFill>
                  <a:schemeClr val="accent5">
                    <a:lumMod val="75000"/>
                  </a:schemeClr>
                </a:solidFill>
                <a:latin typeface="メイリオ" panose="020B0604030504040204" pitchFamily="50" charset="-128"/>
                <a:ea typeface="メイリオ" panose="020B0604030504040204" pitchFamily="50" charset="-128"/>
              </a:rPr>
              <a:t>円</a:t>
            </a:r>
            <a:endParaRPr kumimoji="1" lang="en-US" altLang="ja-JP" sz="1400" b="1" dirty="0">
              <a:solidFill>
                <a:schemeClr val="accent5">
                  <a:lumMod val="75000"/>
                </a:schemeClr>
              </a:solidFill>
              <a:latin typeface="メイリオ" panose="020B0604030504040204" pitchFamily="50" charset="-128"/>
              <a:ea typeface="メイリオ" panose="020B0604030504040204" pitchFamily="50" charset="-128"/>
            </a:endParaRPr>
          </a:p>
        </p:txBody>
      </p:sp>
      <p:cxnSp>
        <p:nvCxnSpPr>
          <p:cNvPr id="113" name="直線コネクタ 112">
            <a:extLst>
              <a:ext uri="{FF2B5EF4-FFF2-40B4-BE49-F238E27FC236}">
                <a16:creationId xmlns:a16="http://schemas.microsoft.com/office/drawing/2014/main" id="{8D947EFE-438E-4498-A314-9C3029975649}"/>
              </a:ext>
            </a:extLst>
          </p:cNvPr>
          <p:cNvCxnSpPr>
            <a:cxnSpLocks/>
          </p:cNvCxnSpPr>
          <p:nvPr/>
        </p:nvCxnSpPr>
        <p:spPr bwMode="auto">
          <a:xfrm>
            <a:off x="4644519" y="6729861"/>
            <a:ext cx="0" cy="681112"/>
          </a:xfrm>
          <a:prstGeom prst="line">
            <a:avLst/>
          </a:prstGeom>
          <a:ln w="25400">
            <a:solidFill>
              <a:schemeClr val="tx1"/>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14" name="直線コネクタ 113">
            <a:extLst>
              <a:ext uri="{FF2B5EF4-FFF2-40B4-BE49-F238E27FC236}">
                <a16:creationId xmlns:a16="http://schemas.microsoft.com/office/drawing/2014/main" id="{86B907E1-5206-41F6-862C-BDD88EA3E500}"/>
              </a:ext>
            </a:extLst>
          </p:cNvPr>
          <p:cNvCxnSpPr>
            <a:cxnSpLocks/>
          </p:cNvCxnSpPr>
          <p:nvPr/>
        </p:nvCxnSpPr>
        <p:spPr bwMode="auto">
          <a:xfrm>
            <a:off x="1521692" y="6733198"/>
            <a:ext cx="3135637" cy="0"/>
          </a:xfrm>
          <a:prstGeom prst="line">
            <a:avLst/>
          </a:prstGeom>
          <a:ln w="25400">
            <a:solidFill>
              <a:schemeClr val="tx1"/>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18" name="直線コネクタ 117">
            <a:extLst>
              <a:ext uri="{FF2B5EF4-FFF2-40B4-BE49-F238E27FC236}">
                <a16:creationId xmlns:a16="http://schemas.microsoft.com/office/drawing/2014/main" id="{AA9ED3C3-C503-48AA-8E34-FB357F8C57A0}"/>
              </a:ext>
            </a:extLst>
          </p:cNvPr>
          <p:cNvCxnSpPr>
            <a:cxnSpLocks/>
          </p:cNvCxnSpPr>
          <p:nvPr/>
        </p:nvCxnSpPr>
        <p:spPr bwMode="auto">
          <a:xfrm flipV="1">
            <a:off x="4644517" y="7410973"/>
            <a:ext cx="0" cy="393972"/>
          </a:xfrm>
          <a:prstGeom prst="line">
            <a:avLst/>
          </a:prstGeom>
          <a:ln w="6350">
            <a:solidFill>
              <a:schemeClr val="tx1"/>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9" name="テキスト ボックス 118">
            <a:extLst>
              <a:ext uri="{FF2B5EF4-FFF2-40B4-BE49-F238E27FC236}">
                <a16:creationId xmlns:a16="http://schemas.microsoft.com/office/drawing/2014/main" id="{9441FEFA-DBE2-4E8A-BE10-ED9DEDCF93D3}"/>
              </a:ext>
            </a:extLst>
          </p:cNvPr>
          <p:cNvSpPr txBox="1"/>
          <p:nvPr/>
        </p:nvSpPr>
        <p:spPr>
          <a:xfrm>
            <a:off x="180889" y="6116744"/>
            <a:ext cx="7184699" cy="317395"/>
          </a:xfrm>
          <a:prstGeom prst="rect">
            <a:avLst/>
          </a:prstGeom>
          <a:noFill/>
        </p:spPr>
        <p:txBody>
          <a:bodyPr wrap="square" rtlCol="0" anchor="ctr">
            <a:spAutoFit/>
          </a:bodyPr>
          <a:lstStyle/>
          <a:p>
            <a:pPr marL="3427" indent="-3427" algn="ctr">
              <a:lnSpc>
                <a:spcPts val="1727"/>
              </a:lnSpc>
              <a:spcBef>
                <a:spcPts val="648"/>
              </a:spcBef>
            </a:pPr>
            <a:r>
              <a:rPr kumimoji="1" lang="ja-JP" altLang="en-US" sz="1600" dirty="0">
                <a:latin typeface="メイリオ" panose="020B0604030504040204" pitchFamily="50" charset="-128"/>
                <a:ea typeface="メイリオ" panose="020B0604030504040204" pitchFamily="50" charset="-128"/>
              </a:rPr>
              <a:t>＜支給額のイメージ＞</a:t>
            </a:r>
            <a:endParaRPr kumimoji="1" lang="en-US" altLang="ja-JP" sz="1600" dirty="0">
              <a:latin typeface="メイリオ" panose="020B0604030504040204" pitchFamily="50" charset="-128"/>
              <a:ea typeface="メイリオ" panose="020B0604030504040204" pitchFamily="50" charset="-128"/>
            </a:endParaRPr>
          </a:p>
        </p:txBody>
      </p:sp>
      <p:sp>
        <p:nvSpPr>
          <p:cNvPr id="120" name="テキスト ボックス 119">
            <a:extLst>
              <a:ext uri="{FF2B5EF4-FFF2-40B4-BE49-F238E27FC236}">
                <a16:creationId xmlns:a16="http://schemas.microsoft.com/office/drawing/2014/main" id="{5BBCD3C6-2C35-464D-AE91-24D2C5319864}"/>
              </a:ext>
            </a:extLst>
          </p:cNvPr>
          <p:cNvSpPr txBox="1"/>
          <p:nvPr/>
        </p:nvSpPr>
        <p:spPr>
          <a:xfrm>
            <a:off x="2282851" y="6956563"/>
            <a:ext cx="1620957" cy="307777"/>
          </a:xfrm>
          <a:prstGeom prst="rect">
            <a:avLst/>
          </a:prstGeom>
          <a:noFill/>
        </p:spPr>
        <p:txBody>
          <a:bodyPr wrap="none" rtlCol="0">
            <a:spAutoFit/>
          </a:bodyPr>
          <a:lstStyle/>
          <a:p>
            <a:pPr algn="ctr"/>
            <a:r>
              <a:rPr kumimoji="1" lang="ja-JP" altLang="en-US" sz="1400" dirty="0">
                <a:latin typeface="メイリオ" panose="020B0604030504040204" pitchFamily="50" charset="-128"/>
                <a:ea typeface="メイリオ" panose="020B0604030504040204" pitchFamily="50" charset="-128"/>
              </a:rPr>
              <a:t>私立高校等は加算</a:t>
            </a:r>
          </a:p>
        </p:txBody>
      </p:sp>
      <p:grpSp>
        <p:nvGrpSpPr>
          <p:cNvPr id="4" name="グループ化 3">
            <a:extLst>
              <a:ext uri="{FF2B5EF4-FFF2-40B4-BE49-F238E27FC236}">
                <a16:creationId xmlns:a16="http://schemas.microsoft.com/office/drawing/2014/main" id="{0E0D4F57-F07F-4FC7-88E7-218BF0C8BF3F}"/>
              </a:ext>
            </a:extLst>
          </p:cNvPr>
          <p:cNvGrpSpPr/>
          <p:nvPr/>
        </p:nvGrpSpPr>
        <p:grpSpPr>
          <a:xfrm>
            <a:off x="6066548" y="268593"/>
            <a:ext cx="1219550" cy="1219550"/>
            <a:chOff x="6104648" y="230493"/>
            <a:chExt cx="1219550" cy="1219550"/>
          </a:xfrm>
          <a:solidFill>
            <a:srgbClr val="00CCFF"/>
          </a:solidFill>
        </p:grpSpPr>
        <p:sp>
          <p:nvSpPr>
            <p:cNvPr id="126" name="楕円 125">
              <a:extLst>
                <a:ext uri="{FF2B5EF4-FFF2-40B4-BE49-F238E27FC236}">
                  <a16:creationId xmlns:a16="http://schemas.microsoft.com/office/drawing/2014/main" id="{9AE3BA6F-019E-4C4E-9ACE-7DF446F63709}"/>
                </a:ext>
              </a:extLst>
            </p:cNvPr>
            <p:cNvSpPr/>
            <p:nvPr/>
          </p:nvSpPr>
          <p:spPr>
            <a:xfrm>
              <a:off x="6104648" y="230493"/>
              <a:ext cx="1219550" cy="1219550"/>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latin typeface="メイリオ" panose="020B0604030504040204" pitchFamily="50" charset="-128"/>
                <a:ea typeface="メイリオ" panose="020B0604030504040204" pitchFamily="50" charset="-128"/>
              </a:endParaRPr>
            </a:p>
          </p:txBody>
        </p:sp>
        <p:sp>
          <p:nvSpPr>
            <p:cNvPr id="127" name="テキスト ボックス 126">
              <a:extLst>
                <a:ext uri="{FF2B5EF4-FFF2-40B4-BE49-F238E27FC236}">
                  <a16:creationId xmlns:a16="http://schemas.microsoft.com/office/drawing/2014/main" id="{C74ECC1F-8991-4B6C-8F52-ED6290D067DD}"/>
                </a:ext>
              </a:extLst>
            </p:cNvPr>
            <p:cNvSpPr txBox="1"/>
            <p:nvPr/>
          </p:nvSpPr>
          <p:spPr>
            <a:xfrm>
              <a:off x="6193548" y="547964"/>
              <a:ext cx="1045448" cy="608500"/>
            </a:xfrm>
            <a:prstGeom prst="rect">
              <a:avLst/>
            </a:prstGeom>
            <a:noFill/>
          </p:spPr>
          <p:txBody>
            <a:bodyPr wrap="square" rtlCol="0">
              <a:spAutoFit/>
            </a:bodyPr>
            <a:lstStyle/>
            <a:p>
              <a:pPr marL="3427" indent="-3427" algn="ctr">
                <a:lnSpc>
                  <a:spcPts val="1727"/>
                </a:lnSpc>
                <a:spcBef>
                  <a:spcPts val="648"/>
                </a:spcBef>
              </a:pPr>
              <a:r>
                <a:rPr kumimoji="1" lang="ja-JP" altLang="en-US" sz="1600" b="1" dirty="0">
                  <a:solidFill>
                    <a:schemeClr val="bg1"/>
                  </a:solidFill>
                  <a:latin typeface="メイリオ" panose="020B0604030504040204" pitchFamily="50" charset="-128"/>
                  <a:ea typeface="メイリオ" panose="020B0604030504040204" pitchFamily="50" charset="-128"/>
                </a:rPr>
                <a:t>大切な</a:t>
              </a:r>
              <a:endParaRPr kumimoji="1" lang="en-US" altLang="ja-JP" sz="1600" b="1" dirty="0">
                <a:solidFill>
                  <a:schemeClr val="bg1"/>
                </a:solidFill>
                <a:latin typeface="メイリオ" panose="020B0604030504040204" pitchFamily="50" charset="-128"/>
                <a:ea typeface="メイリオ" panose="020B0604030504040204" pitchFamily="50" charset="-128"/>
              </a:endParaRPr>
            </a:p>
            <a:p>
              <a:pPr marL="3427" indent="-3427" algn="ctr">
                <a:lnSpc>
                  <a:spcPts val="1727"/>
                </a:lnSpc>
                <a:spcBef>
                  <a:spcPts val="648"/>
                </a:spcBef>
              </a:pPr>
              <a:r>
                <a:rPr kumimoji="1" lang="ja-JP" altLang="en-US" sz="1600" b="1" dirty="0">
                  <a:solidFill>
                    <a:schemeClr val="bg1"/>
                  </a:solidFill>
                  <a:latin typeface="メイリオ" panose="020B0604030504040204" pitchFamily="50" charset="-128"/>
                  <a:ea typeface="メイリオ" panose="020B0604030504040204" pitchFamily="50" charset="-128"/>
                </a:rPr>
                <a:t>お知らせ</a:t>
              </a:r>
              <a:endParaRPr kumimoji="1" lang="en-US" altLang="ja-JP" sz="1600" b="1" dirty="0">
                <a:solidFill>
                  <a:schemeClr val="bg1"/>
                </a:solidFill>
                <a:latin typeface="メイリオ" panose="020B0604030504040204" pitchFamily="50" charset="-128"/>
                <a:ea typeface="メイリオ" panose="020B0604030504040204" pitchFamily="50" charset="-128"/>
              </a:endParaRPr>
            </a:p>
          </p:txBody>
        </p:sp>
      </p:grpSp>
      <p:sp>
        <p:nvSpPr>
          <p:cNvPr id="128" name="四角形: 角を丸くする 127">
            <a:extLst>
              <a:ext uri="{FF2B5EF4-FFF2-40B4-BE49-F238E27FC236}">
                <a16:creationId xmlns:a16="http://schemas.microsoft.com/office/drawing/2014/main" id="{172B3DBA-CBB0-44AD-A233-35F96C5C8AFE}"/>
              </a:ext>
            </a:extLst>
          </p:cNvPr>
          <p:cNvSpPr/>
          <p:nvPr/>
        </p:nvSpPr>
        <p:spPr>
          <a:xfrm>
            <a:off x="1054100" y="3596212"/>
            <a:ext cx="5366400" cy="11041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ja-JP" altLang="en-US" sz="3000" b="1" dirty="0">
                <a:solidFill>
                  <a:schemeClr val="tx1">
                    <a:lumMod val="50000"/>
                    <a:lumOff val="50000"/>
                  </a:schemeClr>
                </a:solidFill>
                <a:latin typeface="メイリオ" panose="020B0604030504040204" pitchFamily="50" charset="-128"/>
                <a:ea typeface="メイリオ" panose="020B0604030504040204" pitchFamily="50" charset="-128"/>
              </a:rPr>
              <a:t>高等学校等就学支援金</a:t>
            </a:r>
            <a:endParaRPr kumimoji="1" lang="en-US" altLang="ja-JP" sz="3000" b="1" dirty="0">
              <a:solidFill>
                <a:schemeClr val="tx1">
                  <a:lumMod val="50000"/>
                  <a:lumOff val="50000"/>
                </a:schemeClr>
              </a:solidFill>
              <a:latin typeface="メイリオ" panose="020B0604030504040204" pitchFamily="50" charset="-128"/>
              <a:ea typeface="メイリオ" panose="020B0604030504040204" pitchFamily="50" charset="-128"/>
            </a:endParaRPr>
          </a:p>
          <a:p>
            <a:pPr lvl="0" algn="ctr">
              <a:defRPr/>
            </a:pPr>
            <a:endParaRPr kumimoji="1" lang="en-US" altLang="ja-JP" sz="200" b="1" dirty="0">
              <a:solidFill>
                <a:schemeClr val="tx1">
                  <a:lumMod val="50000"/>
                  <a:lumOff val="50000"/>
                </a:schemeClr>
              </a:solidFill>
              <a:latin typeface="メイリオ" panose="020B0604030504040204" pitchFamily="50" charset="-128"/>
              <a:ea typeface="メイリオ" panose="020B0604030504040204" pitchFamily="50" charset="-128"/>
            </a:endParaRPr>
          </a:p>
          <a:p>
            <a:pPr lvl="0" algn="ctr">
              <a:defRPr/>
            </a:pPr>
            <a:r>
              <a:rPr kumimoji="1" lang="ja-JP" altLang="en-US" sz="1600" b="1" dirty="0">
                <a:solidFill>
                  <a:schemeClr val="tx1">
                    <a:lumMod val="50000"/>
                    <a:lumOff val="50000"/>
                  </a:schemeClr>
                </a:solidFill>
                <a:latin typeface="メイリオ" panose="020B0604030504040204" pitchFamily="50" charset="-128"/>
                <a:ea typeface="メイリオ" panose="020B0604030504040204" pitchFamily="50" charset="-128"/>
              </a:rPr>
              <a:t>　</a:t>
            </a:r>
            <a:r>
              <a:rPr kumimoji="1" lang="ja-JP" altLang="en-US" sz="1500" b="1" u="sng" dirty="0">
                <a:solidFill>
                  <a:schemeClr val="tx1">
                    <a:lumMod val="50000"/>
                    <a:lumOff val="50000"/>
                  </a:schemeClr>
                </a:solidFill>
                <a:latin typeface="メイリオ" panose="020B0604030504040204" pitchFamily="50" charset="-128"/>
                <a:ea typeface="メイリオ" panose="020B0604030504040204" pitchFamily="50" charset="-128"/>
              </a:rPr>
              <a:t>返還不要の授業料支援が受けられます。</a:t>
            </a:r>
            <a:endParaRPr kumimoji="1" lang="en-US" altLang="ja-JP" sz="1500" b="1" u="sng" dirty="0">
              <a:solidFill>
                <a:schemeClr val="tx1">
                  <a:lumMod val="50000"/>
                  <a:lumOff val="50000"/>
                </a:schemeClr>
              </a:solidFill>
              <a:latin typeface="メイリオ" panose="020B0604030504040204" pitchFamily="50" charset="-128"/>
              <a:ea typeface="メイリオ" panose="020B0604030504040204" pitchFamily="50" charset="-128"/>
            </a:endParaRPr>
          </a:p>
        </p:txBody>
      </p:sp>
      <p:sp>
        <p:nvSpPr>
          <p:cNvPr id="3" name="正方形/長方形 2">
            <a:extLst>
              <a:ext uri="{FF2B5EF4-FFF2-40B4-BE49-F238E27FC236}">
                <a16:creationId xmlns:a16="http://schemas.microsoft.com/office/drawing/2014/main" id="{4C76F892-B313-4F3A-8ED1-2200FED2743B}"/>
              </a:ext>
            </a:extLst>
          </p:cNvPr>
          <p:cNvSpPr/>
          <p:nvPr/>
        </p:nvSpPr>
        <p:spPr>
          <a:xfrm>
            <a:off x="159550" y="6039674"/>
            <a:ext cx="7229801" cy="2637133"/>
          </a:xfrm>
          <a:prstGeom prst="rect">
            <a:avLst/>
          </a:prstGeom>
          <a:noFill/>
          <a:ln w="28575">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4" name="図 43" descr="QR コード&#10;&#10;自動的に生成された説明">
            <a:extLst>
              <a:ext uri="{FF2B5EF4-FFF2-40B4-BE49-F238E27FC236}">
                <a16:creationId xmlns:a16="http://schemas.microsoft.com/office/drawing/2014/main" id="{BAE71870-D4B9-416C-B64F-5C5A1D3D77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6787" y="9516119"/>
            <a:ext cx="914593" cy="914593"/>
          </a:xfrm>
          <a:prstGeom prst="rect">
            <a:avLst/>
          </a:prstGeom>
        </p:spPr>
      </p:pic>
      <p:sp>
        <p:nvSpPr>
          <p:cNvPr id="41" name="正方形/長方形 40">
            <a:extLst>
              <a:ext uri="{FF2B5EF4-FFF2-40B4-BE49-F238E27FC236}">
                <a16:creationId xmlns:a16="http://schemas.microsoft.com/office/drawing/2014/main" id="{7569065E-CB62-40D6-A19E-6012640CCE2E}"/>
              </a:ext>
            </a:extLst>
          </p:cNvPr>
          <p:cNvSpPr/>
          <p:nvPr/>
        </p:nvSpPr>
        <p:spPr>
          <a:xfrm>
            <a:off x="159550" y="8738345"/>
            <a:ext cx="7229801" cy="415498"/>
          </a:xfrm>
          <a:prstGeom prst="rect">
            <a:avLst/>
          </a:prstGeom>
        </p:spPr>
        <p:txBody>
          <a:bodyPr wrap="square">
            <a:spAutoFit/>
          </a:bodyPr>
          <a:lstStyle/>
          <a:p>
            <a:pPr marL="93663" indent="-93663"/>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 学校により、就学支援金の支給決定までの間、授業料を徴収し、就学支援金相当額を後日還付する場合があります。</a:t>
            </a:r>
            <a:endParaRPr lang="en-US" altLang="ja-JP" sz="1050" dirty="0">
              <a:latin typeface="メイリオ" panose="020B0604030504040204" pitchFamily="50" charset="-128"/>
              <a:ea typeface="メイリオ" panose="020B0604030504040204" pitchFamily="50" charset="-128"/>
            </a:endParaRPr>
          </a:p>
          <a:p>
            <a:pPr marL="93663" indent="-93663"/>
            <a:r>
              <a:rPr lang="ja-JP" altLang="en-US" sz="1050" dirty="0">
                <a:latin typeface="メイリオ" panose="020B0604030504040204" pitchFamily="50" charset="-128"/>
                <a:ea typeface="メイリオ" panose="020B0604030504040204" pitchFamily="50" charset="-128"/>
              </a:rPr>
              <a:t>　 経済的に困難な家庭への猶予措置等を利用できる場合もあります。詳細は学校へお問い合わせください。</a:t>
            </a:r>
            <a:endParaRPr lang="en-US" altLang="ja-JP" sz="105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D80BDF37-28A4-BFC3-3562-5CB7CD83217B}"/>
              </a:ext>
            </a:extLst>
          </p:cNvPr>
          <p:cNvSpPr txBox="1"/>
          <p:nvPr/>
        </p:nvSpPr>
        <p:spPr>
          <a:xfrm>
            <a:off x="6653273" y="113636"/>
            <a:ext cx="792797" cy="307777"/>
          </a:xfrm>
          <a:prstGeom prst="rect">
            <a:avLst/>
          </a:prstGeom>
          <a:noFill/>
          <a:ln>
            <a:solidFill>
              <a:schemeClr val="tx1"/>
            </a:solidFill>
          </a:ln>
        </p:spPr>
        <p:txBody>
          <a:bodyPr wrap="square" rtlCol="0">
            <a:spAutoFit/>
          </a:bodyPr>
          <a:lstStyle/>
          <a:p>
            <a:r>
              <a:rPr kumimoji="1" lang="ja-JP" altLang="en-US" sz="1400" dirty="0">
                <a:latin typeface="HGS創英角ｺﾞｼｯｸUB" panose="020B0900000000000000" pitchFamily="50" charset="-128"/>
                <a:ea typeface="HGS創英角ｺﾞｼｯｸUB" panose="020B0900000000000000" pitchFamily="50" charset="-128"/>
              </a:rPr>
              <a:t> 別添１</a:t>
            </a:r>
          </a:p>
        </p:txBody>
      </p:sp>
    </p:spTree>
    <p:extLst>
      <p:ext uri="{BB962C8B-B14F-4D97-AF65-F5344CB8AC3E}">
        <p14:creationId xmlns:p14="http://schemas.microsoft.com/office/powerpoint/2010/main" val="254722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16868" y="2618406"/>
            <a:ext cx="7330166" cy="4608994"/>
          </a:xfrm>
          <a:prstGeom prst="rect">
            <a:avLst/>
          </a:prstGeom>
          <a:noFill/>
          <a:ln w="28575">
            <a:solidFill>
              <a:srgbClr val="FF9933"/>
            </a:solidFill>
            <a:prstDash val="solid"/>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algn="ctr"/>
            <a:endParaRPr kumimoji="1" lang="ja-JP" altLang="en-US">
              <a:latin typeface="メイリオ" panose="020B0604030504040204" pitchFamily="50" charset="-128"/>
              <a:ea typeface="メイリオ" panose="020B0604030504040204" pitchFamily="50" charset="-128"/>
            </a:endParaRPr>
          </a:p>
        </p:txBody>
      </p:sp>
      <p:graphicFrame>
        <p:nvGraphicFramePr>
          <p:cNvPr id="86" name="表 85">
            <a:extLst>
              <a:ext uri="{FF2B5EF4-FFF2-40B4-BE49-F238E27FC236}">
                <a16:creationId xmlns:a16="http://schemas.microsoft.com/office/drawing/2014/main" id="{F5DDFC02-BF78-40CD-9603-8829BC4AF425}"/>
              </a:ext>
            </a:extLst>
          </p:cNvPr>
          <p:cNvGraphicFramePr>
            <a:graphicFrameLocks noGrp="1"/>
          </p:cNvGraphicFramePr>
          <p:nvPr>
            <p:extLst>
              <p:ext uri="{D42A27DB-BD31-4B8C-83A1-F6EECF244321}">
                <p14:modId xmlns:p14="http://schemas.microsoft.com/office/powerpoint/2010/main" val="542173032"/>
              </p:ext>
            </p:extLst>
          </p:nvPr>
        </p:nvGraphicFramePr>
        <p:xfrm>
          <a:off x="287998" y="4373440"/>
          <a:ext cx="6976298" cy="2231844"/>
        </p:xfrm>
        <a:graphic>
          <a:graphicData uri="http://schemas.openxmlformats.org/drawingml/2006/table">
            <a:tbl>
              <a:tblPr firstRow="1" bandRow="1">
                <a:tableStyleId>{69012ECD-51FC-41F1-AA8D-1B2483CD663E}</a:tableStyleId>
              </a:tblPr>
              <a:tblGrid>
                <a:gridCol w="1017989">
                  <a:extLst>
                    <a:ext uri="{9D8B030D-6E8A-4147-A177-3AD203B41FA5}">
                      <a16:colId xmlns:a16="http://schemas.microsoft.com/office/drawing/2014/main" val="1752860056"/>
                    </a:ext>
                  </a:extLst>
                </a:gridCol>
                <a:gridCol w="2630754">
                  <a:extLst>
                    <a:ext uri="{9D8B030D-6E8A-4147-A177-3AD203B41FA5}">
                      <a16:colId xmlns:a16="http://schemas.microsoft.com/office/drawing/2014/main" val="2979069628"/>
                    </a:ext>
                  </a:extLst>
                </a:gridCol>
                <a:gridCol w="1700410">
                  <a:extLst>
                    <a:ext uri="{9D8B030D-6E8A-4147-A177-3AD203B41FA5}">
                      <a16:colId xmlns:a16="http://schemas.microsoft.com/office/drawing/2014/main" val="3627354738"/>
                    </a:ext>
                  </a:extLst>
                </a:gridCol>
                <a:gridCol w="1627145">
                  <a:extLst>
                    <a:ext uri="{9D8B030D-6E8A-4147-A177-3AD203B41FA5}">
                      <a16:colId xmlns:a16="http://schemas.microsoft.com/office/drawing/2014/main" val="1806367130"/>
                    </a:ext>
                  </a:extLst>
                </a:gridCol>
              </a:tblGrid>
              <a:tr h="282791">
                <a:tc gridSpan="4">
                  <a:txBody>
                    <a:bodyPr/>
                    <a:lstStyle/>
                    <a:p>
                      <a:pPr algn="ctr"/>
                      <a:r>
                        <a:rPr lang="ja-JP" altLang="en-US" sz="1200" b="1" kern="1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（参考）支援の対象になる世帯の年収目安</a:t>
                      </a:r>
                      <a:endParaRPr lang="ja-JP" altLang="ja-JP" sz="1200" b="1" kern="1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spcAft>
                          <a:spcPts val="0"/>
                        </a:spcAft>
                      </a:pPr>
                      <a:endParaRPr lang="ja-JP" sz="1200" b="1"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algn="ctr">
                        <a:spcAft>
                          <a:spcPts val="0"/>
                        </a:spcAft>
                      </a:pPr>
                      <a:endParaRPr lang="ja-JP" sz="12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a:spcAft>
                          <a:spcPts val="0"/>
                        </a:spcAft>
                      </a:pPr>
                      <a:endParaRPr lang="ja-JP" sz="1200" b="1" i="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516569872"/>
                  </a:ext>
                </a:extLst>
              </a:tr>
              <a:tr h="280266">
                <a:tc>
                  <a:txBody>
                    <a:bodyPr/>
                    <a:lstStyle/>
                    <a:p>
                      <a:pPr algn="ctr">
                        <a:spcAft>
                          <a:spcPts val="0"/>
                        </a:spcAft>
                      </a:pPr>
                      <a:endParaRPr lang="ja-JP" sz="1200" b="1" kern="100" dirty="0">
                        <a:solidFill>
                          <a:schemeClr val="bg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ja-JP" altLang="en-US"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子の人数</a:t>
                      </a:r>
                      <a:endParaRPr 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kumimoji="1" lang="en-US" altLang="ja-JP" sz="1100" b="1" dirty="0">
                          <a:latin typeface="メイリオ" panose="020B0604030504040204" pitchFamily="50" charset="-128"/>
                          <a:ea typeface="メイリオ" panose="020B0604030504040204" pitchFamily="50" charset="-128"/>
                        </a:rPr>
                        <a:t>11</a:t>
                      </a:r>
                      <a:r>
                        <a:rPr kumimoji="1" lang="ja-JP" altLang="en-US" sz="1100" b="1" dirty="0">
                          <a:latin typeface="メイリオ" panose="020B0604030504040204" pitchFamily="50" charset="-128"/>
                          <a:ea typeface="メイリオ" panose="020B0604030504040204" pitchFamily="50" charset="-128"/>
                        </a:rPr>
                        <a:t>万</a:t>
                      </a:r>
                      <a:r>
                        <a:rPr kumimoji="1" lang="en-US" altLang="ja-JP" sz="1100" b="1" dirty="0">
                          <a:latin typeface="メイリオ" panose="020B0604030504040204" pitchFamily="50" charset="-128"/>
                          <a:ea typeface="メイリオ" panose="020B0604030504040204" pitchFamily="50" charset="-128"/>
                        </a:rPr>
                        <a:t>8,800</a:t>
                      </a:r>
                      <a:r>
                        <a:rPr kumimoji="1" lang="ja-JP" altLang="en-US" sz="1100" b="1" dirty="0">
                          <a:latin typeface="メイリオ" panose="020B0604030504040204" pitchFamily="50" charset="-128"/>
                          <a:ea typeface="メイリオ" panose="020B0604030504040204" pitchFamily="50" charset="-128"/>
                        </a:rPr>
                        <a:t>円の支給</a:t>
                      </a:r>
                      <a:endParaRPr lang="ja-JP" altLang="ja-JP" sz="1100" b="1"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kumimoji="1" lang="en-US" altLang="ja-JP" sz="1100" b="1" dirty="0">
                          <a:latin typeface="メイリオ" panose="020B0604030504040204" pitchFamily="50" charset="-128"/>
                          <a:ea typeface="メイリオ" panose="020B0604030504040204" pitchFamily="50" charset="-128"/>
                        </a:rPr>
                        <a:t>39</a:t>
                      </a:r>
                      <a:r>
                        <a:rPr kumimoji="1" lang="ja-JP" altLang="en-US" sz="1100" b="1" dirty="0">
                          <a:latin typeface="メイリオ" panose="020B0604030504040204" pitchFamily="50" charset="-128"/>
                          <a:ea typeface="メイリオ" panose="020B0604030504040204" pitchFamily="50" charset="-128"/>
                        </a:rPr>
                        <a:t>万</a:t>
                      </a:r>
                      <a:r>
                        <a:rPr kumimoji="1" lang="en-US" altLang="ja-JP" sz="1100" b="1" dirty="0">
                          <a:latin typeface="メイリオ" panose="020B0604030504040204" pitchFamily="50" charset="-128"/>
                          <a:ea typeface="メイリオ" panose="020B0604030504040204" pitchFamily="50" charset="-128"/>
                        </a:rPr>
                        <a:t>6,000</a:t>
                      </a:r>
                      <a:r>
                        <a:rPr kumimoji="1" lang="ja-JP" altLang="en-US" sz="1100" b="1" dirty="0">
                          <a:latin typeface="メイリオ" panose="020B0604030504040204" pitchFamily="50" charset="-128"/>
                          <a:ea typeface="メイリオ" panose="020B0604030504040204" pitchFamily="50" charset="-128"/>
                        </a:rPr>
                        <a:t>円の支給</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2603318"/>
                  </a:ext>
                </a:extLst>
              </a:tr>
              <a:tr h="338755">
                <a:tc rowSpan="2">
                  <a:txBody>
                    <a:bodyPr/>
                    <a:lstStyle/>
                    <a:p>
                      <a:pPr algn="ctr">
                        <a:spcAft>
                          <a:spcPts val="0"/>
                        </a:spcAft>
                      </a:pPr>
                      <a:r>
                        <a:rPr lang="ja-JP" altLang="en-US" sz="1100" strike="noStrike" kern="100" dirty="0">
                          <a:solidFill>
                            <a:schemeClr val="tx1"/>
                          </a:solidFill>
                          <a:effectLst/>
                          <a:latin typeface="メイリオ" panose="020B0604030504040204" pitchFamily="50" charset="-128"/>
                          <a:ea typeface="メイリオ" panose="020B0604030504040204" pitchFamily="50" charset="-128"/>
                        </a:rPr>
                        <a:t>両親のうち</a:t>
                      </a:r>
                      <a:endParaRPr lang="en-US" altLang="ja-JP" sz="1100" strike="noStrike" kern="100" dirty="0">
                        <a:solidFill>
                          <a:schemeClr val="tx1"/>
                        </a:solidFill>
                        <a:effectLst/>
                        <a:latin typeface="メイリオ" panose="020B0604030504040204" pitchFamily="50" charset="-128"/>
                        <a:ea typeface="メイリオ" panose="020B0604030504040204" pitchFamily="50" charset="-128"/>
                      </a:endParaRPr>
                    </a:p>
                    <a:p>
                      <a:pPr algn="ctr">
                        <a:spcAft>
                          <a:spcPts val="0"/>
                        </a:spcAft>
                      </a:pPr>
                      <a:r>
                        <a:rPr lang="ja-JP" altLang="en-US" sz="1100" strike="noStrike" kern="100" dirty="0">
                          <a:solidFill>
                            <a:schemeClr val="tx1"/>
                          </a:solidFill>
                          <a:effectLst/>
                          <a:latin typeface="メイリオ" panose="020B0604030504040204" pitchFamily="50" charset="-128"/>
                          <a:ea typeface="メイリオ" panose="020B0604030504040204" pitchFamily="50" charset="-128"/>
                        </a:rPr>
                        <a:t>一方が</a:t>
                      </a:r>
                      <a:r>
                        <a:rPr lang="ja-JP" altLang="en-US" sz="1100" strike="noStrike" kern="100" baseline="0" dirty="0">
                          <a:solidFill>
                            <a:schemeClr val="tx1"/>
                          </a:solidFill>
                          <a:effectLst/>
                          <a:latin typeface="メイリオ" panose="020B0604030504040204" pitchFamily="50" charset="-128"/>
                          <a:ea typeface="メイリオ" panose="020B0604030504040204" pitchFamily="50" charset="-128"/>
                        </a:rPr>
                        <a:t>働いている</a:t>
                      </a:r>
                      <a:r>
                        <a:rPr lang="ja-JP" altLang="en-US" sz="1100" strike="noStrike" kern="100" dirty="0">
                          <a:solidFill>
                            <a:schemeClr val="tx1"/>
                          </a:solidFill>
                          <a:effectLst/>
                          <a:latin typeface="メイリオ" panose="020B0604030504040204" pitchFamily="50" charset="-128"/>
                          <a:ea typeface="メイリオ" panose="020B0604030504040204" pitchFamily="50" charset="-128"/>
                        </a:rPr>
                        <a:t>場合</a:t>
                      </a:r>
                      <a:endParaRPr lang="ja-JP" sz="1200" b="0" i="0" strike="noStrike"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050" kern="100" dirty="0">
                          <a:effectLst/>
                          <a:latin typeface="メイリオ" panose="020B0604030504040204" pitchFamily="50" charset="-128"/>
                          <a:ea typeface="メイリオ" panose="020B0604030504040204" pitchFamily="50" charset="-128"/>
                        </a:rPr>
                        <a:t>子</a:t>
                      </a:r>
                      <a:r>
                        <a:rPr lang="ja-JP" altLang="en-US" sz="1050" kern="100" dirty="0">
                          <a:effectLst/>
                          <a:latin typeface="メイリオ" panose="020B0604030504040204" pitchFamily="50" charset="-128"/>
                          <a:ea typeface="メイリオ" panose="020B0604030504040204" pitchFamily="50" charset="-128"/>
                        </a:rPr>
                        <a:t>２</a:t>
                      </a:r>
                      <a:r>
                        <a:rPr lang="ja-JP" altLang="ja-JP" sz="1050" kern="100" dirty="0">
                          <a:effectLst/>
                          <a:latin typeface="メイリオ" panose="020B0604030504040204" pitchFamily="50" charset="-128"/>
                          <a:ea typeface="メイリオ" panose="020B0604030504040204" pitchFamily="50" charset="-128"/>
                        </a:rPr>
                        <a:t>人（</a:t>
                      </a:r>
                      <a:r>
                        <a:rPr lang="ja-JP" altLang="en-US" sz="1050" kern="100" dirty="0">
                          <a:effectLst/>
                          <a:latin typeface="メイリオ" panose="020B0604030504040204" pitchFamily="50" charset="-128"/>
                          <a:ea typeface="メイリオ" panose="020B0604030504040204" pitchFamily="50" charset="-128"/>
                        </a:rPr>
                        <a:t>高校</a:t>
                      </a:r>
                      <a:r>
                        <a:rPr lang="ja-JP" altLang="ja-JP" sz="1050" kern="100" dirty="0">
                          <a:effectLst/>
                          <a:latin typeface="メイリオ" panose="020B0604030504040204" pitchFamily="50" charset="-128"/>
                          <a:ea typeface="メイリオ" panose="020B0604030504040204" pitchFamily="50" charset="-128"/>
                        </a:rPr>
                        <a:t>生・</a:t>
                      </a:r>
                      <a:r>
                        <a:rPr lang="ja-JP" altLang="en-US" sz="1050" kern="100" dirty="0">
                          <a:effectLst/>
                          <a:latin typeface="メイリオ" panose="020B0604030504040204" pitchFamily="50" charset="-128"/>
                          <a:ea typeface="メイリオ" panose="020B0604030504040204" pitchFamily="50" charset="-128"/>
                        </a:rPr>
                        <a:t>高校生</a:t>
                      </a:r>
                      <a:r>
                        <a:rPr lang="ja-JP" altLang="ja-JP" sz="1050" kern="100" dirty="0">
                          <a:effectLst/>
                          <a:latin typeface="メイリオ" panose="020B0604030504040204" pitchFamily="50" charset="-128"/>
                          <a:ea typeface="メイリオ" panose="020B0604030504040204" pitchFamily="50" charset="-128"/>
                        </a:rPr>
                        <a:t>）</a:t>
                      </a:r>
                      <a:endParaRPr lang="en-US" altLang="ja-JP" sz="1050" kern="100" dirty="0">
                        <a:effectLst/>
                        <a:latin typeface="メイリオ" panose="020B0604030504040204" pitchFamily="50" charset="-128"/>
                        <a:ea typeface="メイリオ" panose="020B0604030504040204"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ja-JP" altLang="en-US"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扶養控除対象者が</a:t>
                      </a:r>
                      <a:r>
                        <a:rPr lang="ja-JP" altLang="en-US" sz="700" u="sng"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２人</a:t>
                      </a:r>
                      <a:r>
                        <a:rPr lang="ja-JP" altLang="en-US"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の場合</a:t>
                      </a:r>
                      <a:endParaRPr lang="ja-JP" altLang="ja-JP"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～約</a:t>
                      </a:r>
                      <a:r>
                        <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950</a:t>
                      </a: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～約</a:t>
                      </a:r>
                      <a:r>
                        <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640</a:t>
                      </a: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5753383"/>
                  </a:ext>
                </a:extLst>
              </a:tr>
              <a:tr h="313767">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子２人（大学生・高校生）</a:t>
                      </a:r>
                      <a:endParaRPr lang="en-US" altLang="ja-JP" sz="105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ja-JP" altLang="en-US"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扶養控除対象者が１人、特定扶養控除対象者が１人の場合</a:t>
                      </a:r>
                      <a:endParaRPr lang="ja-JP" altLang="ja-JP"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～約</a:t>
                      </a:r>
                      <a:r>
                        <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960</a:t>
                      </a: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～約</a:t>
                      </a:r>
                      <a:r>
                        <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650</a:t>
                      </a: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8687836"/>
                  </a:ext>
                </a:extLst>
              </a:tr>
              <a:tr h="338755">
                <a:tc rowSpan="3">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endParaRPr lang="en-US" altLang="ja-JP" sz="1200" kern="100" dirty="0">
                        <a:solidFill>
                          <a:schemeClr val="tx1"/>
                        </a:solidFill>
                        <a:effectLst/>
                        <a:latin typeface="メイリオ" panose="020B0604030504040204" pitchFamily="50" charset="-128"/>
                        <a:ea typeface="メイリオ" panose="020B0604030504040204" pitchFamily="50" charset="-128"/>
                      </a:endParaRPr>
                    </a:p>
                    <a:p>
                      <a:pPr marL="0" marR="0" lvl="0" indent="0" algn="ctr" defTabSz="755934" rtl="0" eaLnBrk="1" fontAlgn="auto" latinLnBrk="0" hangingPunct="1">
                        <a:lnSpc>
                          <a:spcPct val="100000"/>
                        </a:lnSpc>
                        <a:spcBef>
                          <a:spcPts val="0"/>
                        </a:spcBef>
                        <a:spcAft>
                          <a:spcPts val="0"/>
                        </a:spcAft>
                        <a:buClrTx/>
                        <a:buSzTx/>
                        <a:buFontTx/>
                        <a:buNone/>
                        <a:tabLst/>
                        <a:defRPr/>
                      </a:pPr>
                      <a:r>
                        <a:rPr lang="ja-JP" altLang="en-US" sz="1100" kern="100" dirty="0">
                          <a:solidFill>
                            <a:schemeClr val="tx1"/>
                          </a:solidFill>
                          <a:effectLst/>
                          <a:latin typeface="メイリオ" panose="020B0604030504040204" pitchFamily="50" charset="-128"/>
                          <a:ea typeface="メイリオ" panose="020B0604030504040204" pitchFamily="50" charset="-128"/>
                        </a:rPr>
                        <a:t>両親共働きの場合</a:t>
                      </a:r>
                      <a:endParaRPr lang="en-US" altLang="ja-JP" sz="1100" kern="100" dirty="0">
                        <a:effectLst/>
                        <a:latin typeface="メイリオ" panose="020B0604030504040204" pitchFamily="50" charset="-128"/>
                        <a:ea typeface="メイリオ" panose="020B0604030504040204" pitchFamily="50" charset="-128"/>
                      </a:endParaRPr>
                    </a:p>
                    <a:p>
                      <a:pPr algn="l">
                        <a:spcAft>
                          <a:spcPts val="0"/>
                        </a:spcAft>
                      </a:pPr>
                      <a:endParaRPr lang="en-US" altLang="ja-JP" sz="1200" kern="100" dirty="0">
                        <a:effectLst/>
                        <a:latin typeface="メイリオ" panose="020B0604030504040204" pitchFamily="50" charset="-128"/>
                        <a:ea typeface="メイリオ" panose="020B0604030504040204" pitchFamily="50" charset="-12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spcAft>
                          <a:spcPts val="0"/>
                        </a:spcAft>
                      </a:pPr>
                      <a:r>
                        <a:rPr lang="ja-JP" sz="1050" b="0" kern="100" dirty="0">
                          <a:effectLst/>
                          <a:latin typeface="メイリオ" panose="020B0604030504040204" pitchFamily="50" charset="-128"/>
                          <a:ea typeface="メイリオ" panose="020B0604030504040204" pitchFamily="50" charset="-128"/>
                        </a:rPr>
                        <a:t>子</a:t>
                      </a:r>
                      <a:r>
                        <a:rPr lang="ja-JP" altLang="en-US" sz="1050" b="0" kern="100" dirty="0">
                          <a:effectLst/>
                          <a:latin typeface="メイリオ" panose="020B0604030504040204" pitchFamily="50" charset="-128"/>
                          <a:ea typeface="メイリオ" panose="020B0604030504040204" pitchFamily="50" charset="-128"/>
                        </a:rPr>
                        <a:t>２</a:t>
                      </a:r>
                      <a:r>
                        <a:rPr lang="ja-JP" sz="1050" b="0" kern="100" dirty="0">
                          <a:effectLst/>
                          <a:latin typeface="メイリオ" panose="020B0604030504040204" pitchFamily="50" charset="-128"/>
                          <a:ea typeface="メイリオ" panose="020B0604030504040204" pitchFamily="50" charset="-128"/>
                        </a:rPr>
                        <a:t>人（</a:t>
                      </a:r>
                      <a:r>
                        <a:rPr lang="ja-JP" altLang="en-US" sz="1050" b="0" kern="100" dirty="0">
                          <a:effectLst/>
                          <a:latin typeface="メイリオ" panose="020B0604030504040204" pitchFamily="50" charset="-128"/>
                          <a:ea typeface="メイリオ" panose="020B0604030504040204" pitchFamily="50" charset="-128"/>
                        </a:rPr>
                        <a:t>高校生</a:t>
                      </a:r>
                      <a:r>
                        <a:rPr lang="ja-JP" sz="1050" b="0" kern="100" dirty="0">
                          <a:effectLst/>
                          <a:latin typeface="メイリオ" panose="020B0604030504040204" pitchFamily="50" charset="-128"/>
                          <a:ea typeface="メイリオ" panose="020B0604030504040204" pitchFamily="50" charset="-128"/>
                        </a:rPr>
                        <a:t>・中学生</a:t>
                      </a:r>
                      <a:r>
                        <a:rPr lang="ja-JP" altLang="en-US" sz="1050" b="0" kern="100" dirty="0">
                          <a:effectLst/>
                          <a:latin typeface="メイリオ" panose="020B0604030504040204" pitchFamily="50" charset="-128"/>
                          <a:ea typeface="メイリオ" panose="020B0604030504040204" pitchFamily="50" charset="-128"/>
                        </a:rPr>
                        <a:t>以下</a:t>
                      </a:r>
                      <a:r>
                        <a:rPr lang="ja-JP" sz="1050" b="0" kern="100" dirty="0">
                          <a:effectLst/>
                          <a:latin typeface="メイリオ" panose="020B0604030504040204" pitchFamily="50" charset="-128"/>
                          <a:ea typeface="メイリオ" panose="020B0604030504040204" pitchFamily="50" charset="-128"/>
                        </a:rPr>
                        <a:t>）</a:t>
                      </a:r>
                      <a:endParaRPr lang="en-US" altLang="ja-JP" sz="1050" b="0" kern="100" dirty="0">
                        <a:effectLst/>
                        <a:latin typeface="メイリオ" panose="020B0604030504040204" pitchFamily="50" charset="-128"/>
                        <a:ea typeface="メイリオ" panose="020B0604030504040204" pitchFamily="50" charset="-128"/>
                      </a:endParaRPr>
                    </a:p>
                    <a:p>
                      <a:pPr algn="r">
                        <a:spcAft>
                          <a:spcPts val="0"/>
                        </a:spcAft>
                      </a:pPr>
                      <a:r>
                        <a:rPr lang="ja-JP" altLang="en-US"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扶養控除対象者が１人の場合</a:t>
                      </a:r>
                      <a:endParaRPr lang="ja-JP" sz="700" b="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b="0" kern="100">
                          <a:effectLst/>
                          <a:latin typeface="メイリオ"/>
                          <a:ea typeface="メイリオ"/>
                        </a:rPr>
                        <a:t>～</a:t>
                      </a:r>
                      <a:r>
                        <a:rPr lang="ja-JP" sz="1100" b="0" kern="100">
                          <a:effectLst/>
                          <a:latin typeface="メイリオ"/>
                          <a:ea typeface="メイリオ"/>
                        </a:rPr>
                        <a:t>約</a:t>
                      </a:r>
                      <a:r>
                        <a:rPr lang="en-US" altLang="ja-JP" sz="1100" b="0" kern="100" dirty="0">
                          <a:effectLst/>
                          <a:latin typeface="メイリオ"/>
                          <a:ea typeface="メイリオ"/>
                        </a:rPr>
                        <a:t>1,030</a:t>
                      </a:r>
                      <a:r>
                        <a:rPr lang="ja-JP" sz="1100" b="0" kern="100">
                          <a:effectLst/>
                          <a:latin typeface="メイリオ"/>
                          <a:ea typeface="メイリオ"/>
                        </a:rPr>
                        <a:t>万円</a:t>
                      </a:r>
                      <a:endParaRPr lang="ja-JP" sz="1100" b="0" kern="100">
                        <a:solidFill>
                          <a:schemeClr val="tx1"/>
                        </a:solidFill>
                        <a:effectLst/>
                        <a:latin typeface="メイリオ"/>
                        <a:ea typeface="メイリオ"/>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b="0" kern="100" dirty="0">
                          <a:effectLst/>
                          <a:latin typeface="メイリオ" panose="020B0604030504040204" pitchFamily="50" charset="-128"/>
                          <a:ea typeface="メイリオ" panose="020B0604030504040204" pitchFamily="50" charset="-128"/>
                        </a:rPr>
                        <a:t>～</a:t>
                      </a:r>
                      <a:r>
                        <a:rPr lang="ja-JP" sz="1100" b="0" kern="100" dirty="0">
                          <a:effectLst/>
                          <a:latin typeface="メイリオ" panose="020B0604030504040204" pitchFamily="50" charset="-128"/>
                          <a:ea typeface="メイリオ" panose="020B0604030504040204" pitchFamily="50" charset="-128"/>
                        </a:rPr>
                        <a:t>約</a:t>
                      </a:r>
                      <a:r>
                        <a:rPr lang="en-US" altLang="ja-JP" sz="1100" b="0" kern="100" dirty="0">
                          <a:effectLst/>
                          <a:latin typeface="メイリオ" panose="020B0604030504040204" pitchFamily="50" charset="-128"/>
                          <a:ea typeface="メイリオ" panose="020B0604030504040204" pitchFamily="50" charset="-128"/>
                        </a:rPr>
                        <a:t>660</a:t>
                      </a:r>
                      <a:r>
                        <a:rPr lang="ja-JP" sz="1100" b="0" kern="100" dirty="0">
                          <a:effectLst/>
                          <a:latin typeface="メイリオ" panose="020B0604030504040204" pitchFamily="50" charset="-128"/>
                          <a:ea typeface="メイリオ" panose="020B0604030504040204" pitchFamily="50" charset="-128"/>
                        </a:rPr>
                        <a:t>万円</a:t>
                      </a:r>
                      <a:endParaRPr lang="ja-JP" sz="1100" b="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69747763"/>
                  </a:ext>
                </a:extLst>
              </a:tr>
              <a:tr h="338755">
                <a:tc vMerge="1">
                  <a:txBody>
                    <a:bodyPr/>
                    <a:lstStyle/>
                    <a:p>
                      <a:pPr algn="l">
                        <a:spcAft>
                          <a:spcPts val="0"/>
                        </a:spcAft>
                      </a:pPr>
                      <a:endParaRPr lang="en-US" altLang="ja-JP" sz="900" kern="100" dirty="0">
                        <a:effectLst/>
                        <a:latin typeface="メイリオ" panose="020B0604030504040204" pitchFamily="50" charset="-128"/>
                        <a:ea typeface="メイリオ" panose="020B0604030504040204" pitchFamily="50"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050" kern="100" dirty="0">
                          <a:effectLst/>
                          <a:latin typeface="メイリオ" panose="020B0604030504040204" pitchFamily="50" charset="-128"/>
                          <a:ea typeface="メイリオ" panose="020B0604030504040204" pitchFamily="50" charset="-128"/>
                        </a:rPr>
                        <a:t>子</a:t>
                      </a:r>
                      <a:r>
                        <a:rPr lang="ja-JP" altLang="en-US" sz="1050" kern="100" dirty="0">
                          <a:effectLst/>
                          <a:latin typeface="メイリオ" panose="020B0604030504040204" pitchFamily="50" charset="-128"/>
                          <a:ea typeface="メイリオ" panose="020B0604030504040204" pitchFamily="50" charset="-128"/>
                        </a:rPr>
                        <a:t>２</a:t>
                      </a:r>
                      <a:r>
                        <a:rPr lang="ja-JP" altLang="ja-JP" sz="1050" kern="100" dirty="0">
                          <a:effectLst/>
                          <a:latin typeface="メイリオ" panose="020B0604030504040204" pitchFamily="50" charset="-128"/>
                          <a:ea typeface="メイリオ" panose="020B0604030504040204" pitchFamily="50" charset="-128"/>
                        </a:rPr>
                        <a:t>人（</a:t>
                      </a:r>
                      <a:r>
                        <a:rPr lang="ja-JP" altLang="en-US" sz="1050" kern="100" dirty="0">
                          <a:effectLst/>
                          <a:latin typeface="メイリオ" panose="020B0604030504040204" pitchFamily="50" charset="-128"/>
                          <a:ea typeface="メイリオ" panose="020B0604030504040204" pitchFamily="50" charset="-128"/>
                        </a:rPr>
                        <a:t>高校</a:t>
                      </a:r>
                      <a:r>
                        <a:rPr lang="ja-JP" altLang="ja-JP" sz="1050" kern="100" dirty="0">
                          <a:effectLst/>
                          <a:latin typeface="メイリオ" panose="020B0604030504040204" pitchFamily="50" charset="-128"/>
                          <a:ea typeface="メイリオ" panose="020B0604030504040204" pitchFamily="50" charset="-128"/>
                        </a:rPr>
                        <a:t>生・</a:t>
                      </a:r>
                      <a:r>
                        <a:rPr lang="ja-JP" altLang="en-US" sz="1050" kern="100" dirty="0">
                          <a:effectLst/>
                          <a:latin typeface="メイリオ" panose="020B0604030504040204" pitchFamily="50" charset="-128"/>
                          <a:ea typeface="メイリオ" panose="020B0604030504040204" pitchFamily="50" charset="-128"/>
                        </a:rPr>
                        <a:t>高校生</a:t>
                      </a:r>
                      <a:r>
                        <a:rPr lang="ja-JP" altLang="ja-JP" sz="1050" kern="100" dirty="0">
                          <a:effectLst/>
                          <a:latin typeface="メイリオ" panose="020B0604030504040204" pitchFamily="50" charset="-128"/>
                          <a:ea typeface="メイリオ" panose="020B0604030504040204" pitchFamily="50" charset="-128"/>
                        </a:rPr>
                        <a:t>）</a:t>
                      </a:r>
                      <a:endParaRPr lang="en-US" altLang="ja-JP" sz="1050" kern="100" dirty="0">
                        <a:effectLst/>
                        <a:latin typeface="メイリオ" panose="020B0604030504040204" pitchFamily="50" charset="-128"/>
                        <a:ea typeface="メイリオ" panose="020B0604030504040204"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ja-JP" altLang="en-US"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扶養控除対象者が</a:t>
                      </a:r>
                      <a:r>
                        <a:rPr lang="ja-JP" altLang="en-US" sz="700" u="sng"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２人</a:t>
                      </a:r>
                      <a:r>
                        <a:rPr lang="ja-JP" altLang="en-US"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の場合</a:t>
                      </a:r>
                      <a:endParaRPr lang="ja-JP" altLang="ja-JP"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a:solidFill>
                            <a:schemeClr val="tx1"/>
                          </a:solidFill>
                          <a:effectLst/>
                          <a:latin typeface="メイリオ"/>
                          <a:ea typeface="メイリオ"/>
                          <a:cs typeface="Times New Roman"/>
                        </a:rPr>
                        <a:t>～約</a:t>
                      </a:r>
                      <a:r>
                        <a:rPr lang="en-US" altLang="ja-JP" sz="1100" kern="100" dirty="0">
                          <a:solidFill>
                            <a:schemeClr val="tx1"/>
                          </a:solidFill>
                          <a:effectLst/>
                          <a:latin typeface="メイリオ"/>
                          <a:ea typeface="メイリオ"/>
                          <a:cs typeface="Times New Roman"/>
                        </a:rPr>
                        <a:t>1,070</a:t>
                      </a:r>
                      <a:r>
                        <a:rPr lang="ja-JP" altLang="en-US" sz="1100" kern="100">
                          <a:solidFill>
                            <a:schemeClr val="tx1"/>
                          </a:solidFill>
                          <a:effectLst/>
                          <a:latin typeface="メイリオ"/>
                          <a:ea typeface="メイリオ"/>
                          <a:cs typeface="Times New Roman"/>
                        </a:rPr>
                        <a:t>万円</a:t>
                      </a:r>
                      <a:endParaRPr lang="en-US" altLang="ja-JP" sz="1100" kern="100">
                        <a:solidFill>
                          <a:schemeClr val="tx1"/>
                        </a:solidFill>
                        <a:effectLst/>
                        <a:latin typeface="メイリオ"/>
                        <a:ea typeface="メイリオ"/>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～約</a:t>
                      </a:r>
                      <a:r>
                        <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720</a:t>
                      </a: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00560910"/>
                  </a:ext>
                </a:extLst>
              </a:tr>
              <a:tr h="338755">
                <a:tc vMerge="1">
                  <a:txBody>
                    <a:bodyPr/>
                    <a:lstStyle/>
                    <a:p>
                      <a:pPr algn="l">
                        <a:spcAft>
                          <a:spcPts val="0"/>
                        </a:spcAft>
                      </a:pPr>
                      <a:endParaRPr lang="en-US" altLang="ja-JP" sz="900" kern="100" dirty="0">
                        <a:effectLst/>
                        <a:latin typeface="メイリオ" panose="020B0604030504040204" pitchFamily="50" charset="-128"/>
                        <a:ea typeface="メイリオ" panose="020B0604030504040204" pitchFamily="50" charset="-128"/>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子２人（大学生・高校生）</a:t>
                      </a:r>
                      <a:endParaRPr lang="en-US" altLang="ja-JP" sz="105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ja-JP" altLang="en-US"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扶養控除対象者が１人、特定扶養控除対象者が１人の場合</a:t>
                      </a:r>
                      <a:endParaRPr lang="ja-JP" altLang="ja-JP" sz="7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dirty="0">
                          <a:solidFill>
                            <a:schemeClr val="tx1"/>
                          </a:solidFill>
                          <a:effectLst/>
                          <a:latin typeface="メイリオ"/>
                          <a:ea typeface="メイリオ"/>
                          <a:cs typeface="Times New Roman"/>
                        </a:rPr>
                        <a:t>～約</a:t>
                      </a:r>
                      <a:r>
                        <a:rPr lang="en-US" altLang="ja-JP" sz="1100" kern="100" dirty="0">
                          <a:solidFill>
                            <a:schemeClr val="tx1"/>
                          </a:solidFill>
                          <a:effectLst/>
                          <a:latin typeface="メイリオ"/>
                          <a:ea typeface="メイリオ"/>
                          <a:cs typeface="Times New Roman"/>
                        </a:rPr>
                        <a:t>1,090</a:t>
                      </a:r>
                      <a:r>
                        <a:rPr lang="ja-JP" altLang="en-US" sz="1100" kern="100" dirty="0">
                          <a:solidFill>
                            <a:schemeClr val="tx1"/>
                          </a:solidFill>
                          <a:effectLst/>
                          <a:latin typeface="メイリオ"/>
                          <a:ea typeface="メイリオ"/>
                          <a:cs typeface="Times New Roman"/>
                        </a:rPr>
                        <a:t>万円</a:t>
                      </a:r>
                      <a:endParaRPr lang="ja-JP" sz="1100" kern="100" dirty="0">
                        <a:solidFill>
                          <a:schemeClr val="tx1"/>
                        </a:solidFill>
                        <a:effectLst/>
                        <a:latin typeface="メイリオ"/>
                        <a:ea typeface="メイリオ"/>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spcAft>
                          <a:spcPts val="0"/>
                        </a:spcAft>
                      </a:pP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～約</a:t>
                      </a:r>
                      <a:r>
                        <a:rPr lang="en-US" alt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740</a:t>
                      </a:r>
                      <a:r>
                        <a:rPr lang="ja-JP" altLang="en-US"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rPr>
                        <a:t>万円</a:t>
                      </a:r>
                      <a:endParaRPr lang="ja-JP" sz="1100" kern="100" dirty="0">
                        <a:solidFill>
                          <a:schemeClr val="tx1"/>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74588825"/>
                  </a:ext>
                </a:extLst>
              </a:tr>
            </a:tbl>
          </a:graphicData>
        </a:graphic>
      </p:graphicFrame>
      <p:sp>
        <p:nvSpPr>
          <p:cNvPr id="97" name="bk object 16">
            <a:extLst>
              <a:ext uri="{FF2B5EF4-FFF2-40B4-BE49-F238E27FC236}">
                <a16:creationId xmlns:a16="http://schemas.microsoft.com/office/drawing/2014/main" id="{BB1B8E6B-2FD7-4030-8127-FFA460DA8692}"/>
              </a:ext>
            </a:extLst>
          </p:cNvPr>
          <p:cNvSpPr>
            <a:spLocks noChangeArrowheads="1"/>
          </p:cNvSpPr>
          <p:nvPr/>
        </p:nvSpPr>
        <p:spPr bwMode="auto">
          <a:xfrm>
            <a:off x="193254" y="3341750"/>
            <a:ext cx="7272644" cy="1980639"/>
          </a:xfrm>
          <a:prstGeom prst="roundRect">
            <a:avLst>
              <a:gd name="adj" fmla="val 10315"/>
            </a:avLst>
          </a:prstGeom>
          <a:noFill/>
          <a:ln w="19050">
            <a:noFill/>
            <a:miter lim="800000"/>
            <a:headEnd/>
            <a:tailEnd/>
          </a:ln>
        </p:spPr>
        <p:txBody>
          <a:bodyPr lIns="0" tIns="0" rIns="0" bIns="0"/>
          <a:lstStyle/>
          <a:p>
            <a:pPr defTabSz="451371">
              <a:defRPr/>
            </a:pPr>
            <a:endParaRPr lang="ja-JP" altLang="en-US" dirty="0">
              <a:latin typeface="メイリオ" panose="020B0604030504040204" pitchFamily="50" charset="-128"/>
              <a:ea typeface="メイリオ" panose="020B0604030504040204" pitchFamily="50" charset="-128"/>
              <a:cs typeface="ＭＳ Ｐゴシック" charset="-128"/>
            </a:endParaRPr>
          </a:p>
        </p:txBody>
      </p:sp>
      <p:sp>
        <p:nvSpPr>
          <p:cNvPr id="87" name="テキスト ボックス 14">
            <a:extLst>
              <a:ext uri="{FF2B5EF4-FFF2-40B4-BE49-F238E27FC236}">
                <a16:creationId xmlns:a16="http://schemas.microsoft.com/office/drawing/2014/main" id="{C73DAB69-7A2C-435A-9E29-BBE90ABB72EE}"/>
              </a:ext>
            </a:extLst>
          </p:cNvPr>
          <p:cNvSpPr txBox="1"/>
          <p:nvPr/>
        </p:nvSpPr>
        <p:spPr>
          <a:xfrm>
            <a:off x="203893" y="6627476"/>
            <a:ext cx="5314302" cy="56938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US" altLang="ja-JP" sz="900" dirty="0">
                <a:solidFill>
                  <a:prstClr val="black"/>
                </a:solidFill>
                <a:latin typeface="メイリオ" panose="020B0604030504040204" pitchFamily="50" charset="-128"/>
                <a:ea typeface="メイリオ" panose="020B0604030504040204" pitchFamily="50" charset="-128"/>
              </a:rPr>
              <a:t>※</a:t>
            </a:r>
            <a:r>
              <a:rPr lang="ja-JP" altLang="en-US" sz="900" dirty="0">
                <a:solidFill>
                  <a:prstClr val="black"/>
                </a:solidFill>
                <a:latin typeface="メイリオ" panose="020B0604030504040204" pitchFamily="50" charset="-128"/>
                <a:ea typeface="メイリオ" panose="020B0604030504040204" pitchFamily="50" charset="-128"/>
              </a:rPr>
              <a:t>支給額は、私立高校（全日制）の場合。</a:t>
            </a:r>
            <a:endParaRPr lang="en-US" altLang="ja-JP" sz="900" dirty="0">
              <a:solidFill>
                <a:prstClr val="black"/>
              </a:solidFill>
              <a:latin typeface="メイリオ" panose="020B0604030504040204" pitchFamily="50" charset="-128"/>
              <a:ea typeface="メイリオ" panose="020B0604030504040204" pitchFamily="50" charset="-128"/>
            </a:endParaRPr>
          </a:p>
          <a:p>
            <a:pPr>
              <a:defRPr/>
            </a:pPr>
            <a:endParaRPr lang="en-US" altLang="ja-JP" sz="200" dirty="0">
              <a:solidFill>
                <a:prstClr val="black"/>
              </a:solidFill>
              <a:latin typeface="メイリオ" panose="020B0604030504040204" pitchFamily="50" charset="-128"/>
              <a:ea typeface="メイリオ" panose="020B0604030504040204" pitchFamily="50" charset="-128"/>
            </a:endParaRPr>
          </a:p>
          <a:p>
            <a:pPr>
              <a:defRPr/>
            </a:pPr>
            <a:r>
              <a:rPr lang="en-US" altLang="ja-JP" sz="900" dirty="0">
                <a:solidFill>
                  <a:prstClr val="black"/>
                </a:solidFill>
                <a:latin typeface="メイリオ" panose="020B0604030504040204" pitchFamily="50" charset="-128"/>
                <a:ea typeface="メイリオ" panose="020B0604030504040204" pitchFamily="50" charset="-128"/>
              </a:rPr>
              <a:t>※</a:t>
            </a:r>
            <a:r>
              <a:rPr lang="ja-JP" altLang="en-US" sz="900" dirty="0">
                <a:solidFill>
                  <a:prstClr val="black"/>
                </a:solidFill>
                <a:latin typeface="メイリオ" panose="020B0604030504040204" pitchFamily="50" charset="-128"/>
                <a:ea typeface="メイリオ" panose="020B0604030504040204" pitchFamily="50" charset="-128"/>
              </a:rPr>
              <a:t>子について、中学生以下は</a:t>
            </a:r>
            <a:r>
              <a:rPr lang="en-US" altLang="ja-JP" sz="900" dirty="0">
                <a:solidFill>
                  <a:prstClr val="black"/>
                </a:solidFill>
                <a:latin typeface="メイリオ" panose="020B0604030504040204" pitchFamily="50" charset="-128"/>
                <a:ea typeface="メイリオ" panose="020B0604030504040204" pitchFamily="50" charset="-128"/>
              </a:rPr>
              <a:t>15</a:t>
            </a:r>
            <a:r>
              <a:rPr lang="ja-JP" altLang="en-US" sz="900" dirty="0">
                <a:solidFill>
                  <a:prstClr val="black"/>
                </a:solidFill>
                <a:latin typeface="メイリオ" panose="020B0604030504040204" pitchFamily="50" charset="-128"/>
                <a:ea typeface="メイリオ" panose="020B0604030504040204" pitchFamily="50" charset="-128"/>
              </a:rPr>
              <a:t>歳以下、高校生は</a:t>
            </a:r>
            <a:r>
              <a:rPr lang="en-US" altLang="ja-JP" sz="900" dirty="0">
                <a:solidFill>
                  <a:prstClr val="black"/>
                </a:solidFill>
                <a:latin typeface="メイリオ" panose="020B0604030504040204" pitchFamily="50" charset="-128"/>
                <a:ea typeface="メイリオ" panose="020B0604030504040204" pitchFamily="50" charset="-128"/>
              </a:rPr>
              <a:t>16~18</a:t>
            </a:r>
            <a:r>
              <a:rPr lang="ja-JP" altLang="en-US" sz="900" dirty="0">
                <a:solidFill>
                  <a:prstClr val="black"/>
                </a:solidFill>
                <a:latin typeface="メイリオ" panose="020B0604030504040204" pitchFamily="50" charset="-128"/>
                <a:ea typeface="メイリオ" panose="020B0604030504040204" pitchFamily="50" charset="-128"/>
              </a:rPr>
              <a:t>歳、大学生は</a:t>
            </a:r>
            <a:r>
              <a:rPr lang="en-US" altLang="ja-JP" sz="900" dirty="0">
                <a:solidFill>
                  <a:prstClr val="black"/>
                </a:solidFill>
                <a:latin typeface="メイリオ" panose="020B0604030504040204" pitchFamily="50" charset="-128"/>
                <a:ea typeface="メイリオ" panose="020B0604030504040204" pitchFamily="50" charset="-128"/>
              </a:rPr>
              <a:t>19~22</a:t>
            </a:r>
            <a:r>
              <a:rPr lang="ja-JP" altLang="en-US" sz="900" dirty="0">
                <a:solidFill>
                  <a:prstClr val="black"/>
                </a:solidFill>
                <a:latin typeface="メイリオ" panose="020B0604030504040204" pitchFamily="50" charset="-128"/>
                <a:ea typeface="メイリオ" panose="020B0604030504040204" pitchFamily="50" charset="-128"/>
              </a:rPr>
              <a:t>歳の場合。</a:t>
            </a:r>
            <a:endParaRPr lang="en-US" altLang="ja-JP" sz="900" dirty="0">
              <a:solidFill>
                <a:prstClr val="black"/>
              </a:solidFill>
              <a:latin typeface="メイリオ" panose="020B0604030504040204" pitchFamily="50" charset="-128"/>
              <a:ea typeface="メイリオ" panose="020B0604030504040204" pitchFamily="50" charset="-128"/>
            </a:endParaRPr>
          </a:p>
          <a:p>
            <a:pPr>
              <a:defRPr/>
            </a:pPr>
            <a:endParaRPr lang="en-US" altLang="ja-JP" sz="200" dirty="0">
              <a:solidFill>
                <a:prstClr val="black"/>
              </a:solidFill>
              <a:latin typeface="メイリオ" panose="020B0604030504040204" pitchFamily="50" charset="-128"/>
              <a:ea typeface="メイリオ" panose="020B0604030504040204" pitchFamily="50" charset="-128"/>
            </a:endParaRPr>
          </a:p>
          <a:p>
            <a:pPr>
              <a:defRPr/>
            </a:pPr>
            <a:r>
              <a:rPr lang="en-US" altLang="ja-JP" sz="900" dirty="0">
                <a:solidFill>
                  <a:prstClr val="black"/>
                </a:solidFill>
                <a:latin typeface="メイリオ" panose="020B0604030504040204" pitchFamily="50" charset="-128"/>
                <a:ea typeface="メイリオ" panose="020B0604030504040204" pitchFamily="50" charset="-128"/>
              </a:rPr>
              <a:t>※</a:t>
            </a:r>
            <a:r>
              <a:rPr lang="ja-JP" altLang="en-US" sz="900" dirty="0">
                <a:solidFill>
                  <a:prstClr val="black"/>
                </a:solidFill>
                <a:latin typeface="メイリオ" panose="020B0604030504040204" pitchFamily="50" charset="-128"/>
                <a:ea typeface="メイリオ" panose="020B0604030504040204" pitchFamily="50" charset="-128"/>
              </a:rPr>
              <a:t>給与所得以外の収入はないものとし、両親共働きの場合、両親の収入は同額として計算した場合。</a:t>
            </a:r>
            <a:endParaRPr lang="en-US" altLang="ja-JP" sz="900" dirty="0">
              <a:solidFill>
                <a:prstClr val="black"/>
              </a:solidFill>
              <a:latin typeface="メイリオ" panose="020B0604030504040204" pitchFamily="50" charset="-128"/>
              <a:ea typeface="メイリオ" panose="020B0604030504040204" pitchFamily="50" charset="-128"/>
            </a:endParaRPr>
          </a:p>
        </p:txBody>
      </p:sp>
      <p:sp>
        <p:nvSpPr>
          <p:cNvPr id="88" name="テキスト ボックス 87">
            <a:extLst>
              <a:ext uri="{FF2B5EF4-FFF2-40B4-BE49-F238E27FC236}">
                <a16:creationId xmlns:a16="http://schemas.microsoft.com/office/drawing/2014/main" id="{6B2E4F43-0D1A-400A-B561-7ECB7C7DA9C5}"/>
              </a:ext>
            </a:extLst>
          </p:cNvPr>
          <p:cNvSpPr txBox="1"/>
          <p:nvPr/>
        </p:nvSpPr>
        <p:spPr>
          <a:xfrm>
            <a:off x="193254" y="2918514"/>
            <a:ext cx="6832767" cy="414374"/>
          </a:xfrm>
          <a:prstGeom prst="rect">
            <a:avLst/>
          </a:prstGeom>
          <a:noFill/>
          <a:ln>
            <a:noFill/>
          </a:ln>
        </p:spPr>
        <p:txBody>
          <a:bodyPr wrap="square" rtlCol="0" anchor="ctr">
            <a:noAutofit/>
          </a:bodyPr>
          <a:lstStyle/>
          <a:p>
            <a:pPr>
              <a:defRPr/>
            </a:pPr>
            <a:r>
              <a:rPr kumimoji="1"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計算</a:t>
            </a:r>
            <a:r>
              <a:rPr kumimoji="1" lang="ja-JP" altLang="en-US" sz="1400" dirty="0">
                <a:latin typeface="メイリオ" panose="020B0604030504040204" pitchFamily="50" charset="-128"/>
                <a:ea typeface="メイリオ" panose="020B0604030504040204" pitchFamily="50" charset="-128"/>
              </a:rPr>
              <a:t>式</a:t>
            </a:r>
            <a:r>
              <a:rPr kumimoji="1" lang="en-US" altLang="ja-JP" sz="1400" dirty="0">
                <a:latin typeface="メイリオ" panose="020B0604030504040204" pitchFamily="50" charset="-128"/>
                <a:ea typeface="メイリオ" panose="020B0604030504040204" pitchFamily="50" charset="-128"/>
              </a:rPr>
              <a:t>】</a:t>
            </a:r>
          </a:p>
          <a:p>
            <a:pPr>
              <a:defRPr/>
            </a:pPr>
            <a:r>
              <a:rPr kumimoji="1" lang="ja-JP" altLang="en-US" sz="1400" b="1" u="sng" dirty="0">
                <a:latin typeface="メイリオ" panose="020B0604030504040204" pitchFamily="50" charset="-128"/>
                <a:ea typeface="メイリオ" panose="020B0604030504040204" pitchFamily="50" charset="-128"/>
              </a:rPr>
              <a:t>  市町村民税の課税標準額</a:t>
            </a:r>
            <a:r>
              <a:rPr kumimoji="1" lang="en-US" altLang="ja-JP" sz="1400" b="1" u="sng" dirty="0">
                <a:latin typeface="メイリオ" panose="020B0604030504040204" pitchFamily="50" charset="-128"/>
                <a:ea typeface="メイリオ" panose="020B0604030504040204" pitchFamily="50" charset="-128"/>
              </a:rPr>
              <a:t>×</a:t>
            </a:r>
            <a:r>
              <a:rPr kumimoji="1" lang="ja-JP" altLang="en-US" sz="1400" b="1" u="sng" dirty="0">
                <a:latin typeface="メイリオ" panose="020B0604030504040204" pitchFamily="50" charset="-128"/>
                <a:ea typeface="メイリオ" panose="020B0604030504040204" pitchFamily="50" charset="-128"/>
              </a:rPr>
              <a:t>６％ － 市町村民税の調整控除の額</a:t>
            </a:r>
            <a:r>
              <a:rPr kumimoji="1" lang="ja-JP" altLang="en-US" sz="1400" b="1" dirty="0">
                <a:latin typeface="メイリオ" panose="020B0604030504040204" pitchFamily="50" charset="-128"/>
                <a:ea typeface="メイリオ" panose="020B0604030504040204" pitchFamily="50" charset="-128"/>
              </a:rPr>
              <a:t>　　</a:t>
            </a:r>
            <a:endParaRPr kumimoji="1" lang="en-US" altLang="ja-JP" sz="1400" b="1" u="sng" dirty="0">
              <a:latin typeface="メイリオ" panose="020B0604030504040204" pitchFamily="50" charset="-128"/>
              <a:ea typeface="メイリオ" panose="020B0604030504040204" pitchFamily="50" charset="-128"/>
            </a:endParaRPr>
          </a:p>
        </p:txBody>
      </p:sp>
      <p:sp>
        <p:nvSpPr>
          <p:cNvPr id="89" name="テキスト ボックス 88">
            <a:extLst>
              <a:ext uri="{FF2B5EF4-FFF2-40B4-BE49-F238E27FC236}">
                <a16:creationId xmlns:a16="http://schemas.microsoft.com/office/drawing/2014/main" id="{EE29D0CE-996E-4962-9F3D-FC6F2E615603}"/>
              </a:ext>
            </a:extLst>
          </p:cNvPr>
          <p:cNvSpPr txBox="1"/>
          <p:nvPr/>
        </p:nvSpPr>
        <p:spPr>
          <a:xfrm>
            <a:off x="2033692" y="3321347"/>
            <a:ext cx="3349366" cy="215444"/>
          </a:xfrm>
          <a:prstGeom prst="rect">
            <a:avLst/>
          </a:prstGeom>
          <a:noFill/>
        </p:spPr>
        <p:txBody>
          <a:bodyPr wrap="square" rtlCol="0">
            <a:spAutoFit/>
          </a:bodyPr>
          <a:lstStyle/>
          <a:p>
            <a:pPr>
              <a:defRPr/>
            </a:pPr>
            <a:r>
              <a:rPr kumimoji="1" lang="en-US" altLang="ja-JP" sz="800" dirty="0">
                <a:solidFill>
                  <a:prstClr val="black"/>
                </a:solidFill>
                <a:latin typeface="メイリオ" panose="020B0604030504040204" pitchFamily="50" charset="-128"/>
                <a:ea typeface="メイリオ" panose="020B0604030504040204" pitchFamily="50" charset="-128"/>
              </a:rPr>
              <a:t>※</a:t>
            </a:r>
            <a:r>
              <a:rPr kumimoji="1" lang="ja-JP" altLang="en-US" sz="800" dirty="0">
                <a:solidFill>
                  <a:prstClr val="black"/>
                </a:solidFill>
                <a:latin typeface="メイリオ" panose="020B0604030504040204" pitchFamily="50" charset="-128"/>
                <a:ea typeface="メイリオ" panose="020B0604030504040204" pitchFamily="50" charset="-128"/>
              </a:rPr>
              <a:t> 政令指定都市</a:t>
            </a:r>
            <a:r>
              <a:rPr kumimoji="1" lang="ja-JP" altLang="en-US" sz="800" dirty="0">
                <a:latin typeface="メイリオ" panose="020B0604030504040204" pitchFamily="50" charset="-128"/>
                <a:ea typeface="メイリオ" panose="020B0604030504040204" pitchFamily="50" charset="-128"/>
              </a:rPr>
              <a:t>の</a:t>
            </a:r>
            <a:r>
              <a:rPr kumimoji="1" lang="ja-JP" altLang="en-US" sz="800" dirty="0">
                <a:solidFill>
                  <a:prstClr val="black"/>
                </a:solidFill>
                <a:latin typeface="メイリオ" panose="020B0604030504040204" pitchFamily="50" charset="-128"/>
                <a:ea typeface="メイリオ" panose="020B0604030504040204" pitchFamily="50" charset="-128"/>
              </a:rPr>
              <a:t>場合は、「調整控除の額」に</a:t>
            </a:r>
            <a:r>
              <a:rPr kumimoji="1" lang="en-US" altLang="ja-JP" sz="800" dirty="0">
                <a:solidFill>
                  <a:prstClr val="black"/>
                </a:solidFill>
                <a:latin typeface="メイリオ" panose="020B0604030504040204" pitchFamily="50" charset="-128"/>
                <a:ea typeface="メイリオ" panose="020B0604030504040204" pitchFamily="50" charset="-128"/>
              </a:rPr>
              <a:t>3/4</a:t>
            </a:r>
            <a:r>
              <a:rPr kumimoji="1" lang="ja-JP" altLang="en-US" sz="800" dirty="0">
                <a:solidFill>
                  <a:prstClr val="black"/>
                </a:solidFill>
                <a:latin typeface="メイリオ" panose="020B0604030504040204" pitchFamily="50" charset="-128"/>
                <a:ea typeface="メイリオ" panose="020B0604030504040204" pitchFamily="50" charset="-128"/>
              </a:rPr>
              <a:t>を乗じて計算する。</a:t>
            </a:r>
          </a:p>
        </p:txBody>
      </p:sp>
      <p:sp>
        <p:nvSpPr>
          <p:cNvPr id="94" name="テキスト ボックス 93">
            <a:extLst>
              <a:ext uri="{FF2B5EF4-FFF2-40B4-BE49-F238E27FC236}">
                <a16:creationId xmlns:a16="http://schemas.microsoft.com/office/drawing/2014/main" id="{01AEACC2-93F9-4E6C-9465-EAF844D2942E}"/>
              </a:ext>
            </a:extLst>
          </p:cNvPr>
          <p:cNvSpPr txBox="1"/>
          <p:nvPr/>
        </p:nvSpPr>
        <p:spPr>
          <a:xfrm>
            <a:off x="199056" y="2646554"/>
            <a:ext cx="3788217" cy="292388"/>
          </a:xfrm>
          <a:prstGeom prst="rect">
            <a:avLst/>
          </a:prstGeom>
          <a:noFill/>
        </p:spPr>
        <p:txBody>
          <a:bodyPr wrap="none" rtlCol="0">
            <a:spAutoFit/>
          </a:bodyPr>
          <a:lstStyle/>
          <a:p>
            <a:r>
              <a:rPr kumimoji="1" lang="ja-JP" altLang="en-US" sz="1300" dirty="0">
                <a:latin typeface="メイリオ" panose="020B0604030504040204" pitchFamily="50" charset="-128"/>
                <a:ea typeface="メイリオ" panose="020B0604030504040204" pitchFamily="50" charset="-128"/>
              </a:rPr>
              <a:t>次の計算式</a:t>
            </a:r>
            <a:r>
              <a:rPr kumimoji="1" lang="ja-JP" altLang="en-US" sz="900" dirty="0">
                <a:latin typeface="メイリオ" panose="020B0604030504040204" pitchFamily="50" charset="-128"/>
                <a:ea typeface="メイリオ" panose="020B0604030504040204" pitchFamily="50" charset="-128"/>
              </a:rPr>
              <a:t>（両親２人分の合計額）</a:t>
            </a:r>
            <a:r>
              <a:rPr kumimoji="1" lang="ja-JP" altLang="en-US" sz="1300" dirty="0">
                <a:latin typeface="メイリオ" panose="020B0604030504040204" pitchFamily="50" charset="-128"/>
                <a:ea typeface="メイリオ" panose="020B0604030504040204" pitchFamily="50" charset="-128"/>
              </a:rPr>
              <a:t>により判定します。</a:t>
            </a:r>
          </a:p>
        </p:txBody>
      </p:sp>
      <p:sp>
        <p:nvSpPr>
          <p:cNvPr id="39" name="正方形/長方形 38"/>
          <p:cNvSpPr/>
          <p:nvPr/>
        </p:nvSpPr>
        <p:spPr>
          <a:xfrm>
            <a:off x="103779" y="2248940"/>
            <a:ext cx="4127861" cy="378470"/>
          </a:xfrm>
          <a:prstGeom prst="rect">
            <a:avLst/>
          </a:prstGeom>
          <a:solidFill>
            <a:srgbClr val="FF9933"/>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36000" rtlCol="0" anchor="ctr"/>
          <a:lstStyle/>
          <a:p>
            <a:pPr algn="r"/>
            <a:r>
              <a:rPr kumimoji="1" lang="ja-JP" altLang="en-US" b="1" dirty="0">
                <a:solidFill>
                  <a:schemeClr val="bg1"/>
                </a:solidFill>
                <a:latin typeface="メイリオ" panose="020B0604030504040204" pitchFamily="50" charset="-128"/>
                <a:ea typeface="メイリオ" panose="020B0604030504040204" pitchFamily="50" charset="-128"/>
              </a:rPr>
              <a:t>対象となる方の判定基準について</a:t>
            </a:r>
          </a:p>
        </p:txBody>
      </p:sp>
      <p:sp>
        <p:nvSpPr>
          <p:cNvPr id="43" name="四角形: 角を丸くする 72">
            <a:extLst>
              <a:ext uri="{FF2B5EF4-FFF2-40B4-BE49-F238E27FC236}">
                <a16:creationId xmlns:a16="http://schemas.microsoft.com/office/drawing/2014/main" id="{4AC6AA96-C6D9-48D6-A368-3EAB9033B8D7}"/>
              </a:ext>
            </a:extLst>
          </p:cNvPr>
          <p:cNvSpPr/>
          <p:nvPr/>
        </p:nvSpPr>
        <p:spPr>
          <a:xfrm>
            <a:off x="3504996" y="3534303"/>
            <a:ext cx="2816276" cy="314220"/>
          </a:xfrm>
          <a:prstGeom prst="roundRect">
            <a:avLst/>
          </a:prstGeom>
          <a:noFill/>
          <a:ln>
            <a:noFill/>
          </a:ln>
        </p:spPr>
        <p:style>
          <a:lnRef idx="1">
            <a:schemeClr val="accent6"/>
          </a:lnRef>
          <a:fillRef idx="3">
            <a:schemeClr val="accent6"/>
          </a:fillRef>
          <a:effectRef idx="2">
            <a:schemeClr val="accent6"/>
          </a:effectRef>
          <a:fontRef idx="minor">
            <a:schemeClr val="lt1"/>
          </a:fontRef>
        </p:style>
        <p:txBody>
          <a:bodyPr rtlCol="0" anchor="ctr"/>
          <a:lstStyle/>
          <a:p>
            <a:r>
              <a:rPr kumimoji="1" lang="ja-JP" altLang="en-US" sz="1400" b="1" dirty="0">
                <a:solidFill>
                  <a:srgbClr val="0070C0"/>
                </a:solidFill>
                <a:latin typeface="メイリオ" panose="020B0604030504040204" pitchFamily="50" charset="-128"/>
                <a:ea typeface="メイリオ" panose="020B0604030504040204" pitchFamily="50" charset="-128"/>
              </a:rPr>
              <a:t>支給額：</a:t>
            </a:r>
            <a:r>
              <a:rPr kumimoji="1" lang="ja-JP" altLang="en-US" sz="1400" b="1" u="heavy" dirty="0">
                <a:solidFill>
                  <a:srgbClr val="0070C0"/>
                </a:solidFill>
                <a:latin typeface="メイリオ" panose="020B0604030504040204" pitchFamily="50" charset="-128"/>
                <a:ea typeface="メイリオ" panose="020B0604030504040204" pitchFamily="50" charset="-128"/>
              </a:rPr>
              <a:t>最大</a:t>
            </a:r>
            <a:r>
              <a:rPr kumimoji="1" lang="en-US" altLang="ja-JP" sz="1400" b="1" u="heavy" dirty="0">
                <a:solidFill>
                  <a:srgbClr val="0070C0"/>
                </a:solidFill>
                <a:latin typeface="メイリオ" panose="020B0604030504040204" pitchFamily="50" charset="-128"/>
                <a:ea typeface="メイリオ" panose="020B0604030504040204" pitchFamily="50" charset="-128"/>
              </a:rPr>
              <a:t>39</a:t>
            </a:r>
            <a:r>
              <a:rPr kumimoji="1" lang="ja-JP" altLang="en-US" sz="1400" b="1" u="heavy" dirty="0">
                <a:solidFill>
                  <a:srgbClr val="0070C0"/>
                </a:solidFill>
                <a:latin typeface="メイリオ" panose="020B0604030504040204" pitchFamily="50" charset="-128"/>
                <a:ea typeface="メイリオ" panose="020B0604030504040204" pitchFamily="50" charset="-128"/>
              </a:rPr>
              <a:t>万</a:t>
            </a:r>
            <a:r>
              <a:rPr kumimoji="1" lang="en-US" altLang="ja-JP" sz="1400" b="1" u="heavy" dirty="0">
                <a:solidFill>
                  <a:srgbClr val="0070C0"/>
                </a:solidFill>
                <a:latin typeface="メイリオ" panose="020B0604030504040204" pitchFamily="50" charset="-128"/>
                <a:ea typeface="メイリオ" panose="020B0604030504040204" pitchFamily="50" charset="-128"/>
              </a:rPr>
              <a:t>6,000</a:t>
            </a:r>
            <a:r>
              <a:rPr kumimoji="1" lang="ja-JP" altLang="en-US" sz="1400" b="1" u="heavy" dirty="0">
                <a:solidFill>
                  <a:srgbClr val="0070C0"/>
                </a:solidFill>
                <a:latin typeface="メイリオ" panose="020B0604030504040204" pitchFamily="50" charset="-128"/>
                <a:ea typeface="メイリオ" panose="020B0604030504040204" pitchFamily="50" charset="-128"/>
              </a:rPr>
              <a:t>円</a:t>
            </a:r>
          </a:p>
        </p:txBody>
      </p:sp>
      <p:sp>
        <p:nvSpPr>
          <p:cNvPr id="44" name="四角形: 角を丸くする 73">
            <a:extLst>
              <a:ext uri="{FF2B5EF4-FFF2-40B4-BE49-F238E27FC236}">
                <a16:creationId xmlns:a16="http://schemas.microsoft.com/office/drawing/2014/main" id="{FAFE2436-5BF6-4D7F-94C4-CF17480FCDCB}"/>
              </a:ext>
            </a:extLst>
          </p:cNvPr>
          <p:cNvSpPr/>
          <p:nvPr/>
        </p:nvSpPr>
        <p:spPr>
          <a:xfrm>
            <a:off x="3538701" y="4054335"/>
            <a:ext cx="2713816" cy="328411"/>
          </a:xfrm>
          <a:prstGeom prst="roundRect">
            <a:avLst/>
          </a:prstGeom>
          <a:noFill/>
          <a:ln>
            <a:noFill/>
          </a:ln>
        </p:spPr>
        <p:style>
          <a:lnRef idx="1">
            <a:schemeClr val="accent6"/>
          </a:lnRef>
          <a:fillRef idx="3">
            <a:schemeClr val="accent6"/>
          </a:fillRef>
          <a:effectRef idx="2">
            <a:schemeClr val="accent6"/>
          </a:effectRef>
          <a:fontRef idx="minor">
            <a:schemeClr val="lt1"/>
          </a:fontRef>
        </p:style>
        <p:txBody>
          <a:bodyPr rtlCol="0" anchor="ctr"/>
          <a:lstStyle/>
          <a:p>
            <a:r>
              <a:rPr kumimoji="1" lang="ja-JP" altLang="en-US" sz="1400" b="1" dirty="0">
                <a:solidFill>
                  <a:srgbClr val="0070C0"/>
                </a:solidFill>
                <a:latin typeface="メイリオ" panose="020B0604030504040204" pitchFamily="50" charset="-128"/>
                <a:ea typeface="メイリオ" panose="020B0604030504040204" pitchFamily="50" charset="-128"/>
              </a:rPr>
              <a:t>支給額：</a:t>
            </a:r>
            <a:r>
              <a:rPr kumimoji="1" lang="en-US" altLang="ja-JP" sz="1400" b="1" u="heavy" dirty="0">
                <a:solidFill>
                  <a:srgbClr val="0070C0"/>
                </a:solidFill>
                <a:latin typeface="メイリオ" panose="020B0604030504040204" pitchFamily="50" charset="-128"/>
                <a:ea typeface="メイリオ" panose="020B0604030504040204" pitchFamily="50" charset="-128"/>
              </a:rPr>
              <a:t>11</a:t>
            </a:r>
            <a:r>
              <a:rPr kumimoji="1" lang="ja-JP" altLang="en-US" sz="1400" b="1" u="heavy" dirty="0">
                <a:solidFill>
                  <a:srgbClr val="0070C0"/>
                </a:solidFill>
                <a:latin typeface="メイリオ" panose="020B0604030504040204" pitchFamily="50" charset="-128"/>
                <a:ea typeface="メイリオ" panose="020B0604030504040204" pitchFamily="50" charset="-128"/>
              </a:rPr>
              <a:t>万</a:t>
            </a:r>
            <a:r>
              <a:rPr kumimoji="1" lang="en-US" altLang="ja-JP" sz="1400" b="1" u="heavy" dirty="0">
                <a:solidFill>
                  <a:srgbClr val="0070C0"/>
                </a:solidFill>
                <a:latin typeface="メイリオ" panose="020B0604030504040204" pitchFamily="50" charset="-128"/>
                <a:ea typeface="メイリオ" panose="020B0604030504040204" pitchFamily="50" charset="-128"/>
              </a:rPr>
              <a:t>8,800</a:t>
            </a:r>
            <a:r>
              <a:rPr kumimoji="1" lang="ja-JP" altLang="en-US" sz="1400" b="1" u="heavy" dirty="0">
                <a:solidFill>
                  <a:srgbClr val="0070C0"/>
                </a:solidFill>
                <a:latin typeface="メイリオ" panose="020B0604030504040204" pitchFamily="50" charset="-128"/>
                <a:ea typeface="メイリオ" panose="020B0604030504040204" pitchFamily="50" charset="-128"/>
              </a:rPr>
              <a:t>円</a:t>
            </a:r>
          </a:p>
        </p:txBody>
      </p:sp>
      <p:sp>
        <p:nvSpPr>
          <p:cNvPr id="45" name="矢印: 右 70">
            <a:extLst>
              <a:ext uri="{FF2B5EF4-FFF2-40B4-BE49-F238E27FC236}">
                <a16:creationId xmlns:a16="http://schemas.microsoft.com/office/drawing/2014/main" id="{3D9E8044-0BD0-4F83-B90F-C88068158604}"/>
              </a:ext>
            </a:extLst>
          </p:cNvPr>
          <p:cNvSpPr/>
          <p:nvPr/>
        </p:nvSpPr>
        <p:spPr>
          <a:xfrm>
            <a:off x="3340101" y="4078978"/>
            <a:ext cx="212814" cy="264954"/>
          </a:xfrm>
          <a:prstGeom prst="rightArrow">
            <a:avLst/>
          </a:prstGeom>
          <a:solidFill>
            <a:schemeClr val="bg1">
              <a:lumMod val="50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sz="1200">
              <a:latin typeface="メイリオ" panose="020B0604030504040204" pitchFamily="50" charset="-128"/>
              <a:ea typeface="メイリオ" panose="020B0604030504040204" pitchFamily="50" charset="-128"/>
            </a:endParaRPr>
          </a:p>
        </p:txBody>
      </p:sp>
      <p:sp>
        <p:nvSpPr>
          <p:cNvPr id="47" name="矢印: 右 70">
            <a:extLst>
              <a:ext uri="{FF2B5EF4-FFF2-40B4-BE49-F238E27FC236}">
                <a16:creationId xmlns:a16="http://schemas.microsoft.com/office/drawing/2014/main" id="{3D9E8044-0BD0-4F83-B90F-C88068158604}"/>
              </a:ext>
            </a:extLst>
          </p:cNvPr>
          <p:cNvSpPr/>
          <p:nvPr/>
        </p:nvSpPr>
        <p:spPr>
          <a:xfrm>
            <a:off x="3340101" y="3539456"/>
            <a:ext cx="212814" cy="264954"/>
          </a:xfrm>
          <a:prstGeom prst="rightArrow">
            <a:avLst/>
          </a:prstGeom>
          <a:solidFill>
            <a:schemeClr val="bg1">
              <a:lumMod val="50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sz="1200">
              <a:latin typeface="メイリオ" panose="020B0604030504040204" pitchFamily="50" charset="-128"/>
              <a:ea typeface="メイリオ" panose="020B0604030504040204" pitchFamily="50" charset="-128"/>
            </a:endParaRPr>
          </a:p>
        </p:txBody>
      </p:sp>
      <p:sp>
        <p:nvSpPr>
          <p:cNvPr id="18" name="角丸四角形吹き出し 17"/>
          <p:cNvSpPr/>
          <p:nvPr/>
        </p:nvSpPr>
        <p:spPr>
          <a:xfrm>
            <a:off x="5976794" y="2701144"/>
            <a:ext cx="1301383" cy="1591706"/>
          </a:xfrm>
          <a:prstGeom prst="wedgeRoundRectCallout">
            <a:avLst>
              <a:gd name="adj1" fmla="val -92777"/>
              <a:gd name="adj2" fmla="val -21133"/>
              <a:gd name="adj3" fmla="val 16667"/>
            </a:avLst>
          </a:prstGeom>
          <a:solidFill>
            <a:schemeClr val="bg1"/>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50918" y="3520584"/>
            <a:ext cx="3073424" cy="877163"/>
          </a:xfrm>
          <a:prstGeom prst="rect">
            <a:avLst/>
          </a:prstGeom>
          <a:noFill/>
        </p:spPr>
        <p:txBody>
          <a:bodyPr wrap="square" rtlCol="0">
            <a:spAutoFit/>
          </a:bodyPr>
          <a:lstStyle/>
          <a:p>
            <a:pPr>
              <a:defRPr/>
            </a:pPr>
            <a:r>
              <a:rPr kumimoji="1" lang="ja-JP" altLang="en-US" sz="1400" dirty="0">
                <a:solidFill>
                  <a:prstClr val="black"/>
                </a:solidFill>
                <a:latin typeface="メイリオ" panose="020B0604030504040204" pitchFamily="50" charset="-128"/>
                <a:ea typeface="メイリオ" panose="020B0604030504040204" pitchFamily="50" charset="-128"/>
              </a:rPr>
              <a:t>上記による算出額</a:t>
            </a:r>
            <a:r>
              <a:rPr kumimoji="1" lang="ja-JP" altLang="en-US" sz="1400" b="1" dirty="0">
                <a:solidFill>
                  <a:prstClr val="black"/>
                </a:solidFill>
                <a:latin typeface="メイリオ" panose="020B0604030504040204" pitchFamily="50" charset="-128"/>
                <a:ea typeface="メイリオ" panose="020B0604030504040204" pitchFamily="50" charset="-128"/>
              </a:rPr>
              <a:t> ＜ </a:t>
            </a:r>
            <a:r>
              <a:rPr lang="en-US" altLang="ja-JP" sz="1400" b="1" u="heavy" dirty="0">
                <a:latin typeface="メイリオ" panose="020B0604030504040204" pitchFamily="50" charset="-128"/>
                <a:ea typeface="メイリオ" panose="020B0604030504040204" pitchFamily="50" charset="-128"/>
              </a:rPr>
              <a:t>15</a:t>
            </a:r>
            <a:r>
              <a:rPr lang="ja-JP" altLang="en-US" sz="1400" b="1" u="heavy" dirty="0">
                <a:latin typeface="メイリオ" panose="020B0604030504040204" pitchFamily="50" charset="-128"/>
                <a:ea typeface="メイリオ" panose="020B0604030504040204" pitchFamily="50" charset="-128"/>
              </a:rPr>
              <a:t>万</a:t>
            </a:r>
            <a:r>
              <a:rPr lang="en-US" altLang="ja-JP" sz="1400" b="1" u="heavy" dirty="0">
                <a:latin typeface="メイリオ" panose="020B0604030504040204" pitchFamily="50" charset="-128"/>
                <a:ea typeface="メイリオ" panose="020B0604030504040204" pitchFamily="50" charset="-128"/>
              </a:rPr>
              <a:t>4,500</a:t>
            </a:r>
            <a:r>
              <a:rPr lang="ja-JP" altLang="en-US" sz="1400" b="1" u="heavy" dirty="0">
                <a:latin typeface="メイリオ" panose="020B0604030504040204" pitchFamily="50" charset="-128"/>
                <a:ea typeface="メイリオ" panose="020B0604030504040204" pitchFamily="50" charset="-128"/>
              </a:rPr>
              <a:t>円</a:t>
            </a:r>
            <a:endParaRPr lang="en-US" altLang="ja-JP" sz="1400" b="1" u="heavy" dirty="0">
              <a:latin typeface="メイリオ" panose="020B0604030504040204" pitchFamily="50" charset="-128"/>
              <a:ea typeface="メイリオ" panose="020B0604030504040204" pitchFamily="50" charset="-128"/>
            </a:endParaRPr>
          </a:p>
          <a:p>
            <a:pPr>
              <a:defRPr/>
            </a:pPr>
            <a:endParaRPr lang="en-US" altLang="ja-JP" sz="1000" u="sng" dirty="0">
              <a:solidFill>
                <a:prstClr val="black"/>
              </a:solidFill>
              <a:latin typeface="メイリオ" panose="020B0604030504040204" pitchFamily="50" charset="-128"/>
              <a:ea typeface="メイリオ" panose="020B0604030504040204" pitchFamily="50" charset="-128"/>
            </a:endParaRPr>
          </a:p>
          <a:p>
            <a:pPr>
              <a:defRPr/>
            </a:pPr>
            <a:endParaRPr lang="en-US" altLang="ja-JP" sz="1300" u="sng" dirty="0">
              <a:solidFill>
                <a:prstClr val="black"/>
              </a:solidFill>
              <a:latin typeface="メイリオ" panose="020B0604030504040204" pitchFamily="50" charset="-128"/>
              <a:ea typeface="メイリオ" panose="020B0604030504040204" pitchFamily="50" charset="-128"/>
            </a:endParaRPr>
          </a:p>
          <a:p>
            <a:pPr>
              <a:defRPr/>
            </a:pPr>
            <a:r>
              <a:rPr kumimoji="1" lang="ja-JP" altLang="en-US" sz="1400" b="1" dirty="0">
                <a:solidFill>
                  <a:prstClr val="black"/>
                </a:solidFill>
                <a:latin typeface="メイリオ" panose="020B0604030504040204" pitchFamily="50" charset="-128"/>
                <a:ea typeface="メイリオ" panose="020B0604030504040204" pitchFamily="50" charset="-128"/>
              </a:rPr>
              <a:t>　　　　　　　　 ＜ </a:t>
            </a:r>
            <a:r>
              <a:rPr lang="en-US" altLang="ja-JP" sz="1400" b="1" u="heavy" dirty="0">
                <a:solidFill>
                  <a:prstClr val="black"/>
                </a:solidFill>
                <a:latin typeface="メイリオ" panose="020B0604030504040204" pitchFamily="50" charset="-128"/>
                <a:ea typeface="メイリオ" panose="020B0604030504040204" pitchFamily="50" charset="-128"/>
              </a:rPr>
              <a:t>30</a:t>
            </a:r>
            <a:r>
              <a:rPr lang="ja-JP" altLang="en-US" sz="1400" b="1" u="heavy" dirty="0">
                <a:solidFill>
                  <a:prstClr val="black"/>
                </a:solidFill>
                <a:latin typeface="メイリオ" panose="020B0604030504040204" pitchFamily="50" charset="-128"/>
                <a:ea typeface="メイリオ" panose="020B0604030504040204" pitchFamily="50" charset="-128"/>
              </a:rPr>
              <a:t>万</a:t>
            </a:r>
            <a:r>
              <a:rPr lang="en-US" altLang="ja-JP" sz="1400" b="1" u="heavy" dirty="0">
                <a:solidFill>
                  <a:prstClr val="black"/>
                </a:solidFill>
                <a:latin typeface="メイリオ" panose="020B0604030504040204" pitchFamily="50" charset="-128"/>
                <a:ea typeface="メイリオ" panose="020B0604030504040204" pitchFamily="50" charset="-128"/>
              </a:rPr>
              <a:t>4,200</a:t>
            </a:r>
            <a:r>
              <a:rPr lang="ja-JP" altLang="en-US" sz="1400" b="1" u="heavy" dirty="0">
                <a:solidFill>
                  <a:prstClr val="black"/>
                </a:solidFill>
                <a:latin typeface="メイリオ" panose="020B0604030504040204" pitchFamily="50" charset="-128"/>
                <a:ea typeface="メイリオ" panose="020B0604030504040204" pitchFamily="50" charset="-128"/>
              </a:rPr>
              <a:t>円</a:t>
            </a:r>
            <a:r>
              <a:rPr kumimoji="1" lang="ja-JP" altLang="en-US" sz="1400" dirty="0">
                <a:solidFill>
                  <a:prstClr val="black"/>
                </a:solidFill>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p:txBody>
      </p:sp>
      <p:sp>
        <p:nvSpPr>
          <p:cNvPr id="38" name="テキスト ボックス 37">
            <a:extLst>
              <a:ext uri="{FF2B5EF4-FFF2-40B4-BE49-F238E27FC236}">
                <a16:creationId xmlns:a16="http://schemas.microsoft.com/office/drawing/2014/main" id="{0F05CA74-9C39-4CCF-B38A-CFE43B67A2BE}"/>
              </a:ext>
            </a:extLst>
          </p:cNvPr>
          <p:cNvSpPr txBox="1"/>
          <p:nvPr/>
        </p:nvSpPr>
        <p:spPr>
          <a:xfrm>
            <a:off x="6054160" y="2747861"/>
            <a:ext cx="1139071" cy="784830"/>
          </a:xfrm>
          <a:prstGeom prst="rect">
            <a:avLst/>
          </a:prstGeom>
          <a:noFill/>
        </p:spPr>
        <p:txBody>
          <a:bodyPr wrap="square" rtlCol="0">
            <a:spAutoFit/>
          </a:bodyPr>
          <a:lstStyle/>
          <a:p>
            <a:pPr>
              <a:defRPr/>
            </a:pPr>
            <a:r>
              <a:rPr kumimoji="1" lang="ja-JP" altLang="en-US" sz="750" dirty="0">
                <a:solidFill>
                  <a:prstClr val="black"/>
                </a:solidFill>
                <a:latin typeface="メイリオ" panose="020B0604030504040204" pitchFamily="50" charset="-128"/>
                <a:ea typeface="メイリオ" panose="020B0604030504040204" pitchFamily="50" charset="-128"/>
              </a:rPr>
              <a:t>ご自身の課税標準額などはマイナポータルで「</a:t>
            </a:r>
            <a:r>
              <a:rPr kumimoji="1" lang="ja-JP" altLang="en-US" sz="750" dirty="0">
                <a:latin typeface="メイリオ" panose="020B0604030504040204" pitchFamily="50" charset="-128"/>
                <a:ea typeface="メイリオ" panose="020B0604030504040204" pitchFamily="50" charset="-128"/>
              </a:rPr>
              <a:t>わたし</a:t>
            </a:r>
            <a:r>
              <a:rPr kumimoji="1" lang="ja-JP" altLang="en-US" sz="750" dirty="0">
                <a:solidFill>
                  <a:prstClr val="black"/>
                </a:solidFill>
                <a:latin typeface="メイリオ" panose="020B0604030504040204" pitchFamily="50" charset="-128"/>
                <a:ea typeface="メイリオ" panose="020B0604030504040204" pitchFamily="50" charset="-128"/>
              </a:rPr>
              <a:t>の情報」から確認できます。（マイナンバーカードが必要です。）</a:t>
            </a:r>
          </a:p>
        </p:txBody>
      </p:sp>
      <p:sp>
        <p:nvSpPr>
          <p:cNvPr id="42" name="テキスト ボックス 41"/>
          <p:cNvSpPr txBox="1"/>
          <p:nvPr/>
        </p:nvSpPr>
        <p:spPr>
          <a:xfrm>
            <a:off x="1926479" y="3939624"/>
            <a:ext cx="1402237" cy="230832"/>
          </a:xfrm>
          <a:prstGeom prst="rect">
            <a:avLst/>
          </a:prstGeom>
          <a:noFill/>
        </p:spPr>
        <p:txBody>
          <a:bodyPr wrap="square" rtlCol="0">
            <a:spAutoFit/>
          </a:bodyPr>
          <a:lstStyle/>
          <a:p>
            <a:r>
              <a:rPr kumimoji="1" lang="ja-JP" altLang="en-US" sz="900" dirty="0">
                <a:latin typeface="メイリオ" panose="020B0604030504040204" pitchFamily="50" charset="-128"/>
                <a:ea typeface="メイリオ" panose="020B0604030504040204" pitchFamily="50" charset="-128"/>
              </a:rPr>
              <a:t>（</a:t>
            </a:r>
            <a:r>
              <a:rPr kumimoji="1" lang="en-US" altLang="ja-JP" sz="900" dirty="0">
                <a:latin typeface="メイリオ" panose="020B0604030504040204" pitchFamily="50" charset="-128"/>
                <a:ea typeface="メイリオ" panose="020B0604030504040204" pitchFamily="50" charset="-128"/>
              </a:rPr>
              <a:t>15</a:t>
            </a:r>
            <a:r>
              <a:rPr kumimoji="1" lang="ja-JP" altLang="en-US" sz="900" dirty="0">
                <a:latin typeface="メイリオ" panose="020B0604030504040204" pitchFamily="50" charset="-128"/>
                <a:ea typeface="メイリオ" panose="020B0604030504040204" pitchFamily="50" charset="-128"/>
              </a:rPr>
              <a:t>万</a:t>
            </a:r>
            <a:r>
              <a:rPr kumimoji="1" lang="en-US" altLang="ja-JP" sz="900" dirty="0">
                <a:latin typeface="メイリオ" panose="020B0604030504040204" pitchFamily="50" charset="-128"/>
                <a:ea typeface="メイリオ" panose="020B0604030504040204" pitchFamily="50" charset="-128"/>
              </a:rPr>
              <a:t>4,500</a:t>
            </a:r>
            <a:r>
              <a:rPr kumimoji="1" lang="ja-JP" altLang="en-US" sz="900" dirty="0">
                <a:latin typeface="メイリオ" panose="020B0604030504040204" pitchFamily="50" charset="-128"/>
                <a:ea typeface="メイリオ" panose="020B0604030504040204" pitchFamily="50" charset="-128"/>
              </a:rPr>
              <a:t>円以上）</a:t>
            </a:r>
          </a:p>
        </p:txBody>
      </p:sp>
      <p:pic>
        <p:nvPicPr>
          <p:cNvPr id="13" name="図 12"/>
          <p:cNvPicPr>
            <a:picLocks noChangeAspect="1"/>
          </p:cNvPicPr>
          <p:nvPr/>
        </p:nvPicPr>
        <p:blipFill rotWithShape="1">
          <a:blip r:embed="rId2">
            <a:extLst>
              <a:ext uri="{28A0092B-C50C-407E-A947-70E740481C1C}">
                <a14:useLocalDpi xmlns:a14="http://schemas.microsoft.com/office/drawing/2010/main" val="0"/>
              </a:ext>
            </a:extLst>
          </a:blip>
          <a:srcRect l="8552" r="8375" b="14880"/>
          <a:stretch/>
        </p:blipFill>
        <p:spPr>
          <a:xfrm>
            <a:off x="6279568" y="3461344"/>
            <a:ext cx="792345" cy="811867"/>
          </a:xfrm>
          <a:prstGeom prst="rect">
            <a:avLst/>
          </a:prstGeom>
        </p:spPr>
      </p:pic>
      <p:sp>
        <p:nvSpPr>
          <p:cNvPr id="52" name="テキスト ボックス 51"/>
          <p:cNvSpPr txBox="1"/>
          <p:nvPr/>
        </p:nvSpPr>
        <p:spPr>
          <a:xfrm>
            <a:off x="120650" y="509420"/>
            <a:ext cx="7330166" cy="1622902"/>
          </a:xfrm>
          <a:prstGeom prst="rect">
            <a:avLst/>
          </a:prstGeom>
          <a:noFill/>
          <a:ln w="28575">
            <a:solidFill>
              <a:srgbClr val="FF9933"/>
            </a:solidFill>
            <a:prstDash val="solid"/>
          </a:ln>
        </p:spPr>
        <p:txBody>
          <a:bodyPr wrap="square" tIns="108000" bIns="108000" rtlCol="0" anchor="t" anchorCtr="0">
            <a:noAutofit/>
          </a:bodyPr>
          <a:lstStyle/>
          <a:p>
            <a:r>
              <a:rPr kumimoji="1" lang="ja-JP" altLang="en-US" sz="1400" b="1" dirty="0">
                <a:latin typeface="メイリオ" panose="020B0604030504040204" pitchFamily="50" charset="-128"/>
                <a:ea typeface="メイリオ" panose="020B0604030504040204" pitchFamily="50" charset="-128"/>
              </a:rPr>
              <a:t>（新入生の皆さん）</a:t>
            </a:r>
            <a:endParaRPr kumimoji="1" lang="en-US" altLang="ja-JP" sz="1400" b="1" dirty="0">
              <a:latin typeface="メイリオ" panose="020B0604030504040204" pitchFamily="50" charset="-128"/>
              <a:ea typeface="メイリオ" panose="020B0604030504040204" pitchFamily="50" charset="-128"/>
            </a:endParaRPr>
          </a:p>
          <a:p>
            <a:r>
              <a:rPr kumimoji="1" lang="ja-JP" altLang="en-US" sz="1295" b="1" dirty="0">
                <a:solidFill>
                  <a:srgbClr val="C00000"/>
                </a:solidFill>
                <a:latin typeface="メイリオ" panose="020B0604030504040204" pitchFamily="50" charset="-128"/>
                <a:ea typeface="メイリオ" panose="020B0604030504040204" pitchFamily="50" charset="-128"/>
              </a:rPr>
              <a:t>　</a:t>
            </a:r>
            <a:r>
              <a:rPr kumimoji="1" lang="ja-JP" altLang="en-US" sz="1295" b="1" u="sng" dirty="0">
                <a:solidFill>
                  <a:srgbClr val="0070C0"/>
                </a:solidFill>
                <a:latin typeface="メイリオ" panose="020B0604030504040204" pitchFamily="50" charset="-128"/>
                <a:ea typeface="メイリオ" panose="020B0604030504040204" pitchFamily="50" charset="-128"/>
              </a:rPr>
              <a:t>入学時の４月</a:t>
            </a:r>
            <a:r>
              <a:rPr kumimoji="1" lang="ja-JP" altLang="en-US" sz="1295" dirty="0">
                <a:latin typeface="メイリオ" panose="020B0604030504040204" pitchFamily="50" charset="-128"/>
                <a:ea typeface="メイリオ" panose="020B0604030504040204" pitchFamily="50" charset="-128"/>
              </a:rPr>
              <a:t>など手続きが必要な時期に学校から案内があります。必ず確認してください。</a:t>
            </a:r>
            <a:endParaRPr kumimoji="1" lang="en-US" altLang="ja-JP" sz="1295" dirty="0">
              <a:latin typeface="メイリオ" panose="020B0604030504040204" pitchFamily="50" charset="-128"/>
              <a:ea typeface="メイリオ" panose="020B0604030504040204" pitchFamily="50" charset="-128"/>
            </a:endParaRPr>
          </a:p>
          <a:p>
            <a:r>
              <a:rPr kumimoji="1" lang="ja-JP" altLang="en-US" sz="1000" b="1" dirty="0">
                <a:latin typeface="メイリオ" panose="020B0604030504040204" pitchFamily="50" charset="-128"/>
                <a:ea typeface="メイリオ" panose="020B0604030504040204" pitchFamily="50" charset="-128"/>
              </a:rPr>
              <a:t>　</a:t>
            </a:r>
            <a:endParaRPr kumimoji="1" lang="en-US" altLang="ja-JP" sz="1000" b="1" dirty="0">
              <a:latin typeface="メイリオ" panose="020B0604030504040204" pitchFamily="50" charset="-128"/>
              <a:ea typeface="メイリオ" panose="020B0604030504040204" pitchFamily="50" charset="-128"/>
            </a:endParaRPr>
          </a:p>
          <a:p>
            <a:r>
              <a:rPr kumimoji="1" lang="ja-JP" altLang="en-US" sz="1400" b="1" dirty="0">
                <a:latin typeface="メイリオ" panose="020B0604030504040204" pitchFamily="50" charset="-128"/>
                <a:ea typeface="メイリオ" panose="020B0604030504040204" pitchFamily="50" charset="-128"/>
              </a:rPr>
              <a:t>（在校生の皆さん）</a:t>
            </a:r>
            <a:endParaRPr kumimoji="1" lang="en-US" altLang="ja-JP" sz="1400" b="1" dirty="0">
              <a:latin typeface="メイリオ" panose="020B0604030504040204" pitchFamily="50" charset="-128"/>
              <a:ea typeface="メイリオ" panose="020B0604030504040204" pitchFamily="50" charset="-128"/>
            </a:endParaRPr>
          </a:p>
          <a:p>
            <a:r>
              <a:rPr kumimoji="1" lang="ja-JP" altLang="en-US" sz="1295" b="1" dirty="0">
                <a:latin typeface="メイリオ" panose="020B0604030504040204" pitchFamily="50" charset="-128"/>
                <a:ea typeface="メイリオ" panose="020B0604030504040204" pitchFamily="50" charset="-128"/>
              </a:rPr>
              <a:t>　</a:t>
            </a:r>
            <a:r>
              <a:rPr kumimoji="1" lang="ja-JP" altLang="en-US" sz="1295" b="1" u="sng" dirty="0">
                <a:solidFill>
                  <a:srgbClr val="0070C0"/>
                </a:solidFill>
                <a:latin typeface="メイリオ" panose="020B0604030504040204" pitchFamily="50" charset="-128"/>
                <a:ea typeface="メイリオ" panose="020B0604030504040204" pitchFamily="50" charset="-128"/>
              </a:rPr>
              <a:t>収入状況の届出が必要となる７月頃まで</a:t>
            </a:r>
            <a:r>
              <a:rPr kumimoji="1" lang="ja-JP" altLang="en-US" sz="1295" dirty="0">
                <a:latin typeface="メイリオ" panose="020B0604030504040204" pitchFamily="50" charset="-128"/>
                <a:ea typeface="メイリオ" panose="020B0604030504040204" pitchFamily="50" charset="-128"/>
              </a:rPr>
              <a:t>に学校から案内があります。</a:t>
            </a:r>
            <a:endParaRPr kumimoji="1" lang="en-US" altLang="ja-JP" sz="1295" dirty="0">
              <a:latin typeface="メイリオ" panose="020B0604030504040204" pitchFamily="50" charset="-128"/>
              <a:ea typeface="メイリオ" panose="020B0604030504040204" pitchFamily="50" charset="-128"/>
            </a:endParaRPr>
          </a:p>
          <a:p>
            <a:endParaRPr kumimoji="1" lang="en-US" altLang="ja-JP" sz="10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原則として、</a:t>
            </a:r>
            <a:r>
              <a:rPr kumimoji="1" lang="ja-JP" altLang="en-US" sz="1100" b="1" u="sng" dirty="0">
                <a:solidFill>
                  <a:srgbClr val="0070C0"/>
                </a:solidFill>
                <a:latin typeface="メイリオ" panose="020B0604030504040204" pitchFamily="50" charset="-128"/>
                <a:ea typeface="メイリオ" panose="020B0604030504040204" pitchFamily="50" charset="-128"/>
              </a:rPr>
              <a:t>オンラインで申請</a:t>
            </a:r>
            <a:r>
              <a:rPr kumimoji="1" lang="ja-JP" altLang="en-US" sz="1100" dirty="0">
                <a:latin typeface="メイリオ" panose="020B0604030504040204" pitchFamily="50" charset="-128"/>
                <a:ea typeface="メイリオ" panose="020B0604030504040204" pitchFamily="50" charset="-128"/>
              </a:rPr>
              <a:t>します。また、</a:t>
            </a:r>
            <a:r>
              <a:rPr kumimoji="1" lang="ja-JP" altLang="en-US" sz="1100" b="1" u="sng" dirty="0">
                <a:solidFill>
                  <a:srgbClr val="0070C0"/>
                </a:solidFill>
                <a:latin typeface="メイリオ" panose="020B0604030504040204" pitchFamily="50" charset="-128"/>
                <a:ea typeface="メイリオ" panose="020B0604030504040204" pitchFamily="50" charset="-128"/>
              </a:rPr>
              <a:t>マイナンバーを利用</a:t>
            </a:r>
            <a:r>
              <a:rPr kumimoji="1" lang="ja-JP" altLang="en-US" sz="1100" dirty="0">
                <a:latin typeface="メイリオ" panose="020B0604030504040204" pitchFamily="50" charset="-128"/>
                <a:ea typeface="メイリオ" panose="020B0604030504040204" pitchFamily="50" charset="-128"/>
              </a:rPr>
              <a:t>することで手続が簡単になります。</a:t>
            </a:r>
            <a:endParaRPr kumimoji="1" lang="en-US" altLang="ja-JP" sz="1100" dirty="0">
              <a:latin typeface="メイリオ" panose="020B0604030504040204" pitchFamily="50" charset="-128"/>
              <a:ea typeface="メイリオ" panose="020B0604030504040204" pitchFamily="50" charset="-128"/>
            </a:endParaRPr>
          </a:p>
          <a:p>
            <a:r>
              <a:rPr kumimoji="1" lang="ja-JP" altLang="en-US" sz="400" b="1" dirty="0">
                <a:latin typeface="メイリオ" panose="020B0604030504040204" pitchFamily="50" charset="-128"/>
                <a:ea typeface="メイリオ" panose="020B0604030504040204" pitchFamily="50" charset="-128"/>
              </a:rPr>
              <a:t>　</a:t>
            </a:r>
            <a:r>
              <a:rPr kumimoji="1" lang="ja-JP" altLang="en-US" sz="1100" dirty="0">
                <a:latin typeface="メイリオ" panose="020B0604030504040204" pitchFamily="50" charset="-128"/>
                <a:ea typeface="メイリオ" panose="020B0604030504040204" pitchFamily="50" charset="-128"/>
              </a:rPr>
              <a:t>　（都道府県ごとに申請方法が異なるので、学校からの案内に従って申請してください。）</a:t>
            </a:r>
            <a:endParaRPr kumimoji="1" lang="en-US" altLang="ja-JP" sz="1100" dirty="0">
              <a:latin typeface="メイリオ" panose="020B0604030504040204" pitchFamily="50" charset="-128"/>
              <a:ea typeface="メイリオ" panose="020B0604030504040204" pitchFamily="50" charset="-128"/>
            </a:endParaRPr>
          </a:p>
        </p:txBody>
      </p:sp>
      <p:sp>
        <p:nvSpPr>
          <p:cNvPr id="54" name="正方形/長方形 53"/>
          <p:cNvSpPr/>
          <p:nvPr/>
        </p:nvSpPr>
        <p:spPr>
          <a:xfrm>
            <a:off x="108860" y="110837"/>
            <a:ext cx="2440376" cy="406298"/>
          </a:xfrm>
          <a:prstGeom prst="rect">
            <a:avLst/>
          </a:prstGeom>
          <a:solidFill>
            <a:srgbClr val="FF9933"/>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36000" rtlCol="0" anchor="ctr"/>
          <a:lstStyle/>
          <a:p>
            <a:pPr algn="r"/>
            <a:r>
              <a:rPr kumimoji="1" lang="ja-JP" altLang="en-US" b="1" dirty="0">
                <a:solidFill>
                  <a:schemeClr val="bg1"/>
                </a:solidFill>
                <a:latin typeface="メイリオ" panose="020B0604030504040204" pitchFamily="50" charset="-128"/>
                <a:ea typeface="メイリオ" panose="020B0604030504040204" pitchFamily="50" charset="-128"/>
              </a:rPr>
              <a:t>お申込みについて</a:t>
            </a:r>
          </a:p>
        </p:txBody>
      </p:sp>
      <p:sp>
        <p:nvSpPr>
          <p:cNvPr id="80" name="テキスト ボックス 79"/>
          <p:cNvSpPr txBox="1"/>
          <p:nvPr/>
        </p:nvSpPr>
        <p:spPr>
          <a:xfrm>
            <a:off x="112075" y="9685432"/>
            <a:ext cx="7328145" cy="923662"/>
          </a:xfrm>
          <a:prstGeom prst="rect">
            <a:avLst/>
          </a:prstGeom>
          <a:noFill/>
          <a:ln w="28575">
            <a:solidFill>
              <a:srgbClr val="FF9933"/>
            </a:solidFill>
            <a:prstDash val="solid"/>
          </a:ln>
        </p:spPr>
        <p:txBody>
          <a:bodyPr wrap="square" tIns="108000" bIns="108000" rtlCol="0" anchor="ctr" anchorCtr="0">
            <a:normAutofit/>
          </a:bodyPr>
          <a:lstStyle/>
          <a:p>
            <a:endParaRPr kumimoji="1" lang="en-US" altLang="ja-JP" sz="800" b="1" dirty="0">
              <a:latin typeface="メイリオ" panose="020B0604030504040204" pitchFamily="50" charset="-128"/>
              <a:ea typeface="メイリオ" panose="020B0604030504040204" pitchFamily="50" charset="-128"/>
            </a:endParaRPr>
          </a:p>
        </p:txBody>
      </p:sp>
      <p:sp>
        <p:nvSpPr>
          <p:cNvPr id="63" name="テキスト ボックス 62"/>
          <p:cNvSpPr txBox="1"/>
          <p:nvPr/>
        </p:nvSpPr>
        <p:spPr>
          <a:xfrm>
            <a:off x="254774" y="9721822"/>
            <a:ext cx="5997743" cy="292388"/>
          </a:xfrm>
          <a:prstGeom prst="rect">
            <a:avLst/>
          </a:prstGeom>
          <a:noFill/>
        </p:spPr>
        <p:txBody>
          <a:bodyPr wrap="square" rtlCol="0">
            <a:spAutoFit/>
          </a:bodyPr>
          <a:lstStyle/>
          <a:p>
            <a:pPr defTabSz="414772" eaLnBrk="1" fontAlgn="auto" hangingPunct="1">
              <a:spcBef>
                <a:spcPts val="0"/>
              </a:spcBef>
              <a:spcAft>
                <a:spcPts val="0"/>
              </a:spcAft>
            </a:pPr>
            <a:r>
              <a:rPr lang="ja-JP" altLang="en-US" sz="1300" b="1" u="sng" dirty="0">
                <a:latin typeface="メイリオ" panose="020B0604030504040204" pitchFamily="50" charset="-128"/>
                <a:ea typeface="メイリオ" panose="020B0604030504040204" pitchFamily="50" charset="-128"/>
              </a:rPr>
              <a:t>学校または都道府県へ</a:t>
            </a:r>
            <a:r>
              <a:rPr lang="ja-JP" altLang="en-US" sz="1300" dirty="0">
                <a:latin typeface="メイリオ" panose="020B0604030504040204" pitchFamily="50" charset="-128"/>
                <a:ea typeface="メイリオ" panose="020B0604030504040204" pitchFamily="50" charset="-128"/>
              </a:rPr>
              <a:t>お問い合わせください。</a:t>
            </a:r>
            <a:endParaRPr lang="en-US" altLang="ja-JP" sz="1300" dirty="0">
              <a:latin typeface="メイリオ" panose="020B0604030504040204" pitchFamily="50" charset="-128"/>
              <a:ea typeface="メイリオ" panose="020B0604030504040204" pitchFamily="50" charset="-128"/>
            </a:endParaRPr>
          </a:p>
        </p:txBody>
      </p:sp>
      <p:sp>
        <p:nvSpPr>
          <p:cNvPr id="67" name="正方形/長方形 66"/>
          <p:cNvSpPr/>
          <p:nvPr/>
        </p:nvSpPr>
        <p:spPr>
          <a:xfrm>
            <a:off x="254774" y="9367989"/>
            <a:ext cx="7221243" cy="923661"/>
          </a:xfrm>
          <a:prstGeom prst="rect">
            <a:avLst/>
          </a:prstGeom>
          <a:noFill/>
          <a:ln w="28575">
            <a:noFill/>
          </a:ln>
        </p:spPr>
        <p:style>
          <a:lnRef idx="2">
            <a:schemeClr val="accent2"/>
          </a:lnRef>
          <a:fillRef idx="1">
            <a:schemeClr val="lt1"/>
          </a:fillRef>
          <a:effectRef idx="0">
            <a:schemeClr val="accent2"/>
          </a:effectRef>
          <a:fontRef idx="minor">
            <a:schemeClr val="dk1"/>
          </a:fontRef>
        </p:style>
        <p:txBody>
          <a:bodyPr anchor="ctr"/>
          <a:lstStyle/>
          <a:p>
            <a:pPr algn="ctr" eaLnBrk="1" hangingPunct="1">
              <a:defRPr/>
            </a:pPr>
            <a:endParaRPr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68" name="テキスト ボックス 67"/>
          <p:cNvSpPr txBox="1"/>
          <p:nvPr/>
        </p:nvSpPr>
        <p:spPr>
          <a:xfrm>
            <a:off x="250918" y="10029157"/>
            <a:ext cx="5318100" cy="307777"/>
          </a:xfrm>
          <a:prstGeom prst="rect">
            <a:avLst/>
          </a:prstGeom>
          <a:noFill/>
        </p:spPr>
        <p:txBody>
          <a:bodyPr wrap="square">
            <a:spAutoFit/>
          </a:bodyPr>
          <a:lstStyle/>
          <a:p>
            <a:pPr>
              <a:spcBef>
                <a:spcPts val="0"/>
              </a:spcBef>
              <a:defRPr/>
            </a:pPr>
            <a:r>
              <a:rPr lang="ja-JP" altLang="en-US" sz="1400" b="1" dirty="0">
                <a:latin typeface="メイリオ" panose="020B0604030504040204" pitchFamily="50" charset="-128"/>
                <a:ea typeface="メイリオ" panose="020B0604030504040204" pitchFamily="50" charset="-128"/>
              </a:rPr>
              <a:t>公立</a:t>
            </a:r>
            <a:r>
              <a:rPr lang="ja-JP" altLang="en-US" sz="1100" dirty="0">
                <a:solidFill>
                  <a:srgbClr val="0070C0"/>
                </a:solidFill>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hlinkClick r:id="rId3"/>
              </a:rPr>
              <a:t>https://www.mext.go.jp/a_menu/shotou/mushouka/1292209.htm</a:t>
            </a:r>
            <a:endParaRPr lang="en-US" altLang="ja-JP" sz="1100" dirty="0">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255826" y="10295273"/>
            <a:ext cx="5318101" cy="307777"/>
          </a:xfrm>
          <a:prstGeom prst="rect">
            <a:avLst/>
          </a:prstGeom>
          <a:noFill/>
        </p:spPr>
        <p:txBody>
          <a:bodyPr wrap="square">
            <a:spAutoFit/>
          </a:bodyPr>
          <a:lstStyle/>
          <a:p>
            <a:pPr>
              <a:spcBef>
                <a:spcPts val="0"/>
              </a:spcBef>
              <a:defRPr/>
            </a:pPr>
            <a:r>
              <a:rPr lang="ja-JP" altLang="en-US" sz="1400" b="1" dirty="0">
                <a:latin typeface="メイリオ" panose="020B0604030504040204" pitchFamily="50" charset="-128"/>
                <a:ea typeface="メイリオ" panose="020B0604030504040204" pitchFamily="50" charset="-128"/>
              </a:rPr>
              <a:t>私立</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hlinkClick r:id="rId4"/>
              </a:rPr>
              <a:t>https://www.mext.go.jp/a_menu/shotou/mushouka/1292214.htm</a:t>
            </a:r>
            <a:endParaRPr lang="en-US" altLang="ja-JP" sz="11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6219" y="9890906"/>
            <a:ext cx="683800" cy="683800"/>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94588" y="9890885"/>
            <a:ext cx="683590" cy="683590"/>
          </a:xfrm>
          <a:prstGeom prst="rect">
            <a:avLst/>
          </a:prstGeom>
        </p:spPr>
      </p:pic>
      <p:sp>
        <p:nvSpPr>
          <p:cNvPr id="36" name="正方形/長方形 35">
            <a:extLst>
              <a:ext uri="{FF2B5EF4-FFF2-40B4-BE49-F238E27FC236}">
                <a16:creationId xmlns:a16="http://schemas.microsoft.com/office/drawing/2014/main" id="{C1EEFCAB-6C22-4F2C-83DA-AD4FD623B19C}"/>
              </a:ext>
            </a:extLst>
          </p:cNvPr>
          <p:cNvSpPr/>
          <p:nvPr/>
        </p:nvSpPr>
        <p:spPr>
          <a:xfrm>
            <a:off x="101238" y="9337675"/>
            <a:ext cx="2565067" cy="351076"/>
          </a:xfrm>
          <a:prstGeom prst="rect">
            <a:avLst/>
          </a:prstGeom>
          <a:solidFill>
            <a:srgbClr val="FF9933"/>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36000" rtlCol="0" anchor="ctr"/>
          <a:lstStyle/>
          <a:p>
            <a:pPr algn="r"/>
            <a:r>
              <a:rPr kumimoji="1" lang="ja-JP" altLang="en-US" b="1" dirty="0">
                <a:solidFill>
                  <a:schemeClr val="bg1"/>
                </a:solidFill>
                <a:latin typeface="メイリオ" panose="020B0604030504040204" pitchFamily="50" charset="-128"/>
                <a:ea typeface="メイリオ" panose="020B0604030504040204" pitchFamily="50" charset="-128"/>
              </a:rPr>
              <a:t>お問合せについて</a:t>
            </a:r>
          </a:p>
        </p:txBody>
      </p:sp>
      <p:pic>
        <p:nvPicPr>
          <p:cNvPr id="19" name="グラフィックス 18" descr="スマート フォン 単色塗りつぶし">
            <a:extLst>
              <a:ext uri="{FF2B5EF4-FFF2-40B4-BE49-F238E27FC236}">
                <a16:creationId xmlns:a16="http://schemas.microsoft.com/office/drawing/2014/main" id="{3AE3DE09-CB82-4650-81AC-8E3C760C766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0038" y="121135"/>
            <a:ext cx="360000" cy="360000"/>
          </a:xfrm>
          <a:prstGeom prst="rect">
            <a:avLst/>
          </a:prstGeom>
        </p:spPr>
      </p:pic>
      <p:pic>
        <p:nvPicPr>
          <p:cNvPr id="21" name="グラフィックス 20" descr="受話器 単色塗りつぶし">
            <a:extLst>
              <a:ext uri="{FF2B5EF4-FFF2-40B4-BE49-F238E27FC236}">
                <a16:creationId xmlns:a16="http://schemas.microsoft.com/office/drawing/2014/main" id="{6CABDDC8-87B1-435F-9F9F-4AC4CBAA5E3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04511" y="9323519"/>
            <a:ext cx="360000" cy="360000"/>
          </a:xfrm>
          <a:prstGeom prst="rect">
            <a:avLst/>
          </a:prstGeom>
        </p:spPr>
      </p:pic>
      <p:pic>
        <p:nvPicPr>
          <p:cNvPr id="23" name="グラフィックス 22" descr="男性のプロフィール 単色塗りつぶし">
            <a:extLst>
              <a:ext uri="{FF2B5EF4-FFF2-40B4-BE49-F238E27FC236}">
                <a16:creationId xmlns:a16="http://schemas.microsoft.com/office/drawing/2014/main" id="{689D7361-4252-4E14-90F8-E130C7279F1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3893" y="2245265"/>
            <a:ext cx="360000" cy="360000"/>
          </a:xfrm>
          <a:prstGeom prst="rect">
            <a:avLst/>
          </a:prstGeom>
        </p:spPr>
      </p:pic>
      <p:sp>
        <p:nvSpPr>
          <p:cNvPr id="4" name="テキスト ボックス 3">
            <a:extLst>
              <a:ext uri="{FF2B5EF4-FFF2-40B4-BE49-F238E27FC236}">
                <a16:creationId xmlns:a16="http://schemas.microsoft.com/office/drawing/2014/main" id="{EB7673ED-1E67-2070-33C0-F2B5E841B9C1}"/>
              </a:ext>
            </a:extLst>
          </p:cNvPr>
          <p:cNvSpPr txBox="1"/>
          <p:nvPr/>
        </p:nvSpPr>
        <p:spPr>
          <a:xfrm>
            <a:off x="119538" y="7729880"/>
            <a:ext cx="7356479" cy="1467198"/>
          </a:xfrm>
          <a:prstGeom prst="rect">
            <a:avLst/>
          </a:prstGeom>
          <a:noFill/>
          <a:ln w="28575">
            <a:solidFill>
              <a:srgbClr val="FF9933"/>
            </a:solidFill>
            <a:prstDash val="solid"/>
          </a:ln>
        </p:spPr>
        <p:txBody>
          <a:bodyPr wrap="square" tIns="108000" bIns="108000" rtlCol="0" anchor="ctr" anchorCtr="0">
            <a:normAutofit/>
          </a:bodyPr>
          <a:lstStyle/>
          <a:p>
            <a:endParaRPr kumimoji="1" lang="en-US" altLang="ja-JP" sz="800" b="1"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B00323C9-0AA9-2F31-8A9C-441B72CD4C1A}"/>
              </a:ext>
            </a:extLst>
          </p:cNvPr>
          <p:cNvSpPr txBox="1"/>
          <p:nvPr/>
        </p:nvSpPr>
        <p:spPr>
          <a:xfrm>
            <a:off x="137318" y="7781141"/>
            <a:ext cx="7354458" cy="669414"/>
          </a:xfrm>
          <a:prstGeom prst="rect">
            <a:avLst/>
          </a:prstGeom>
          <a:noFill/>
        </p:spPr>
        <p:txBody>
          <a:bodyPr wrap="square">
            <a:spAutoFit/>
          </a:bodyPr>
          <a:lstStyle/>
          <a:p>
            <a:pPr>
              <a:spcBef>
                <a:spcPts val="0"/>
              </a:spcBef>
              <a:defRPr/>
            </a:pPr>
            <a:r>
              <a:rPr lang="ja-JP" altLang="en-US" sz="1250" dirty="0">
                <a:latin typeface="メイリオ" panose="020B0604030504040204" pitchFamily="50" charset="-128"/>
                <a:ea typeface="メイリオ" panose="020B0604030504040204" pitchFamily="50" charset="-128"/>
              </a:rPr>
              <a:t>保護者等の負傷・疾病による療養のため勤務できないこと、その他自己の責めに帰することのできない理由による離職など、従前得ていた収入を得ることができない場合に授業料を支援する制度です。</a:t>
            </a:r>
            <a:endParaRPr lang="en-US" altLang="ja-JP" sz="1250" dirty="0">
              <a:latin typeface="メイリオ" panose="020B0604030504040204" pitchFamily="50" charset="-128"/>
              <a:ea typeface="メイリオ" panose="020B0604030504040204" pitchFamily="50" charset="-128"/>
            </a:endParaRPr>
          </a:p>
          <a:p>
            <a:pPr>
              <a:spcBef>
                <a:spcPts val="0"/>
              </a:spcBef>
              <a:defRPr/>
            </a:pPr>
            <a:r>
              <a:rPr lang="ja-JP" altLang="en-US" sz="1250" dirty="0">
                <a:latin typeface="メイリオ" panose="020B0604030504040204" pitchFamily="50" charset="-128"/>
                <a:ea typeface="メイリオ" panose="020B0604030504040204" pitchFamily="50" charset="-128"/>
              </a:rPr>
              <a:t>家計急変事由が発生した場合、速やかに学校に相談（又は申請）してください。</a:t>
            </a:r>
            <a:endParaRPr lang="en-US" altLang="ja-JP" sz="1250" dirty="0">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BBD4B6FF-FB0A-BF4B-8083-B7C0DFA6B25A}"/>
              </a:ext>
            </a:extLst>
          </p:cNvPr>
          <p:cNvSpPr/>
          <p:nvPr/>
        </p:nvSpPr>
        <p:spPr>
          <a:xfrm>
            <a:off x="113304" y="7341045"/>
            <a:ext cx="3491259" cy="391399"/>
          </a:xfrm>
          <a:prstGeom prst="rect">
            <a:avLst/>
          </a:prstGeom>
          <a:solidFill>
            <a:srgbClr val="FF9933"/>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44000" tIns="72000" rIns="144000" bIns="36000" rtlCol="0" anchor="ctr"/>
          <a:lstStyle/>
          <a:p>
            <a:pPr algn="r"/>
            <a:r>
              <a:rPr kumimoji="1" lang="ja-JP" altLang="en-US" b="1" dirty="0">
                <a:solidFill>
                  <a:schemeClr val="bg1"/>
                </a:solidFill>
                <a:latin typeface="メイリオ" panose="020B0604030504040204" pitchFamily="50" charset="-128"/>
                <a:ea typeface="メイリオ" panose="020B0604030504040204" pitchFamily="50" charset="-128"/>
              </a:rPr>
              <a:t>家計急変支援制度について</a:t>
            </a:r>
          </a:p>
        </p:txBody>
      </p:sp>
      <p:sp>
        <p:nvSpPr>
          <p:cNvPr id="20" name="四角形: 角を丸くする 19">
            <a:extLst>
              <a:ext uri="{FF2B5EF4-FFF2-40B4-BE49-F238E27FC236}">
                <a16:creationId xmlns:a16="http://schemas.microsoft.com/office/drawing/2014/main" id="{F87D0083-2655-8AF8-3D98-5D57D53F4EE2}"/>
              </a:ext>
            </a:extLst>
          </p:cNvPr>
          <p:cNvSpPr/>
          <p:nvPr/>
        </p:nvSpPr>
        <p:spPr>
          <a:xfrm>
            <a:off x="226621" y="8557864"/>
            <a:ext cx="345510" cy="55877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kumimoji="1" lang="ja-JP" altLang="en-US" sz="1100" dirty="0">
                <a:solidFill>
                  <a:schemeClr val="tx1"/>
                </a:solidFill>
                <a:latin typeface="メイリオ" panose="020B0604030504040204" pitchFamily="50" charset="-128"/>
                <a:ea typeface="メイリオ" panose="020B0604030504040204" pitchFamily="50" charset="-128"/>
              </a:rPr>
              <a:t>主な要件</a:t>
            </a:r>
          </a:p>
        </p:txBody>
      </p:sp>
      <p:sp>
        <p:nvSpPr>
          <p:cNvPr id="22" name="四角形: 角を丸くする 21">
            <a:extLst>
              <a:ext uri="{FF2B5EF4-FFF2-40B4-BE49-F238E27FC236}">
                <a16:creationId xmlns:a16="http://schemas.microsoft.com/office/drawing/2014/main" id="{521CD6CF-80C2-5A15-D679-74AE86880D33}"/>
              </a:ext>
            </a:extLst>
          </p:cNvPr>
          <p:cNvSpPr/>
          <p:nvPr/>
        </p:nvSpPr>
        <p:spPr>
          <a:xfrm>
            <a:off x="3482685" y="8557864"/>
            <a:ext cx="382710" cy="5547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kumimoji="1" lang="ja-JP" altLang="en-US" sz="1100" dirty="0">
                <a:solidFill>
                  <a:schemeClr val="tx1"/>
                </a:solidFill>
                <a:latin typeface="メイリオ" panose="020B0604030504040204" pitchFamily="50" charset="-128"/>
                <a:ea typeface="メイリオ" panose="020B0604030504040204" pitchFamily="50" charset="-128"/>
              </a:rPr>
              <a:t>支給限度額</a:t>
            </a:r>
          </a:p>
        </p:txBody>
      </p:sp>
      <p:sp>
        <p:nvSpPr>
          <p:cNvPr id="24" name="正方形/長方形 23">
            <a:extLst>
              <a:ext uri="{FF2B5EF4-FFF2-40B4-BE49-F238E27FC236}">
                <a16:creationId xmlns:a16="http://schemas.microsoft.com/office/drawing/2014/main" id="{8A673AAC-5700-A13A-09FC-E59BDC1E06AB}"/>
              </a:ext>
            </a:extLst>
          </p:cNvPr>
          <p:cNvSpPr/>
          <p:nvPr/>
        </p:nvSpPr>
        <p:spPr>
          <a:xfrm>
            <a:off x="572131" y="8524865"/>
            <a:ext cx="3016293" cy="7137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ysClr val="windowText" lastClr="000000"/>
                </a:solidFill>
                <a:latin typeface="メイリオ" panose="020B0604030504040204" pitchFamily="50" charset="-128"/>
                <a:ea typeface="メイリオ" panose="020B0604030504040204" pitchFamily="50" charset="-128"/>
              </a:rPr>
              <a:t>対象となる家計急変事由に該当</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a:p>
            <a:r>
              <a:rPr kumimoji="1" lang="ja-JP" altLang="en-US" sz="1200" dirty="0">
                <a:solidFill>
                  <a:sysClr val="windowText" lastClr="000000"/>
                </a:solidFill>
                <a:latin typeface="メイリオ" panose="020B0604030504040204" pitchFamily="50" charset="-128"/>
                <a:ea typeface="メイリオ" panose="020B0604030504040204" pitchFamily="50" charset="-128"/>
              </a:rPr>
              <a:t>　　　　　　＋</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a:p>
            <a:r>
              <a:rPr kumimoji="1" lang="ja-JP" altLang="en-US" sz="1200" dirty="0">
                <a:solidFill>
                  <a:sysClr val="windowText" lastClr="000000"/>
                </a:solidFill>
                <a:latin typeface="メイリオ" panose="020B0604030504040204" pitchFamily="50" charset="-128"/>
                <a:ea typeface="メイリオ" panose="020B0604030504040204" pitchFamily="50" charset="-128"/>
              </a:rPr>
              <a:t>世帯年収が約</a:t>
            </a:r>
            <a:r>
              <a:rPr kumimoji="1" lang="en-US" altLang="ja-JP" sz="1200" dirty="0">
                <a:solidFill>
                  <a:sysClr val="windowText" lastClr="000000"/>
                </a:solidFill>
                <a:latin typeface="メイリオ" panose="020B0604030504040204" pitchFamily="50" charset="-128"/>
                <a:ea typeface="メイリオ" panose="020B0604030504040204" pitchFamily="50" charset="-128"/>
              </a:rPr>
              <a:t>590</a:t>
            </a:r>
            <a:r>
              <a:rPr kumimoji="1" lang="ja-JP" altLang="en-US" sz="1200" dirty="0">
                <a:solidFill>
                  <a:sysClr val="windowText" lastClr="000000"/>
                </a:solidFill>
                <a:latin typeface="メイリオ" panose="020B0604030504040204" pitchFamily="50" charset="-128"/>
                <a:ea typeface="メイリオ" panose="020B0604030504040204" pitchFamily="50" charset="-128"/>
              </a:rPr>
              <a:t>万円未満相当まで減少</a:t>
            </a:r>
          </a:p>
        </p:txBody>
      </p:sp>
      <p:sp>
        <p:nvSpPr>
          <p:cNvPr id="25" name="正方形/長方形 24">
            <a:extLst>
              <a:ext uri="{FF2B5EF4-FFF2-40B4-BE49-F238E27FC236}">
                <a16:creationId xmlns:a16="http://schemas.microsoft.com/office/drawing/2014/main" id="{8D6416D3-EF3B-8C52-32B1-AD793585F59E}"/>
              </a:ext>
            </a:extLst>
          </p:cNvPr>
          <p:cNvSpPr/>
          <p:nvPr/>
        </p:nvSpPr>
        <p:spPr>
          <a:xfrm>
            <a:off x="3879022" y="8523312"/>
            <a:ext cx="1437077" cy="7023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ysClr val="windowText" lastClr="000000"/>
                </a:solidFill>
                <a:latin typeface="メイリオ" panose="020B0604030504040204" pitchFamily="50" charset="-128"/>
                <a:ea typeface="メイリオ" panose="020B0604030504040204" pitchFamily="50" charset="-128"/>
              </a:rPr>
              <a:t>月額：</a:t>
            </a:r>
            <a:r>
              <a:rPr kumimoji="1" lang="en-US" altLang="ja-JP" sz="1200" dirty="0">
                <a:solidFill>
                  <a:sysClr val="windowText" lastClr="000000"/>
                </a:solidFill>
                <a:latin typeface="メイリオ" panose="020B0604030504040204" pitchFamily="50" charset="-128"/>
                <a:ea typeface="メイリオ" panose="020B0604030504040204" pitchFamily="50" charset="-128"/>
              </a:rPr>
              <a:t>33,000</a:t>
            </a:r>
            <a:r>
              <a:rPr kumimoji="1" lang="ja-JP" altLang="en-US" sz="1200" dirty="0">
                <a:solidFill>
                  <a:sysClr val="windowText" lastClr="000000"/>
                </a:solidFill>
                <a:latin typeface="メイリオ" panose="020B0604030504040204" pitchFamily="50" charset="-128"/>
                <a:ea typeface="メイリオ" panose="020B0604030504040204" pitchFamily="50" charset="-128"/>
              </a:rPr>
              <a:t>円</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a:p>
            <a:r>
              <a:rPr kumimoji="1" lang="en-US" altLang="ja-JP" sz="1200" dirty="0">
                <a:solidFill>
                  <a:sysClr val="windowText" lastClr="000000"/>
                </a:solidFill>
                <a:latin typeface="メイリオ" panose="020B0604030504040204" pitchFamily="50" charset="-128"/>
                <a:ea typeface="メイリオ" panose="020B0604030504040204" pitchFamily="50" charset="-128"/>
              </a:rPr>
              <a:t>※</a:t>
            </a:r>
            <a:r>
              <a:rPr kumimoji="1" lang="ja-JP" altLang="en-US" sz="1200" dirty="0">
                <a:solidFill>
                  <a:sysClr val="windowText" lastClr="000000"/>
                </a:solidFill>
                <a:latin typeface="メイリオ" panose="020B0604030504040204" pitchFamily="50" charset="-128"/>
                <a:ea typeface="メイリオ" panose="020B0604030504040204" pitchFamily="50" charset="-128"/>
              </a:rPr>
              <a:t>公立高校等は</a:t>
            </a:r>
            <a:br>
              <a:rPr kumimoji="1" lang="en-US" altLang="ja-JP" sz="1200" dirty="0">
                <a:solidFill>
                  <a:sysClr val="windowText" lastClr="000000"/>
                </a:solidFill>
                <a:latin typeface="メイリオ" panose="020B0604030504040204" pitchFamily="50" charset="-128"/>
                <a:ea typeface="メイリオ" panose="020B0604030504040204" pitchFamily="50" charset="-128"/>
              </a:rPr>
            </a:br>
            <a:r>
              <a:rPr kumimoji="1" lang="ja-JP" altLang="en-US" sz="1200" dirty="0">
                <a:solidFill>
                  <a:sysClr val="windowText" lastClr="000000"/>
                </a:solidFill>
                <a:latin typeface="メイリオ" panose="020B0604030504040204" pitchFamily="50" charset="-128"/>
                <a:ea typeface="メイリオ" panose="020B0604030504040204" pitchFamily="50" charset="-128"/>
              </a:rPr>
              <a:t>　月額：</a:t>
            </a:r>
            <a:r>
              <a:rPr kumimoji="1" lang="en-US" altLang="ja-JP" sz="1200" dirty="0">
                <a:solidFill>
                  <a:sysClr val="windowText" lastClr="000000"/>
                </a:solidFill>
                <a:latin typeface="メイリオ" panose="020B0604030504040204" pitchFamily="50" charset="-128"/>
                <a:ea typeface="メイリオ" panose="020B0604030504040204" pitchFamily="50" charset="-128"/>
              </a:rPr>
              <a:t>9,900</a:t>
            </a:r>
            <a:r>
              <a:rPr kumimoji="1" lang="ja-JP" altLang="en-US" sz="1200" dirty="0">
                <a:solidFill>
                  <a:sysClr val="windowText" lastClr="000000"/>
                </a:solidFill>
                <a:latin typeface="メイリオ" panose="020B0604030504040204" pitchFamily="50" charset="-128"/>
                <a:ea typeface="メイリオ" panose="020B0604030504040204" pitchFamily="50" charset="-128"/>
              </a:rPr>
              <a:t>円</a:t>
            </a:r>
            <a:endParaRPr kumimoji="1" lang="en-US" altLang="ja-JP" sz="1200" dirty="0">
              <a:solidFill>
                <a:sysClr val="windowText" lastClr="000000"/>
              </a:solidFill>
              <a:latin typeface="メイリオ" panose="020B0604030504040204" pitchFamily="50" charset="-128"/>
              <a:ea typeface="メイリオ" panose="020B0604030504040204" pitchFamily="50" charset="-128"/>
            </a:endParaRPr>
          </a:p>
        </p:txBody>
      </p:sp>
      <p:pic>
        <p:nvPicPr>
          <p:cNvPr id="27" name="図 26">
            <a:extLst>
              <a:ext uri="{FF2B5EF4-FFF2-40B4-BE49-F238E27FC236}">
                <a16:creationId xmlns:a16="http://schemas.microsoft.com/office/drawing/2014/main" id="{7F44821B-0B4D-ABE2-F22F-85A6D91CE6AC}"/>
              </a:ext>
            </a:extLst>
          </p:cNvPr>
          <p:cNvPicPr>
            <a:picLocks noChangeAspect="1"/>
          </p:cNvPicPr>
          <p:nvPr/>
        </p:nvPicPr>
        <p:blipFill>
          <a:blip r:embed="rId13" cstate="print">
            <a:biLevel thresh="25000"/>
            <a:extLst>
              <a:ext uri="{28A0092B-C50C-407E-A947-70E740481C1C}">
                <a14:useLocalDpi xmlns:a14="http://schemas.microsoft.com/office/drawing/2010/main" val="0"/>
              </a:ext>
            </a:extLst>
          </a:blip>
          <a:stretch>
            <a:fillRect/>
          </a:stretch>
        </p:blipFill>
        <p:spPr>
          <a:xfrm>
            <a:off x="250762" y="7373797"/>
            <a:ext cx="335224" cy="300206"/>
          </a:xfrm>
          <a:prstGeom prst="rect">
            <a:avLst/>
          </a:prstGeom>
        </p:spPr>
      </p:pic>
      <p:sp>
        <p:nvSpPr>
          <p:cNvPr id="8" name="テキスト ボックス 7">
            <a:extLst>
              <a:ext uri="{FF2B5EF4-FFF2-40B4-BE49-F238E27FC236}">
                <a16:creationId xmlns:a16="http://schemas.microsoft.com/office/drawing/2014/main" id="{44B7332D-95F2-45D2-9124-AAF0C9CAAB10}"/>
              </a:ext>
            </a:extLst>
          </p:cNvPr>
          <p:cNvSpPr txBox="1"/>
          <p:nvPr/>
        </p:nvSpPr>
        <p:spPr>
          <a:xfrm>
            <a:off x="5550058" y="9705209"/>
            <a:ext cx="645711" cy="276999"/>
          </a:xfrm>
          <a:prstGeom prst="rect">
            <a:avLst/>
          </a:prstGeom>
          <a:noFill/>
        </p:spPr>
        <p:txBody>
          <a:bodyPr wrap="square">
            <a:spAutoFit/>
          </a:bodyPr>
          <a:lstStyle/>
          <a:p>
            <a:r>
              <a:rPr lang="ja-JP" altLang="en-US" sz="1200" b="1" dirty="0">
                <a:latin typeface="メイリオ" panose="020B0604030504040204" pitchFamily="50" charset="-128"/>
                <a:ea typeface="メイリオ" panose="020B0604030504040204" pitchFamily="50" charset="-128"/>
              </a:rPr>
              <a:t>▽公⽴</a:t>
            </a:r>
          </a:p>
        </p:txBody>
      </p:sp>
      <p:sp>
        <p:nvSpPr>
          <p:cNvPr id="11" name="テキスト ボックス 10">
            <a:extLst>
              <a:ext uri="{FF2B5EF4-FFF2-40B4-BE49-F238E27FC236}">
                <a16:creationId xmlns:a16="http://schemas.microsoft.com/office/drawing/2014/main" id="{09206BE0-34F4-6893-69AE-53EE3375CE9D}"/>
              </a:ext>
            </a:extLst>
          </p:cNvPr>
          <p:cNvSpPr txBox="1"/>
          <p:nvPr/>
        </p:nvSpPr>
        <p:spPr>
          <a:xfrm>
            <a:off x="6541314" y="9705209"/>
            <a:ext cx="645711" cy="276999"/>
          </a:xfrm>
          <a:prstGeom prst="rect">
            <a:avLst/>
          </a:prstGeom>
          <a:noFill/>
        </p:spPr>
        <p:txBody>
          <a:bodyPr wrap="square">
            <a:spAutoFit/>
          </a:bodyPr>
          <a:lstStyle/>
          <a:p>
            <a:r>
              <a:rPr lang="ja-JP" altLang="en-US" sz="1200" b="1" dirty="0">
                <a:latin typeface="メイリオ" panose="020B0604030504040204" pitchFamily="50" charset="-128"/>
                <a:ea typeface="メイリオ" panose="020B0604030504040204" pitchFamily="50" charset="-128"/>
              </a:rPr>
              <a:t>▽私立</a:t>
            </a:r>
          </a:p>
        </p:txBody>
      </p:sp>
      <p:sp>
        <p:nvSpPr>
          <p:cNvPr id="15" name="テキスト ボックス 14">
            <a:extLst>
              <a:ext uri="{FF2B5EF4-FFF2-40B4-BE49-F238E27FC236}">
                <a16:creationId xmlns:a16="http://schemas.microsoft.com/office/drawing/2014/main" id="{51C93FAC-F732-5C8B-B0FC-F1440268FE28}"/>
              </a:ext>
            </a:extLst>
          </p:cNvPr>
          <p:cNvSpPr txBox="1"/>
          <p:nvPr/>
        </p:nvSpPr>
        <p:spPr>
          <a:xfrm>
            <a:off x="4133066" y="2665087"/>
            <a:ext cx="1672201" cy="461665"/>
          </a:xfrm>
          <a:prstGeom prst="rect">
            <a:avLst/>
          </a:prstGeom>
          <a:noFill/>
        </p:spPr>
        <p:txBody>
          <a:bodyPr wrap="square" rtlCol="0">
            <a:spAutoFit/>
          </a:bodyPr>
          <a:lstStyle/>
          <a:p>
            <a:pPr>
              <a:defRPr/>
            </a:pPr>
            <a:r>
              <a:rPr kumimoji="1" lang="en-US" altLang="ja-JP" sz="800" dirty="0">
                <a:latin typeface="メイリオ" panose="020B0604030504040204" pitchFamily="50" charset="-128"/>
                <a:ea typeface="メイリオ" panose="020B0604030504040204" pitchFamily="50" charset="-128"/>
              </a:rPr>
              <a:t>※</a:t>
            </a:r>
            <a:r>
              <a:rPr kumimoji="1" lang="ja-JP" altLang="en-US" sz="800" dirty="0">
                <a:latin typeface="メイリオ" panose="020B0604030504040204" pitchFamily="50" charset="-128"/>
                <a:ea typeface="メイリオ" panose="020B0604030504040204" pitchFamily="50" charset="-128"/>
              </a:rPr>
              <a:t>マイナポータル上での項目名</a:t>
            </a:r>
            <a:endParaRPr kumimoji="1" lang="en-US" altLang="ja-JP" sz="800" dirty="0">
              <a:latin typeface="メイリオ" panose="020B0604030504040204" pitchFamily="50" charset="-128"/>
              <a:ea typeface="メイリオ" panose="020B0604030504040204" pitchFamily="50" charset="-128"/>
            </a:endParaRPr>
          </a:p>
          <a:p>
            <a:pPr>
              <a:defRPr/>
            </a:pPr>
            <a:r>
              <a:rPr kumimoji="1" lang="ja-JP" altLang="en-US" sz="800" dirty="0">
                <a:latin typeface="メイリオ" panose="020B0604030504040204" pitchFamily="50" charset="-128"/>
                <a:ea typeface="メイリオ" panose="020B0604030504040204" pitchFamily="50" charset="-128"/>
              </a:rPr>
              <a:t>　・課税所得額（課税標準額）</a:t>
            </a:r>
            <a:endParaRPr kumimoji="1" lang="en-US" altLang="ja-JP" sz="800" dirty="0">
              <a:latin typeface="メイリオ" panose="020B0604030504040204" pitchFamily="50" charset="-128"/>
              <a:ea typeface="メイリオ" panose="020B0604030504040204" pitchFamily="50" charset="-128"/>
            </a:endParaRPr>
          </a:p>
          <a:p>
            <a:pPr>
              <a:defRPr/>
            </a:pPr>
            <a:r>
              <a:rPr kumimoji="1" lang="ja-JP" altLang="en-US" sz="800" dirty="0">
                <a:latin typeface="メイリオ" panose="020B0604030504040204" pitchFamily="50" charset="-128"/>
                <a:ea typeface="メイリオ" panose="020B0604030504040204" pitchFamily="50" charset="-128"/>
              </a:rPr>
              <a:t>　・市町村民税＿調整控除額</a:t>
            </a:r>
          </a:p>
        </p:txBody>
      </p:sp>
      <p:sp>
        <p:nvSpPr>
          <p:cNvPr id="17" name="テキスト ボックス 16">
            <a:extLst>
              <a:ext uri="{FF2B5EF4-FFF2-40B4-BE49-F238E27FC236}">
                <a16:creationId xmlns:a16="http://schemas.microsoft.com/office/drawing/2014/main" id="{415D46AA-F861-EE6C-F738-AB79E5A4E3F1}"/>
              </a:ext>
            </a:extLst>
          </p:cNvPr>
          <p:cNvSpPr txBox="1"/>
          <p:nvPr/>
        </p:nvSpPr>
        <p:spPr>
          <a:xfrm>
            <a:off x="5322091" y="8418741"/>
            <a:ext cx="2314984" cy="400110"/>
          </a:xfrm>
          <a:prstGeom prst="rect">
            <a:avLst/>
          </a:prstGeom>
          <a:noFill/>
        </p:spPr>
        <p:txBody>
          <a:bodyPr wrap="square" rtlCol="0">
            <a:spAutoFit/>
          </a:bodyPr>
          <a:lstStyle/>
          <a:p>
            <a:r>
              <a:rPr kumimoji="1" lang="ja-JP" altLang="en-US" sz="1000" b="1" dirty="0">
                <a:latin typeface="メイリオ" panose="020B0604030504040204" pitchFamily="50" charset="-128"/>
                <a:ea typeface="メイリオ" panose="020B0604030504040204" pitchFamily="50" charset="-128"/>
              </a:rPr>
              <a:t>文部科学省家計急変</a:t>
            </a:r>
            <a:br>
              <a:rPr kumimoji="1" lang="en-US" altLang="ja-JP" sz="1000" b="1" dirty="0">
                <a:latin typeface="メイリオ" panose="020B0604030504040204" pitchFamily="50" charset="-128"/>
                <a:ea typeface="メイリオ" panose="020B0604030504040204" pitchFamily="50" charset="-128"/>
              </a:rPr>
            </a:br>
            <a:r>
              <a:rPr kumimoji="1" lang="ja-JP" altLang="en-US" sz="1000" b="1" dirty="0">
                <a:latin typeface="メイリオ" panose="020B0604030504040204" pitchFamily="50" charset="-128"/>
                <a:ea typeface="メイリオ" panose="020B0604030504040204" pitchFamily="50" charset="-128"/>
              </a:rPr>
              <a:t>支援制度サイト</a:t>
            </a:r>
          </a:p>
        </p:txBody>
      </p:sp>
      <p:pic>
        <p:nvPicPr>
          <p:cNvPr id="28" name="図 27" descr="QR コード&#10;&#10;自動的に生成された説明">
            <a:extLst>
              <a:ext uri="{FF2B5EF4-FFF2-40B4-BE49-F238E27FC236}">
                <a16:creationId xmlns:a16="http://schemas.microsoft.com/office/drawing/2014/main" id="{E9326620-1BB0-C7E6-A685-251833D2BA51}"/>
              </a:ext>
            </a:extLst>
          </p:cNvPr>
          <p:cNvPicPr>
            <a:picLocks noChangeAspect="1"/>
          </p:cNvPicPr>
          <p:nvPr/>
        </p:nvPicPr>
        <p:blipFill>
          <a:blip r:embed="rId14"/>
          <a:stretch>
            <a:fillRect/>
          </a:stretch>
        </p:blipFill>
        <p:spPr>
          <a:xfrm>
            <a:off x="6707513" y="8480870"/>
            <a:ext cx="694090" cy="694090"/>
          </a:xfrm>
          <a:prstGeom prst="rect">
            <a:avLst/>
          </a:prstGeom>
        </p:spPr>
      </p:pic>
      <p:sp>
        <p:nvSpPr>
          <p:cNvPr id="30" name="テキスト ボックス 29">
            <a:extLst>
              <a:ext uri="{FF2B5EF4-FFF2-40B4-BE49-F238E27FC236}">
                <a16:creationId xmlns:a16="http://schemas.microsoft.com/office/drawing/2014/main" id="{77B91B2A-5E20-E87D-38F5-E10FF1AADBC2}"/>
              </a:ext>
            </a:extLst>
          </p:cNvPr>
          <p:cNvSpPr txBox="1"/>
          <p:nvPr/>
        </p:nvSpPr>
        <p:spPr>
          <a:xfrm>
            <a:off x="5335621" y="8718407"/>
            <a:ext cx="1437077" cy="461665"/>
          </a:xfrm>
          <a:prstGeom prst="rect">
            <a:avLst/>
          </a:prstGeom>
          <a:noFill/>
        </p:spPr>
        <p:txBody>
          <a:bodyPr wrap="square">
            <a:spAutoFit/>
          </a:bodyPr>
          <a:lstStyle/>
          <a:p>
            <a:r>
              <a:rPr kumimoji="0" lang="en-US" altLang="ja-JP" sz="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hlinkClick r:id="rId15"/>
              </a:rPr>
              <a:t>https://www.mext.go.jp/a_menu/shotou/mushouka/01754.html</a:t>
            </a:r>
            <a:endParaRPr lang="ja-JP" altLang="en-US" sz="1100" dirty="0"/>
          </a:p>
        </p:txBody>
      </p:sp>
    </p:spTree>
    <p:extLst>
      <p:ext uri="{BB962C8B-B14F-4D97-AF65-F5344CB8AC3E}">
        <p14:creationId xmlns:p14="http://schemas.microsoft.com/office/powerpoint/2010/main" val="286760178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10354</TotalTime>
  <Words>978</Words>
  <PresentationFormat>ユーザー設定</PresentationFormat>
  <Paragraphs>105</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HGS創英角ｺﾞｼｯｸUB</vt:lpstr>
      <vt:lpstr>メイリオ</vt:lpstr>
      <vt:lpstr>游ゴシック</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2022-02-17T07:31:37Z</cp:lastPrinted>
  <dcterms:created xsi:type="dcterms:W3CDTF">2018-04-05T03:30:29Z</dcterms:created>
  <dcterms:modified xsi:type="dcterms:W3CDTF">2023-06-05T05:59:41Z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2022-02-08T09:58:33Z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8d5a7ff3-c5b3-41b0-98e4-4824ef5904b1</vt:lpwstr>
  </property>
  <property fmtid="{D5CDD505-2E9C-101B-9397-08002B2CF9AE}" pid="8" name="MSIP_Label_d899a617-f30e-4fb8-b81c-fb6d0b94ac5b_ContentBits">
    <vt:lpwstr>0</vt:lpwstr>
  </property>
</Properties>
</file>