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61263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1BD38"/>
    <a:srgbClr val="00CC00"/>
    <a:srgbClr val="FF9933"/>
    <a:srgbClr val="33CCCC"/>
    <a:srgbClr val="66FFFF"/>
    <a:srgbClr val="29C7FF"/>
    <a:srgbClr val="00CCFF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7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6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5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4" y="428235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69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96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3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30"/>
            <a:ext cx="3339558" cy="7057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30"/>
            <a:ext cx="3339558" cy="7057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06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29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6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2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3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5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30"/>
            <a:ext cx="6805137" cy="7057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F847-0711-4BDC-B69E-CA21FD25427E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29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4646" y="162125"/>
            <a:ext cx="6914377" cy="1440159"/>
          </a:xfrm>
        </p:spPr>
        <p:txBody>
          <a:bodyPr>
            <a:normAutofit/>
          </a:bodyPr>
          <a:lstStyle/>
          <a:p>
            <a:r>
              <a:rPr lang="ja-JP" altLang="en-US" sz="20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0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ja-JP" altLang="en-US" sz="20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岩手県</a:t>
            </a:r>
            <a:r>
              <a:rPr lang="en-US" altLang="ja-JP" sz="3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ＮＰＯ等</a:t>
            </a:r>
            <a:r>
              <a:rPr lang="ja-JP" altLang="en-US" sz="2800" spc="-150" dirty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による復興支援</a:t>
            </a:r>
            <a:r>
              <a:rPr lang="ja-JP" altLang="en-US" sz="2800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sz="2800" spc="-150" dirty="0" smtClean="0">
                <a:ln w="10160">
                  <a:solidFill>
                    <a:schemeClr val="tx1"/>
                  </a:solidFill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800" u="sng" spc="-150" dirty="0" smtClean="0">
                <a:ln w="10160">
                  <a:solidFill>
                    <a:schemeClr val="tx1"/>
                  </a:solidFill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補助金</a:t>
            </a:r>
            <a:r>
              <a:rPr lang="ja-JP" altLang="en-US" sz="2800" spc="-150" dirty="0" smtClean="0">
                <a:ln w="10160">
                  <a:solidFill>
                    <a:schemeClr val="tx1"/>
                  </a:solidFill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800" spc="-150" dirty="0" smtClean="0">
                <a:ln w="10160">
                  <a:solidFill>
                    <a:schemeClr val="tx1"/>
                  </a:solidFill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spc="-150" dirty="0" smtClean="0">
                <a:ln w="10160">
                  <a:solidFill>
                    <a:schemeClr val="tx1"/>
                  </a:solidFill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事業者募集のお知らせ</a:t>
            </a:r>
            <a:endParaRPr lang="ja-JP" altLang="en-US" sz="2800" spc="-150" dirty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20663"/>
              </p:ext>
            </p:extLst>
          </p:nvPr>
        </p:nvGraphicFramePr>
        <p:xfrm>
          <a:off x="408369" y="1971617"/>
          <a:ext cx="6900654" cy="4832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0327">
                  <a:extLst>
                    <a:ext uri="{9D8B030D-6E8A-4147-A177-3AD203B41FA5}">
                      <a16:colId xmlns:a16="http://schemas.microsoft.com/office/drawing/2014/main" val="380574991"/>
                    </a:ext>
                  </a:extLst>
                </a:gridCol>
                <a:gridCol w="3450327">
                  <a:extLst>
                    <a:ext uri="{9D8B030D-6E8A-4147-A177-3AD203B41FA5}">
                      <a16:colId xmlns:a16="http://schemas.microsoft.com/office/drawing/2014/main" val="3848848263"/>
                    </a:ext>
                  </a:extLst>
                </a:gridCol>
              </a:tblGrid>
              <a:tr h="35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復興枠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一般枠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379272"/>
                  </a:ext>
                </a:extLst>
              </a:tr>
              <a:tr h="22680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補助対象となる取組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kumimoji="1" lang="ja-JP" altLang="en-US" sz="1300" b="1" dirty="0" smtClean="0"/>
                        <a:t>１　被災者等への支援や復興に向けた取組</a:t>
                      </a:r>
                      <a:endParaRPr kumimoji="1" lang="en-US" altLang="ja-JP" sz="1300" b="1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100" dirty="0" smtClean="0"/>
                        <a:t>心身のケアを目的とした取組、災害公営住宅居住者</a:t>
                      </a:r>
                      <a:endParaRPr kumimoji="1" lang="en-US" altLang="ja-JP" sz="1100" dirty="0" smtClean="0"/>
                    </a:p>
                    <a:p>
                      <a:pPr algn="l"/>
                      <a:r>
                        <a:rPr kumimoji="1" lang="ja-JP" altLang="en-US" sz="1100" dirty="0" smtClean="0"/>
                        <a:t>　の交流促進やコミュニティ形成等を目指す取組など</a:t>
                      </a:r>
                      <a:endParaRPr kumimoji="1" lang="en-US" altLang="ja-JP" sz="1100" dirty="0" smtClean="0"/>
                    </a:p>
                    <a:p>
                      <a:pPr algn="l"/>
                      <a:endParaRPr kumimoji="1" lang="en-US" altLang="ja-JP" sz="1100" dirty="0" smtClean="0"/>
                    </a:p>
                    <a:p>
                      <a:pPr algn="l"/>
                      <a:r>
                        <a:rPr kumimoji="1" lang="ja-JP" altLang="en-US" sz="1300" b="1" dirty="0" smtClean="0"/>
                        <a:t>２　原子力災害からの復興に向けた取組</a:t>
                      </a:r>
                      <a:endParaRPr kumimoji="1" lang="en-US" altLang="ja-JP" sz="1300" b="1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100" dirty="0" smtClean="0"/>
                        <a:t>農産物や避難者への風評被害対策など</a:t>
                      </a:r>
                      <a:endParaRPr kumimoji="1" lang="en-US" altLang="ja-JP" sz="1100" dirty="0" smtClean="0"/>
                    </a:p>
                    <a:p>
                      <a:pPr algn="l"/>
                      <a:endParaRPr kumimoji="1" lang="en-US" altLang="ja-JP" sz="1100" dirty="0" smtClean="0"/>
                    </a:p>
                    <a:p>
                      <a:pPr algn="l"/>
                      <a:r>
                        <a:rPr kumimoji="1" lang="ja-JP" altLang="en-US" sz="1300" b="1" dirty="0" smtClean="0"/>
                        <a:t>３　復興・被災者支援を行うＮＰＯ等への</a:t>
                      </a:r>
                      <a:endParaRPr kumimoji="1" lang="en-US" altLang="ja-JP" sz="1300" b="1" dirty="0" smtClean="0"/>
                    </a:p>
                    <a:p>
                      <a:pPr algn="l"/>
                      <a:r>
                        <a:rPr kumimoji="1" lang="ja-JP" altLang="en-US" sz="1300" b="1" dirty="0" smtClean="0"/>
                        <a:t>　支援を行う取組</a:t>
                      </a:r>
                      <a:endParaRPr kumimoji="1" lang="en-US" altLang="ja-JP" sz="1300" b="1" dirty="0" smtClean="0"/>
                    </a:p>
                    <a:p>
                      <a:pPr algn="l"/>
                      <a:r>
                        <a:rPr kumimoji="1" lang="ja-JP" altLang="en-US" sz="1200" b="1" dirty="0" smtClean="0"/>
                        <a:t>　　</a:t>
                      </a:r>
                      <a:r>
                        <a:rPr kumimoji="1" lang="ja-JP" altLang="en-US" sz="1100" b="0" dirty="0" smtClean="0"/>
                        <a:t>ノウハウ・情報の提供、ＮＰＯ等の経営支援など</a:t>
                      </a:r>
                      <a:endParaRPr kumimoji="1" lang="ja-JP" altLang="en-U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補助対象となる取組</a:t>
                      </a:r>
                      <a:endParaRPr lang="en-US" altLang="ja-JP" sz="1400" noProof="0" dirty="0" smtClean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　市町村や県と共に行う取組</a:t>
                      </a:r>
                      <a:endParaRPr kumimoji="1" lang="en-US" altLang="ja-JP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地域文化の保存や伝承を行う取組、空き家活用を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増やす取組など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　企業と共に行う取組</a:t>
                      </a:r>
                      <a:endParaRPr kumimoji="1" lang="en-US" altLang="ja-JP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商品開発の取組、サービスの協働の取組など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　県内のＮＰＯ等への支援を行う取組</a:t>
                      </a:r>
                      <a:endParaRPr kumimoji="1" lang="en-US" altLang="ja-JP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ノウハウ・情報提供、経営や事業承継支援など</a:t>
                      </a:r>
                      <a:endParaRPr kumimoji="1" lang="ja-JP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77475"/>
                  </a:ext>
                </a:extLst>
              </a:tr>
              <a:tr h="1354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noProof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補助上限額</a:t>
                      </a:r>
                      <a:endParaRPr lang="en-US" altLang="ja-JP" sz="1400" noProof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675</a:t>
                      </a:r>
                      <a:r>
                        <a:rPr kumimoji="1" lang="ja-JP" altLang="en-US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endParaRPr kumimoji="1" lang="en-US" altLang="ja-JP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過去に１年度受けたことがある場合　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4,725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千円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過去に２年度以上受けたことがある場合　</a:t>
                      </a:r>
                      <a:r>
                        <a:rPr kumimoji="1" lang="en-US" altLang="ja-JP" sz="1100" dirty="0" smtClean="0"/>
                        <a:t>3,375</a:t>
                      </a:r>
                      <a:r>
                        <a:rPr kumimoji="1" lang="ja-JP" altLang="en-US" sz="1100" dirty="0" smtClean="0"/>
                        <a:t>千円</a:t>
                      </a:r>
                      <a:endParaRPr kumimoji="1" lang="en-US" altLang="ja-JP" sz="11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補助</a:t>
                      </a:r>
                      <a:r>
                        <a:rPr kumimoji="1" lang="ja-JP" altLang="en-US" sz="1200" dirty="0" smtClean="0"/>
                        <a:t>対象となる取組に掛った経費の</a:t>
                      </a:r>
                      <a:r>
                        <a:rPr kumimoji="1" lang="ja-JP" altLang="en-US" sz="1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９割</a:t>
                      </a:r>
                      <a:r>
                        <a:rPr kumimoji="1" lang="ja-JP" altLang="en-US" sz="1200" dirty="0" smtClean="0"/>
                        <a:t>まで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noProof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補助上限額</a:t>
                      </a:r>
                      <a:endParaRPr lang="en-US" altLang="ja-JP" sz="1400" noProof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80</a:t>
                      </a:r>
                      <a:r>
                        <a:rPr kumimoji="1" lang="ja-JP" altLang="en-US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endParaRPr kumimoji="1" lang="ja-JP" altLang="en-US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本事業の実績の有無による変動なし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補助対象となる取組に掛った経費の</a:t>
                      </a:r>
                      <a:r>
                        <a:rPr kumimoji="1" lang="ja-JP" altLang="en-US" sz="1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８割</a:t>
                      </a:r>
                      <a:r>
                        <a:rPr kumimoji="1" lang="ja-JP" altLang="en-US" sz="1200" dirty="0" smtClean="0"/>
                        <a:t>まで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9271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取組の対象期間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 smtClean="0"/>
                        <a:t>令和５年</a:t>
                      </a:r>
                      <a:r>
                        <a:rPr kumimoji="1" lang="ja-JP" altLang="en-US" sz="1200" b="0" dirty="0" smtClean="0"/>
                        <a:t>７月１日（予定）</a:t>
                      </a:r>
                      <a:r>
                        <a:rPr kumimoji="1" lang="ja-JP" altLang="en-US" sz="1200" b="0" dirty="0" smtClean="0"/>
                        <a:t>～令和６年</a:t>
                      </a:r>
                      <a:r>
                        <a:rPr kumimoji="1" lang="ja-JP" altLang="en-US" sz="1200" b="0" dirty="0" smtClean="0"/>
                        <a:t>３月３１日</a:t>
                      </a:r>
                      <a:endParaRPr kumimoji="1" lang="en-US" altLang="ja-JP" sz="1200" b="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取組の対象期間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令和５年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７月１日（予定</a:t>
                      </a:r>
                      <a:r>
                        <a:rPr kumimoji="1" lang="ja-JP" alt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r>
                        <a:rPr kumimoji="1" lang="ja-JP" alt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～令和６年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３月３１日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251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08370" y="1602284"/>
            <a:ext cx="207611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31BD38"/>
                </a:solidFill>
              </a:rPr>
              <a:t>🍀　</a:t>
            </a:r>
            <a:r>
              <a:rPr lang="ja-JP" altLang="en-US" b="1" dirty="0" smtClean="0"/>
              <a:t>補助金の</a:t>
            </a:r>
            <a:r>
              <a:rPr kumimoji="1" lang="ja-JP" altLang="en-US" b="1" dirty="0" smtClean="0"/>
              <a:t>内容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4646" y="6701490"/>
            <a:ext cx="164406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31BD38"/>
                </a:solidFill>
              </a:rPr>
              <a:t>🍀　</a:t>
            </a:r>
            <a:r>
              <a:rPr lang="ja-JP" altLang="en-US" b="1" dirty="0" smtClean="0"/>
              <a:t>募集</a:t>
            </a:r>
            <a:r>
              <a:rPr lang="ja-JP" altLang="en-US" b="1" dirty="0"/>
              <a:t>期間</a:t>
            </a:r>
            <a:endParaRPr kumimoji="1" lang="ja-JP" altLang="en-US" b="1" dirty="0"/>
          </a:p>
        </p:txBody>
      </p:sp>
      <p:sp>
        <p:nvSpPr>
          <p:cNvPr id="10" name="角丸四角形 9"/>
          <p:cNvSpPr/>
          <p:nvPr/>
        </p:nvSpPr>
        <p:spPr>
          <a:xfrm>
            <a:off x="165188" y="9446032"/>
            <a:ext cx="7254087" cy="11572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31BD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申請・問い合わせ先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岩手県</a:t>
            </a:r>
            <a:r>
              <a:rPr lang="ja-JP" altLang="en-US" sz="16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環境生活部　若者女性協働推進室（連携協働担当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600" spc="-1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〒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020-8570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盛岡市内丸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10-1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spc="-1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019-629-5198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ac0006@pref.iwate.jp </a:t>
            </a:r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019-629-5354</a:t>
            </a:r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spc="-1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8369" y="7365043"/>
            <a:ext cx="180180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00CC00"/>
                </a:solidFill>
              </a:rPr>
              <a:t>🍀　</a:t>
            </a:r>
            <a:r>
              <a:rPr lang="ja-JP" altLang="en-US" b="1" dirty="0" smtClean="0"/>
              <a:t>応募対象者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5390" y="7074427"/>
            <a:ext cx="657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令和５年４月７日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５月８日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時必着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5390" y="7672198"/>
            <a:ext cx="6838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✨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ＮＰＯ等の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民間非営利組織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非営利活動法人、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ボランティア団体、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公益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法人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、社会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福祉法人、学校法人、地縁組織（自治会、町内会等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協同組合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✨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協議体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（上記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ＮＰＯ等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と地方自治体（県・市町村）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構成員に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含む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もの）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5390" y="8922812"/>
            <a:ext cx="6626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岩手県ホームページ（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『NPO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等による復興支援事業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）に掲載の申込様式に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記入のうえ、郵送または持参してください。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8369" y="8588354"/>
            <a:ext cx="164406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31BD38"/>
                </a:solidFill>
              </a:rPr>
              <a:t>🍀　</a:t>
            </a:r>
            <a:r>
              <a:rPr lang="ja-JP" altLang="en-US" b="1" dirty="0" smtClean="0"/>
              <a:t>応募方法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16514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FFC000"/>
            </a:gs>
            <a:gs pos="50000">
              <a:srgbClr val="FFCC99"/>
            </a:gs>
            <a:gs pos="100000">
              <a:srgbClr val="FFC000"/>
            </a:gs>
          </a:gsLst>
          <a:lin ang="16200000" scaled="1"/>
          <a:tileRect/>
        </a:gradFill>
        <a:ln>
          <a:noFill/>
        </a:ln>
      </a:spPr>
      <a:bodyPr rtlCol="0" anchor="ctr"/>
      <a:lstStyle>
        <a:defPPr>
          <a:defRPr kumimoji="1" sz="1200" spc="-15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477</Words>
  <Application>Microsoft Office PowerPoint</Application>
  <PresentationFormat>ユーザー設定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令和5年度　岩手県 ＮＰＯ等による復興支援事業（補助金） 事業者募集のお知らせ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SS17081125</dc:creator>
  <cp:lastModifiedBy>021379</cp:lastModifiedBy>
  <cp:revision>70</cp:revision>
  <cp:lastPrinted>2019-12-05T01:28:37Z</cp:lastPrinted>
  <dcterms:created xsi:type="dcterms:W3CDTF">2019-09-04T23:44:15Z</dcterms:created>
  <dcterms:modified xsi:type="dcterms:W3CDTF">2023-04-05T08:33:30Z</dcterms:modified>
</cp:coreProperties>
</file>