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13681075" cy="10080625"/>
  <p:notesSz cx="6797675" cy="9926638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82600" indent="-25400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66788" indent="-52388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452563" indent="-80963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936750" indent="-107950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349">
          <p15:clr>
            <a:srgbClr val="A4A3A4"/>
          </p15:clr>
        </p15:guide>
        <p15:guide id="2" pos="861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6" userDrawn="1">
          <p15:clr>
            <a:srgbClr val="A4A3A4"/>
          </p15:clr>
        </p15:guide>
        <p15:guide id="2" pos="214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CCFF99"/>
    <a:srgbClr val="FF9900"/>
    <a:srgbClr val="003300"/>
    <a:srgbClr val="FF6600"/>
    <a:srgbClr val="FFC000"/>
    <a:srgbClr val="CC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20"/>
    <p:restoredTop sz="95995" autoAdjust="0"/>
  </p:normalViewPr>
  <p:slideViewPr>
    <p:cSldViewPr>
      <p:cViewPr varScale="1">
        <p:scale>
          <a:sx n="56" d="100"/>
          <a:sy n="56" d="100"/>
        </p:scale>
        <p:origin x="1910" y="58"/>
      </p:cViewPr>
      <p:guideLst>
        <p:guide orient="horz" pos="6349"/>
        <p:guide pos="8617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0" d="100"/>
          <a:sy n="50" d="100"/>
        </p:scale>
        <p:origin x="-2190" y="-120"/>
      </p:cViewPr>
      <p:guideLst>
        <p:guide orient="horz" pos="3126"/>
        <p:guide pos="214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1"/>
            <a:ext cx="2944644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336" tIns="47669" rIns="95336" bIns="47669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429" y="1"/>
            <a:ext cx="2944644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336" tIns="47669" rIns="95336" bIns="47669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873125" y="744538"/>
            <a:ext cx="50514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289" y="4714954"/>
            <a:ext cx="5439101" cy="4467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336" tIns="47669" rIns="95336" bIns="4766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1" y="9428309"/>
            <a:ext cx="2944644" cy="4967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336" tIns="47669" rIns="95336" bIns="47669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429" y="9428309"/>
            <a:ext cx="2944644" cy="4967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336" tIns="47669" rIns="95336" bIns="4766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100"/>
            </a:lvl1pPr>
          </a:lstStyle>
          <a:p>
            <a:pPr>
              <a:defRPr/>
            </a:pPr>
            <a:fld id="{9FD07BB8-837F-4551-8C1A-A41C46146F5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82600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66788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452563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936750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424202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6pPr>
    <a:lvl7pPr marL="2909041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7pPr>
    <a:lvl8pPr marL="3393880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8pPr>
    <a:lvl9pPr marL="3878721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1pPr>
            <a:lvl2pPr marL="490969" indent="-175917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2pPr>
            <a:lvl3pPr marL="766040" indent="-137535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3pPr>
            <a:lvl4pPr marL="1079493" indent="-137535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4pPr>
            <a:lvl5pPr marL="1396144" indent="-137535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5pPr>
            <a:lvl6pPr marL="1856727" indent="-137535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6pPr>
            <a:lvl7pPr marL="2317310" indent="-137535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7pPr>
            <a:lvl8pPr marL="2777893" indent="-137535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8pPr>
            <a:lvl9pPr marL="3238477" indent="-137535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9pPr>
          </a:lstStyle>
          <a:p>
            <a:pPr>
              <a:spcBef>
                <a:spcPct val="0"/>
              </a:spcBef>
            </a:pPr>
            <a:fld id="{D7C317AB-84E7-4A65-B9F6-40ABA83899F0}" type="slidenum">
              <a:rPr lang="en-US" altLang="ja-JP" sz="1100">
                <a:ea typeface="ＭＳ Ｐゴシック" panose="020B0600070205080204" pitchFamily="50" charset="-128"/>
              </a:rPr>
              <a:pPr>
                <a:spcBef>
                  <a:spcPct val="0"/>
                </a:spcBef>
              </a:pPr>
              <a:t>1</a:t>
            </a:fld>
            <a:endParaRPr lang="en-US" altLang="ja-JP" sz="1100">
              <a:ea typeface="ＭＳ Ｐゴシック" panose="020B0600070205080204" pitchFamily="50" charset="-128"/>
            </a:endParaRPr>
          </a:p>
        </p:txBody>
      </p:sp>
      <p:sp>
        <p:nvSpPr>
          <p:cNvPr id="40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026421" y="3131861"/>
            <a:ext cx="11628235" cy="2160134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52840" y="5712022"/>
            <a:ext cx="9575395" cy="2576826"/>
          </a:xfrm>
        </p:spPr>
        <p:txBody>
          <a:bodyPr/>
          <a:lstStyle>
            <a:lvl1pPr marL="0" indent="0" algn="ctr">
              <a:buNone/>
              <a:defRPr/>
            </a:lvl1pPr>
            <a:lvl2pPr marL="484906" indent="0" algn="ctr">
              <a:buNone/>
              <a:defRPr/>
            </a:lvl2pPr>
            <a:lvl3pPr marL="969813" indent="0" algn="ctr">
              <a:buNone/>
              <a:defRPr/>
            </a:lvl3pPr>
            <a:lvl4pPr marL="1454719" indent="0" algn="ctr">
              <a:buNone/>
              <a:defRPr/>
            </a:lvl4pPr>
            <a:lvl5pPr marL="1939625" indent="0" algn="ctr">
              <a:buNone/>
              <a:defRPr/>
            </a:lvl5pPr>
            <a:lvl6pPr marL="2424532" indent="0" algn="ctr">
              <a:buNone/>
              <a:defRPr/>
            </a:lvl6pPr>
            <a:lvl7pPr marL="2909438" indent="0" algn="ctr">
              <a:buNone/>
              <a:defRPr/>
            </a:lvl7pPr>
            <a:lvl8pPr marL="3394344" indent="0" algn="ctr">
              <a:buNone/>
              <a:defRPr/>
            </a:lvl8pPr>
            <a:lvl9pPr marL="3879251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F02576-3A54-41E1-80BC-84F6F0518E1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709186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EBB704-5ECB-4026-BC53-C47D2B32D2A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784622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919799" y="403358"/>
            <a:ext cx="3077563" cy="8602201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83715" y="403358"/>
            <a:ext cx="9073213" cy="8602201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65C800-2051-47C1-9C77-794D6DF4086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753315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62952A-1B34-4A28-A41A-F04D73E94E7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00706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80711" y="6477069"/>
            <a:ext cx="11628235" cy="2003458"/>
          </a:xfrm>
        </p:spPr>
        <p:txBody>
          <a:bodyPr anchor="t"/>
          <a:lstStyle>
            <a:lvl1pPr algn="l">
              <a:defRPr sz="42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1080711" y="4271932"/>
            <a:ext cx="11628235" cy="2205136"/>
          </a:xfrm>
        </p:spPr>
        <p:txBody>
          <a:bodyPr anchor="b"/>
          <a:lstStyle>
            <a:lvl1pPr marL="0" indent="0">
              <a:buNone/>
              <a:defRPr sz="2100"/>
            </a:lvl1pPr>
            <a:lvl2pPr marL="484906" indent="0">
              <a:buNone/>
              <a:defRPr sz="1900"/>
            </a:lvl2pPr>
            <a:lvl3pPr marL="969813" indent="0">
              <a:buNone/>
              <a:defRPr sz="1700"/>
            </a:lvl3pPr>
            <a:lvl4pPr marL="1454719" indent="0">
              <a:buNone/>
              <a:defRPr sz="1500"/>
            </a:lvl4pPr>
            <a:lvl5pPr marL="1939625" indent="0">
              <a:buNone/>
              <a:defRPr sz="1500"/>
            </a:lvl5pPr>
            <a:lvl6pPr marL="2424532" indent="0">
              <a:buNone/>
              <a:defRPr sz="1500"/>
            </a:lvl6pPr>
            <a:lvl7pPr marL="2909438" indent="0">
              <a:buNone/>
              <a:defRPr sz="1500"/>
            </a:lvl7pPr>
            <a:lvl8pPr marL="3394344" indent="0">
              <a:buNone/>
              <a:defRPr sz="1500"/>
            </a:lvl8pPr>
            <a:lvl9pPr marL="3879251" indent="0">
              <a:buNone/>
              <a:defRPr sz="15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00CF00-69C4-4BA3-8683-4B265A81D80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22609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83715" y="2351813"/>
            <a:ext cx="6075388" cy="6653746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921972" y="2351813"/>
            <a:ext cx="6075389" cy="6653746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564AA1-734D-4D3B-9F76-D30234D2837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8763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683715" y="2256807"/>
            <a:ext cx="6044849" cy="940058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84906" indent="0">
              <a:buNone/>
              <a:defRPr sz="2100" b="1"/>
            </a:lvl2pPr>
            <a:lvl3pPr marL="969813" indent="0">
              <a:buNone/>
              <a:defRPr sz="1900" b="1"/>
            </a:lvl3pPr>
            <a:lvl4pPr marL="1454719" indent="0">
              <a:buNone/>
              <a:defRPr sz="1700" b="1"/>
            </a:lvl4pPr>
            <a:lvl5pPr marL="1939625" indent="0">
              <a:buNone/>
              <a:defRPr sz="1700" b="1"/>
            </a:lvl5pPr>
            <a:lvl6pPr marL="2424532" indent="0">
              <a:buNone/>
              <a:defRPr sz="1700" b="1"/>
            </a:lvl6pPr>
            <a:lvl7pPr marL="2909438" indent="0">
              <a:buNone/>
              <a:defRPr sz="1700" b="1"/>
            </a:lvl7pPr>
            <a:lvl8pPr marL="3394344" indent="0">
              <a:buNone/>
              <a:defRPr sz="1700" b="1"/>
            </a:lvl8pPr>
            <a:lvl9pPr marL="3879251" indent="0">
              <a:buNone/>
              <a:defRPr sz="17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83715" y="3196865"/>
            <a:ext cx="6044849" cy="5808694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949117" y="2256807"/>
            <a:ext cx="6048244" cy="940058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84906" indent="0">
              <a:buNone/>
              <a:defRPr sz="2100" b="1"/>
            </a:lvl2pPr>
            <a:lvl3pPr marL="969813" indent="0">
              <a:buNone/>
              <a:defRPr sz="1900" b="1"/>
            </a:lvl3pPr>
            <a:lvl4pPr marL="1454719" indent="0">
              <a:buNone/>
              <a:defRPr sz="1700" b="1"/>
            </a:lvl4pPr>
            <a:lvl5pPr marL="1939625" indent="0">
              <a:buNone/>
              <a:defRPr sz="1700" b="1"/>
            </a:lvl5pPr>
            <a:lvl6pPr marL="2424532" indent="0">
              <a:buNone/>
              <a:defRPr sz="1700" b="1"/>
            </a:lvl6pPr>
            <a:lvl7pPr marL="2909438" indent="0">
              <a:buNone/>
              <a:defRPr sz="1700" b="1"/>
            </a:lvl7pPr>
            <a:lvl8pPr marL="3394344" indent="0">
              <a:buNone/>
              <a:defRPr sz="1700" b="1"/>
            </a:lvl8pPr>
            <a:lvl9pPr marL="3879251" indent="0">
              <a:buNone/>
              <a:defRPr sz="17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6949117" y="3196865"/>
            <a:ext cx="6048244" cy="5808694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6A53E4-EECF-4BEC-958C-1B402BB9E024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13595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3060-340E-4AC7-A6A5-13A078A361F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573321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C627AB-D9E0-48E7-B63B-123D446E916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7895172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3716" y="401692"/>
            <a:ext cx="4500978" cy="1708439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5349260" y="401693"/>
            <a:ext cx="7648101" cy="8603867"/>
          </a:xfrm>
        </p:spPr>
        <p:txBody>
          <a:bodyPr/>
          <a:lstStyle>
            <a:lvl1pPr>
              <a:defRPr sz="3400"/>
            </a:lvl1pPr>
            <a:lvl2pPr>
              <a:defRPr sz="3000"/>
            </a:lvl2pPr>
            <a:lvl3pPr>
              <a:defRPr sz="25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683716" y="2110131"/>
            <a:ext cx="4500978" cy="6895428"/>
          </a:xfrm>
        </p:spPr>
        <p:txBody>
          <a:bodyPr/>
          <a:lstStyle>
            <a:lvl1pPr marL="0" indent="0">
              <a:buNone/>
              <a:defRPr sz="1500"/>
            </a:lvl1pPr>
            <a:lvl2pPr marL="484906" indent="0">
              <a:buNone/>
              <a:defRPr sz="1300"/>
            </a:lvl2pPr>
            <a:lvl3pPr marL="969813" indent="0">
              <a:buNone/>
              <a:defRPr sz="1100"/>
            </a:lvl3pPr>
            <a:lvl4pPr marL="1454719" indent="0">
              <a:buNone/>
              <a:defRPr sz="1000"/>
            </a:lvl4pPr>
            <a:lvl5pPr marL="1939625" indent="0">
              <a:buNone/>
              <a:defRPr sz="1000"/>
            </a:lvl5pPr>
            <a:lvl6pPr marL="2424532" indent="0">
              <a:buNone/>
              <a:defRPr sz="1000"/>
            </a:lvl6pPr>
            <a:lvl7pPr marL="2909438" indent="0">
              <a:buNone/>
              <a:defRPr sz="1000"/>
            </a:lvl7pPr>
            <a:lvl8pPr marL="3394344" indent="0">
              <a:buNone/>
              <a:defRPr sz="1000"/>
            </a:lvl8pPr>
            <a:lvl9pPr marL="3879251" indent="0">
              <a:buNone/>
              <a:defRPr sz="10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2C2E92-FFC8-4F79-957F-2ECB57564EC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212070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82266" y="7057105"/>
            <a:ext cx="8207966" cy="831719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682266" y="900056"/>
            <a:ext cx="8207966" cy="6048709"/>
          </a:xfrm>
        </p:spPr>
        <p:txBody>
          <a:bodyPr/>
          <a:lstStyle>
            <a:lvl1pPr marL="0" indent="0">
              <a:buNone/>
              <a:defRPr sz="3400"/>
            </a:lvl1pPr>
            <a:lvl2pPr marL="484906" indent="0">
              <a:buNone/>
              <a:defRPr sz="3000"/>
            </a:lvl2pPr>
            <a:lvl3pPr marL="969813" indent="0">
              <a:buNone/>
              <a:defRPr sz="2500"/>
            </a:lvl3pPr>
            <a:lvl4pPr marL="1454719" indent="0">
              <a:buNone/>
              <a:defRPr sz="2100"/>
            </a:lvl4pPr>
            <a:lvl5pPr marL="1939625" indent="0">
              <a:buNone/>
              <a:defRPr sz="2100"/>
            </a:lvl5pPr>
            <a:lvl6pPr marL="2424532" indent="0">
              <a:buNone/>
              <a:defRPr sz="2100"/>
            </a:lvl6pPr>
            <a:lvl7pPr marL="2909438" indent="0">
              <a:buNone/>
              <a:defRPr sz="2100"/>
            </a:lvl7pPr>
            <a:lvl8pPr marL="3394344" indent="0">
              <a:buNone/>
              <a:defRPr sz="2100"/>
            </a:lvl8pPr>
            <a:lvl9pPr marL="3879251" indent="0">
              <a:buNone/>
              <a:defRPr sz="21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682266" y="7888823"/>
            <a:ext cx="8207966" cy="1183407"/>
          </a:xfrm>
        </p:spPr>
        <p:txBody>
          <a:bodyPr/>
          <a:lstStyle>
            <a:lvl1pPr marL="0" indent="0">
              <a:buNone/>
              <a:defRPr sz="1500"/>
            </a:lvl1pPr>
            <a:lvl2pPr marL="484906" indent="0">
              <a:buNone/>
              <a:defRPr sz="1300"/>
            </a:lvl2pPr>
            <a:lvl3pPr marL="969813" indent="0">
              <a:buNone/>
              <a:defRPr sz="1100"/>
            </a:lvl3pPr>
            <a:lvl4pPr marL="1454719" indent="0">
              <a:buNone/>
              <a:defRPr sz="1000"/>
            </a:lvl4pPr>
            <a:lvl5pPr marL="1939625" indent="0">
              <a:buNone/>
              <a:defRPr sz="1000"/>
            </a:lvl5pPr>
            <a:lvl6pPr marL="2424532" indent="0">
              <a:buNone/>
              <a:defRPr sz="1000"/>
            </a:lvl6pPr>
            <a:lvl7pPr marL="2909438" indent="0">
              <a:buNone/>
              <a:defRPr sz="1000"/>
            </a:lvl7pPr>
            <a:lvl8pPr marL="3394344" indent="0">
              <a:buNone/>
              <a:defRPr sz="1000"/>
            </a:lvl8pPr>
            <a:lvl9pPr marL="3879251" indent="0">
              <a:buNone/>
              <a:defRPr sz="10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74D6AC-829D-4B09-9DF8-EBE10C0BADD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011284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4213" y="403225"/>
            <a:ext cx="12312650" cy="1679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35774" tIns="67887" rIns="135774" bIns="6788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4213" y="2351088"/>
            <a:ext cx="12312650" cy="665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4213" y="9180513"/>
            <a:ext cx="3192462" cy="700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2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673600" y="9180513"/>
            <a:ext cx="4333875" cy="700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2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804400" y="9180513"/>
            <a:ext cx="3192463" cy="700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2100"/>
            </a:lvl1pPr>
          </a:lstStyle>
          <a:p>
            <a:pPr>
              <a:defRPr/>
            </a:pPr>
            <a:fld id="{87FC9BA9-801F-4BC2-88A6-0F17F3FF13A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84906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69813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454719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939625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508000" indent="-508000" algn="l" defTabSz="1355725" rtl="0" eaLnBrk="0" fontAlgn="base" hangingPunct="0">
        <a:spcBef>
          <a:spcPct val="20000"/>
        </a:spcBef>
        <a:spcAft>
          <a:spcPct val="0"/>
        </a:spcAft>
        <a:buChar char="•"/>
        <a:defRPr kumimoji="1" sz="4800">
          <a:solidFill>
            <a:schemeClr val="tx1"/>
          </a:solidFill>
          <a:latin typeface="+mn-lt"/>
          <a:ea typeface="+mn-ea"/>
          <a:cs typeface="+mn-cs"/>
        </a:defRPr>
      </a:lvl1pPr>
      <a:lvl2pPr marL="1101725" indent="-423863" algn="l" defTabSz="1355725" rtl="0" eaLnBrk="0" fontAlgn="base" hangingPunct="0">
        <a:spcBef>
          <a:spcPct val="20000"/>
        </a:spcBef>
        <a:spcAft>
          <a:spcPct val="0"/>
        </a:spcAft>
        <a:buChar char="–"/>
        <a:defRPr kumimoji="1" sz="4100">
          <a:solidFill>
            <a:schemeClr val="tx1"/>
          </a:solidFill>
          <a:latin typeface="+mn-lt"/>
          <a:ea typeface="+mn-ea"/>
        </a:defRPr>
      </a:lvl2pPr>
      <a:lvl3pPr marL="1697038" indent="-339725" algn="l" defTabSz="1355725" rtl="0" eaLnBrk="0" fontAlgn="base" hangingPunct="0">
        <a:spcBef>
          <a:spcPct val="20000"/>
        </a:spcBef>
        <a:spcAft>
          <a:spcPct val="0"/>
        </a:spcAft>
        <a:buChar char="•"/>
        <a:defRPr kumimoji="1" sz="3600">
          <a:solidFill>
            <a:schemeClr val="tx1"/>
          </a:solidFill>
          <a:latin typeface="+mn-lt"/>
          <a:ea typeface="+mn-ea"/>
        </a:defRPr>
      </a:lvl3pPr>
      <a:lvl4pPr marL="2374900" indent="-338138" algn="l" defTabSz="1355725" rtl="0" eaLnBrk="0" fontAlgn="base" hangingPunct="0">
        <a:spcBef>
          <a:spcPct val="20000"/>
        </a:spcBef>
        <a:spcAft>
          <a:spcPct val="0"/>
        </a:spcAft>
        <a:buChar char="–"/>
        <a:defRPr kumimoji="1" sz="3000">
          <a:solidFill>
            <a:schemeClr val="tx1"/>
          </a:solidFill>
          <a:latin typeface="+mn-lt"/>
          <a:ea typeface="+mn-ea"/>
        </a:defRPr>
      </a:lvl4pPr>
      <a:lvl5pPr marL="3052763" indent="-338138" algn="l" defTabSz="1355725" rtl="0" eaLnBrk="0" fontAlgn="base" hangingPunct="0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5pPr>
      <a:lvl6pPr marL="3539143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6pPr>
      <a:lvl7pPr marL="4024049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7pPr>
      <a:lvl8pPr marL="4508955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8pPr>
      <a:lvl9pPr marL="4993862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84906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69813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454719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939625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2424532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6pPr>
      <a:lvl7pPr marL="2909438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7pPr>
      <a:lvl8pPr marL="3394344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8pPr>
      <a:lvl9pPr marL="3879251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ホームベース 4"/>
          <p:cNvSpPr>
            <a:spLocks noChangeArrowheads="1"/>
          </p:cNvSpPr>
          <p:nvPr/>
        </p:nvSpPr>
        <p:spPr bwMode="auto">
          <a:xfrm rot="-5400000">
            <a:off x="6547644" y="-2228056"/>
            <a:ext cx="792162" cy="11728450"/>
          </a:xfrm>
          <a:prstGeom prst="homePlate">
            <a:avLst>
              <a:gd name="adj" fmla="val 46046"/>
            </a:avLst>
          </a:prstGeom>
          <a:solidFill>
            <a:schemeClr val="accent1">
              <a:alpha val="32156"/>
            </a:schemeClr>
          </a:solidFill>
          <a:ln w="9525" algn="ctr">
            <a:solidFill>
              <a:schemeClr val="tx1"/>
            </a:solidFill>
            <a:prstDash val="sysDash"/>
            <a:round/>
            <a:headEnd/>
            <a:tailEnd/>
          </a:ln>
        </p:spPr>
        <p:txBody>
          <a:bodyPr/>
          <a:lstStyle>
            <a:lvl1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defTabSz="1279525"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393950" indent="-107950" defTabSz="1279525" eaLnBrk="0" fontAlgn="base" hangingPunct="0">
              <a:spcBef>
                <a:spcPct val="0"/>
              </a:spcBef>
              <a:spcAft>
                <a:spcPct val="0"/>
              </a:spcAft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51150" indent="-107950" defTabSz="1279525" eaLnBrk="0" fontAlgn="base" hangingPunct="0">
              <a:spcBef>
                <a:spcPct val="0"/>
              </a:spcBef>
              <a:spcAft>
                <a:spcPct val="0"/>
              </a:spcAft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08350" indent="-107950" defTabSz="1279525" eaLnBrk="0" fontAlgn="base" hangingPunct="0">
              <a:spcBef>
                <a:spcPct val="0"/>
              </a:spcBef>
              <a:spcAft>
                <a:spcPct val="0"/>
              </a:spcAft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65550" indent="-107950" defTabSz="1279525" eaLnBrk="0" fontAlgn="base" hangingPunct="0">
              <a:spcBef>
                <a:spcPct val="0"/>
              </a:spcBef>
              <a:spcAft>
                <a:spcPct val="0"/>
              </a:spcAft>
              <a:defRPr kumimoji="1" sz="2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/>
            <a:endParaRPr lang="ja-JP" altLang="en-US" sz="2500"/>
          </a:p>
        </p:txBody>
      </p:sp>
      <p:sp>
        <p:nvSpPr>
          <p:cNvPr id="8" name="Text Box 23"/>
          <p:cNvSpPr txBox="1">
            <a:spLocks noChangeArrowheads="1"/>
          </p:cNvSpPr>
          <p:nvPr/>
        </p:nvSpPr>
        <p:spPr bwMode="auto">
          <a:xfrm>
            <a:off x="1012107" y="201912"/>
            <a:ext cx="11850762" cy="1135405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152458" tIns="18294" rIns="152458" bIns="18294" anchor="ctr"/>
          <a:lstStyle/>
          <a:p>
            <a:pPr algn="ctr" defTabSz="1548795" eaLnBrk="1" hangingPunct="1">
              <a:lnSpc>
                <a:spcPts val="1400"/>
              </a:lnSpc>
              <a:spcBef>
                <a:spcPts val="1200"/>
              </a:spcBef>
              <a:defRPr/>
            </a:pPr>
            <a:r>
              <a:rPr lang="ja-JP" altLang="en-US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令和５年度　岩手県立盛岡第四学校教職員働き方改革アクションプラン</a:t>
            </a:r>
            <a:endParaRPr lang="en-US" altLang="ja-JP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ｺﾞｼｯｸUB" pitchFamily="50" charset="-128"/>
              <a:ea typeface="HGS創英角ｺﾞｼｯｸUB" pitchFamily="50" charset="-128"/>
            </a:endParaRPr>
          </a:p>
          <a:p>
            <a:pPr algn="ctr" defTabSz="1548795" eaLnBrk="1" hangingPunct="1">
              <a:lnSpc>
                <a:spcPts val="1400"/>
              </a:lnSpc>
              <a:spcBef>
                <a:spcPts val="1200"/>
              </a:spcBef>
              <a:defRPr/>
            </a:pPr>
            <a:r>
              <a:rPr lang="ja-JP" altLang="en-US" sz="3200" dirty="0">
                <a:solidFill>
                  <a:srgbClr val="0000FF"/>
                </a:solidFill>
                <a:latin typeface="HGS創英角ｺﾞｼｯｸUB" pitchFamily="50" charset="-128"/>
                <a:ea typeface="HGS創英角ｺﾞｼｯｸUB" pitchFamily="50" charset="-128"/>
              </a:rPr>
              <a:t>～</a:t>
            </a:r>
            <a:r>
              <a:rPr lang="en-US" altLang="ja-JP" sz="1800" dirty="0" err="1">
                <a:solidFill>
                  <a:srgbClr val="0000FF"/>
                </a:solidFill>
                <a:latin typeface="HGS創英角ｺﾞｼｯｸUB" pitchFamily="50" charset="-128"/>
                <a:ea typeface="HGS創英角ｺﾞｼｯｸUB" pitchFamily="50" charset="-128"/>
              </a:rPr>
              <a:t>Sante</a:t>
            </a:r>
            <a:r>
              <a:rPr lang="ja-JP" altLang="en-US" sz="1800" dirty="0">
                <a:solidFill>
                  <a:srgbClr val="0000FF"/>
                </a:solidFill>
                <a:latin typeface="HGS創英角ｺﾞｼｯｸUB" pitchFamily="50" charset="-128"/>
                <a:ea typeface="HGS創英角ｺﾞｼｯｸUB" pitchFamily="50" charset="-128"/>
              </a:rPr>
              <a:t>（健康）</a:t>
            </a:r>
            <a:r>
              <a:rPr lang="en-US" altLang="ja-JP" sz="1800" dirty="0" err="1">
                <a:solidFill>
                  <a:srgbClr val="0000FF"/>
                </a:solidFill>
                <a:latin typeface="HGS創英角ｺﾞｼｯｸUB" pitchFamily="50" charset="-128"/>
                <a:ea typeface="HGS創英角ｺﾞｼｯｸUB" pitchFamily="50" charset="-128"/>
              </a:rPr>
              <a:t>Volonte</a:t>
            </a:r>
            <a:r>
              <a:rPr lang="ja-JP" altLang="en-US" sz="1800" dirty="0">
                <a:solidFill>
                  <a:srgbClr val="0000FF"/>
                </a:solidFill>
                <a:latin typeface="HGS創英角ｺﾞｼｯｸUB" pitchFamily="50" charset="-128"/>
                <a:ea typeface="HGS創英角ｺﾞｼｯｸUB" pitchFamily="50" charset="-128"/>
              </a:rPr>
              <a:t>（意欲）</a:t>
            </a:r>
            <a:r>
              <a:rPr lang="en-US" altLang="ja-JP" sz="1800" dirty="0" err="1">
                <a:solidFill>
                  <a:srgbClr val="0000FF"/>
                </a:solidFill>
                <a:latin typeface="HGS創英角ｺﾞｼｯｸUB" pitchFamily="50" charset="-128"/>
                <a:ea typeface="HGS創英角ｺﾞｼｯｸUB" pitchFamily="50" charset="-128"/>
              </a:rPr>
              <a:t>Tranquillite</a:t>
            </a:r>
            <a:r>
              <a:rPr lang="ja-JP" altLang="en-US" sz="1800" dirty="0">
                <a:solidFill>
                  <a:srgbClr val="0000FF"/>
                </a:solidFill>
                <a:latin typeface="HGS創英角ｺﾞｼｯｸUB" pitchFamily="50" charset="-128"/>
                <a:ea typeface="HGS創英角ｺﾞｼｯｸUB" pitchFamily="50" charset="-128"/>
              </a:rPr>
              <a:t>（安らぎ）～</a:t>
            </a:r>
            <a:endParaRPr lang="en-US" altLang="ja-JP" sz="1800" dirty="0">
              <a:solidFill>
                <a:srgbClr val="0000FF"/>
              </a:solidFill>
              <a:latin typeface="HGS創英角ｺﾞｼｯｸUB" pitchFamily="50" charset="-128"/>
              <a:ea typeface="HGS創英角ｺﾞｼｯｸUB" pitchFamily="50" charset="-128"/>
            </a:endParaRPr>
          </a:p>
          <a:p>
            <a:pPr defTabSz="1548795" eaLnBrk="1" hangingPunct="1">
              <a:lnSpc>
                <a:spcPts val="1400"/>
              </a:lnSpc>
              <a:spcBef>
                <a:spcPts val="1200"/>
              </a:spcBef>
              <a:defRPr/>
            </a:pPr>
            <a:r>
              <a:rPr lang="ja-JP" altLang="en-US" sz="1800" dirty="0">
                <a:solidFill>
                  <a:srgbClr val="0000FF"/>
                </a:solidFill>
                <a:latin typeface="+mn-ea"/>
              </a:rPr>
              <a:t>　　　　　　　　　　　　　　　　　　</a:t>
            </a:r>
            <a:r>
              <a:rPr lang="ja-JP" altLang="en-US" sz="1800" i="1" dirty="0">
                <a:solidFill>
                  <a:srgbClr val="0000FF"/>
                </a:solidFill>
                <a:latin typeface="+mn-ea"/>
              </a:rPr>
              <a:t>　 サンテ　　             ボロンテ　　               トランキリテ</a:t>
            </a:r>
            <a:endParaRPr lang="ja-JP" altLang="en-US" sz="1800" dirty="0">
              <a:solidFill>
                <a:schemeClr val="accent4">
                  <a:lumMod val="50000"/>
                  <a:lumOff val="50000"/>
                </a:schemeClr>
              </a:solidFill>
              <a:latin typeface="+mn-ea"/>
            </a:endParaRPr>
          </a:p>
        </p:txBody>
      </p:sp>
      <p:sp>
        <p:nvSpPr>
          <p:cNvPr id="3076" name="Rectangle 32"/>
          <p:cNvSpPr>
            <a:spLocks noChangeArrowheads="1"/>
          </p:cNvSpPr>
          <p:nvPr/>
        </p:nvSpPr>
        <p:spPr bwMode="auto">
          <a:xfrm>
            <a:off x="573088" y="6232525"/>
            <a:ext cx="0" cy="414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defTabSz="1279525">
              <a:spcBef>
                <a:spcPct val="20000"/>
              </a:spcBef>
              <a:buChar char="•"/>
              <a:defRPr kumimoji="1" sz="4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1279525">
              <a:spcBef>
                <a:spcPct val="20000"/>
              </a:spcBef>
              <a:buChar char="–"/>
              <a:defRPr kumimoji="1" sz="4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1279525">
              <a:spcBef>
                <a:spcPct val="20000"/>
              </a:spcBef>
              <a:buChar char="•"/>
              <a:defRPr kumimoji="1" sz="3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1279525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1279525">
              <a:spcBef>
                <a:spcPct val="20000"/>
              </a:spcBef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ja-JP" altLang="ja-JP" sz="2700"/>
          </a:p>
        </p:txBody>
      </p:sp>
      <p:sp>
        <p:nvSpPr>
          <p:cNvPr id="92" name="Rectangle 70"/>
          <p:cNvSpPr>
            <a:spLocks noChangeArrowheads="1"/>
          </p:cNvSpPr>
          <p:nvPr/>
        </p:nvSpPr>
        <p:spPr bwMode="auto">
          <a:xfrm>
            <a:off x="1008225" y="6502400"/>
            <a:ext cx="7748843" cy="1527175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r>
              <a:rPr lang="ja-JP" altLang="en-US" sz="1200" dirty="0">
                <a:latin typeface="+mj-ea"/>
              </a:rPr>
              <a:t>　・　時間外在校等時間（週休日の部活動指導従事時間を除く。）が月</a:t>
            </a:r>
            <a:r>
              <a:rPr lang="en-US" altLang="ja-JP" sz="1200" dirty="0">
                <a:latin typeface="+mj-ea"/>
              </a:rPr>
              <a:t>45</a:t>
            </a:r>
            <a:r>
              <a:rPr lang="ja-JP" altLang="en-US" sz="1200" dirty="0">
                <a:latin typeface="+mj-ea"/>
              </a:rPr>
              <a:t>時間超の者→０人</a:t>
            </a:r>
            <a:endParaRPr lang="en-US" altLang="ja-JP" sz="1200" dirty="0">
              <a:latin typeface="+mj-ea"/>
            </a:endParaRPr>
          </a:p>
          <a:p>
            <a:pPr eaLnBrk="1" hangingPunct="1">
              <a:defRPr/>
            </a:pPr>
            <a:endParaRPr lang="en-US" altLang="ja-JP" sz="1200" dirty="0">
              <a:latin typeface="+mj-ea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+mj-ea"/>
              </a:rPr>
              <a:t>  ・　時間外在校等時間（週休日の部活動指導従事時間を除く。）が年</a:t>
            </a:r>
            <a:r>
              <a:rPr lang="en-US" altLang="ja-JP" sz="1200" dirty="0">
                <a:latin typeface="+mj-ea"/>
              </a:rPr>
              <a:t>360</a:t>
            </a:r>
            <a:r>
              <a:rPr lang="ja-JP" altLang="en-US" sz="1200" dirty="0">
                <a:latin typeface="+mj-ea"/>
              </a:rPr>
              <a:t>時間超の者→０人</a:t>
            </a:r>
            <a:endParaRPr lang="en-US" altLang="ja-JP" sz="1200" dirty="0">
              <a:latin typeface="+mj-ea"/>
            </a:endParaRPr>
          </a:p>
          <a:p>
            <a:pPr eaLnBrk="1" hangingPunct="1">
              <a:defRPr/>
            </a:pPr>
            <a:endParaRPr lang="en-US" altLang="ja-JP" sz="1200" dirty="0">
              <a:latin typeface="+mj-ea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+mj-ea"/>
              </a:rPr>
              <a:t>　・　年に５日以上１日単位の年次取得を行う教職員→</a:t>
            </a:r>
            <a:r>
              <a:rPr lang="en-US" altLang="ja-JP" sz="1200" dirty="0">
                <a:latin typeface="+mj-ea"/>
              </a:rPr>
              <a:t>100</a:t>
            </a:r>
            <a:r>
              <a:rPr lang="ja-JP" altLang="en-US" sz="1200" dirty="0">
                <a:latin typeface="+mj-ea"/>
              </a:rPr>
              <a:t>％</a:t>
            </a:r>
            <a:endParaRPr lang="en-US" altLang="ja-JP" sz="1200" dirty="0">
              <a:latin typeface="+mj-ea"/>
            </a:endParaRPr>
          </a:p>
          <a:p>
            <a:pPr eaLnBrk="1" hangingPunct="1">
              <a:defRPr/>
            </a:pPr>
            <a:endParaRPr lang="en-US" altLang="ja-JP" sz="1200" dirty="0">
              <a:latin typeface="+mj-ea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+mj-ea"/>
              </a:rPr>
              <a:t>　・　定例職員会議の実施時間→月１時間以内</a:t>
            </a:r>
          </a:p>
          <a:p>
            <a:pPr eaLnBrk="1" hangingPunct="1">
              <a:defRPr/>
            </a:pPr>
            <a:endParaRPr lang="ja-JP" altLang="en-US" sz="1200" dirty="0">
              <a:latin typeface="+mj-ea"/>
              <a:ea typeface="+mj-ea"/>
            </a:endParaRPr>
          </a:p>
        </p:txBody>
      </p:sp>
      <p:sp>
        <p:nvSpPr>
          <p:cNvPr id="70" name="Rectangle 70"/>
          <p:cNvSpPr>
            <a:spLocks noChangeArrowheads="1"/>
          </p:cNvSpPr>
          <p:nvPr/>
        </p:nvSpPr>
        <p:spPr bwMode="auto">
          <a:xfrm>
            <a:off x="1008225" y="6127751"/>
            <a:ext cx="7748843" cy="406400"/>
          </a:xfrm>
          <a:prstGeom prst="rect">
            <a:avLst/>
          </a:prstGeom>
          <a:solidFill>
            <a:srgbClr val="FF660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４　目　標</a:t>
            </a:r>
          </a:p>
        </p:txBody>
      </p:sp>
      <p:sp>
        <p:nvSpPr>
          <p:cNvPr id="81" name="Rectangle 70"/>
          <p:cNvSpPr>
            <a:spLocks noChangeArrowheads="1"/>
          </p:cNvSpPr>
          <p:nvPr/>
        </p:nvSpPr>
        <p:spPr bwMode="auto">
          <a:xfrm>
            <a:off x="1008225" y="1702143"/>
            <a:ext cx="5517813" cy="379412"/>
          </a:xfrm>
          <a:prstGeom prst="rect">
            <a:avLst/>
          </a:prstGeom>
          <a:solidFill>
            <a:srgbClr val="92D05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１　現　状</a:t>
            </a:r>
            <a:endParaRPr lang="en-US" altLang="ja-JP" sz="1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ｺﾞｼｯｸUB" pitchFamily="50" charset="-128"/>
              <a:ea typeface="HGS創英角ｺﾞｼｯｸUB" pitchFamily="50" charset="-128"/>
            </a:endParaRPr>
          </a:p>
          <a:p>
            <a:pPr eaLnBrk="1" hangingPunct="1">
              <a:defRPr/>
            </a:pPr>
            <a:endParaRPr lang="en-US" altLang="ja-JP" sz="1400" b="1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88" name="Rectangle 70"/>
          <p:cNvSpPr>
            <a:spLocks noChangeArrowheads="1"/>
          </p:cNvSpPr>
          <p:nvPr/>
        </p:nvSpPr>
        <p:spPr bwMode="auto">
          <a:xfrm>
            <a:off x="1008226" y="3578225"/>
            <a:ext cx="11845115" cy="379413"/>
          </a:xfrm>
          <a:prstGeom prst="rect">
            <a:avLst/>
          </a:prstGeom>
          <a:solidFill>
            <a:srgbClr val="00B05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３　取組内容</a:t>
            </a:r>
          </a:p>
        </p:txBody>
      </p:sp>
      <p:sp>
        <p:nvSpPr>
          <p:cNvPr id="3081" name="テキスト ボックス 2"/>
          <p:cNvSpPr txBox="1">
            <a:spLocks noChangeArrowheads="1"/>
          </p:cNvSpPr>
          <p:nvPr/>
        </p:nvSpPr>
        <p:spPr bwMode="auto">
          <a:xfrm>
            <a:off x="909563" y="1361737"/>
            <a:ext cx="1191260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eaLnBrk="1" hangingPunct="1"/>
            <a:r>
              <a:rPr lang="ja-JP" altLang="en-US" sz="1400" dirty="0"/>
              <a:t>盛岡第四高等学校では、「岩手県教職員働き方改革プラン（</a:t>
            </a:r>
            <a:r>
              <a:rPr lang="en-US" altLang="ja-JP" sz="1400" dirty="0"/>
              <a:t>2021</a:t>
            </a:r>
            <a:r>
              <a:rPr lang="ja-JP" altLang="en-US" sz="1400" dirty="0"/>
              <a:t>～</a:t>
            </a:r>
            <a:r>
              <a:rPr lang="en-US" altLang="ja-JP" sz="1400" dirty="0"/>
              <a:t>2023</a:t>
            </a:r>
            <a:r>
              <a:rPr lang="ja-JP" altLang="en-US" sz="1400" dirty="0"/>
              <a:t>）」に基づき、以下の取組により、「学校における働き方改革」を推進します。</a:t>
            </a:r>
          </a:p>
        </p:txBody>
      </p:sp>
      <p:sp>
        <p:nvSpPr>
          <p:cNvPr id="90" name="Rectangle 70"/>
          <p:cNvSpPr>
            <a:spLocks noChangeArrowheads="1"/>
          </p:cNvSpPr>
          <p:nvPr/>
        </p:nvSpPr>
        <p:spPr bwMode="auto">
          <a:xfrm>
            <a:off x="1008226" y="2067269"/>
            <a:ext cx="5517813" cy="1406523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 ・　時間外在校等時間（週休日の部活動指導従事時間を除く。）が月平均</a:t>
            </a:r>
            <a:r>
              <a:rPr lang="en-US" altLang="ja-JP" sz="1200" dirty="0">
                <a:latin typeface="Arial" charset="0"/>
              </a:rPr>
              <a:t>45</a:t>
            </a:r>
            <a:r>
              <a:rPr lang="ja-JP" altLang="en-US" sz="1200" dirty="0">
                <a:latin typeface="Arial" charset="0"/>
              </a:rPr>
              <a:t>時間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　超</a:t>
            </a:r>
            <a:r>
              <a:rPr lang="en-US" altLang="ja-JP" sz="1200" dirty="0">
                <a:latin typeface="Arial" charset="0"/>
              </a:rPr>
              <a:t>4</a:t>
            </a:r>
            <a:r>
              <a:rPr lang="ja-JP" altLang="en-US" sz="1200" dirty="0">
                <a:latin typeface="Arial" charset="0"/>
              </a:rPr>
              <a:t>名（</a:t>
            </a:r>
            <a:r>
              <a:rPr lang="en-US" altLang="ja-JP" sz="1200" dirty="0">
                <a:latin typeface="Arial" charset="0"/>
              </a:rPr>
              <a:t>9%</a:t>
            </a:r>
            <a:r>
              <a:rPr lang="ja-JP" altLang="en-US" sz="1200" dirty="0">
                <a:latin typeface="Arial" charset="0"/>
              </a:rPr>
              <a:t>）、年</a:t>
            </a:r>
            <a:r>
              <a:rPr lang="en-US" altLang="ja-JP" sz="1200" dirty="0">
                <a:latin typeface="Arial" charset="0"/>
              </a:rPr>
              <a:t>360</a:t>
            </a:r>
            <a:r>
              <a:rPr lang="ja-JP" altLang="en-US" sz="1200" dirty="0">
                <a:latin typeface="Arial" charset="0"/>
              </a:rPr>
              <a:t>時間超の教職員が全体の</a:t>
            </a:r>
            <a:r>
              <a:rPr lang="en-US" altLang="ja-JP" sz="1200" dirty="0">
                <a:latin typeface="Arial" charset="0"/>
              </a:rPr>
              <a:t>42</a:t>
            </a:r>
            <a:r>
              <a:rPr lang="ja-JP" altLang="en-US" sz="1200" dirty="0">
                <a:latin typeface="Arial" charset="0"/>
              </a:rPr>
              <a:t>％に及ぶ。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 ・　平日の部活動指導に加え、分掌主任や各種行事を担当する教職員など一部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　職員に業務が集中している。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 ・　部活動での大会引率等の振替を取得できない状況にある。</a:t>
            </a: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</p:txBody>
      </p:sp>
      <p:sp>
        <p:nvSpPr>
          <p:cNvPr id="85" name="Rectangle 70"/>
          <p:cNvSpPr>
            <a:spLocks noChangeArrowheads="1"/>
          </p:cNvSpPr>
          <p:nvPr/>
        </p:nvSpPr>
        <p:spPr bwMode="auto">
          <a:xfrm>
            <a:off x="1008228" y="3952873"/>
            <a:ext cx="6010276" cy="367423"/>
          </a:xfrm>
          <a:prstGeom prst="rect">
            <a:avLst/>
          </a:prstGeom>
          <a:solidFill>
            <a:srgbClr val="FFC00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96967" tIns="108000" rIns="96967" bIns="48485"/>
          <a:lstStyle/>
          <a:p>
            <a:pPr algn="ctr" eaLnBrk="1" hangingPunct="1">
              <a:defRPr/>
            </a:pPr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◯　教職員の健康管理</a:t>
            </a:r>
          </a:p>
        </p:txBody>
      </p:sp>
      <p:sp>
        <p:nvSpPr>
          <p:cNvPr id="47" name="Rectangle 70"/>
          <p:cNvSpPr>
            <a:spLocks noChangeArrowheads="1"/>
          </p:cNvSpPr>
          <p:nvPr/>
        </p:nvSpPr>
        <p:spPr bwMode="auto">
          <a:xfrm>
            <a:off x="7018504" y="3952873"/>
            <a:ext cx="5833896" cy="379413"/>
          </a:xfrm>
          <a:prstGeom prst="rect">
            <a:avLst/>
          </a:prstGeom>
          <a:solidFill>
            <a:srgbClr val="FFC00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96967" tIns="108000" rIns="96967" bIns="48485"/>
          <a:lstStyle/>
          <a:p>
            <a:pPr algn="ctr" eaLnBrk="1" hangingPunct="1">
              <a:defRPr/>
            </a:pPr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◯　学校における業務改善の推進</a:t>
            </a:r>
          </a:p>
        </p:txBody>
      </p:sp>
      <p:sp>
        <p:nvSpPr>
          <p:cNvPr id="3085" name="正方形/長方形 2"/>
          <p:cNvSpPr>
            <a:spLocks noChangeArrowheads="1"/>
          </p:cNvSpPr>
          <p:nvPr/>
        </p:nvSpPr>
        <p:spPr bwMode="auto">
          <a:xfrm>
            <a:off x="8896872" y="6419729"/>
            <a:ext cx="2325189" cy="148870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anchor="ctr"/>
          <a:lstStyle>
            <a:lvl1pPr defTabSz="1279525">
              <a:spcBef>
                <a:spcPct val="20000"/>
              </a:spcBef>
              <a:buChar char="•"/>
              <a:defRPr kumimoji="1" sz="4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1101725" indent="-423863" defTabSz="1279525">
              <a:spcBef>
                <a:spcPct val="20000"/>
              </a:spcBef>
              <a:buChar char="–"/>
              <a:defRPr kumimoji="1" sz="4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697038" indent="-339725" defTabSz="1279525">
              <a:spcBef>
                <a:spcPct val="20000"/>
              </a:spcBef>
              <a:buChar char="•"/>
              <a:defRPr kumimoji="1" sz="3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2374900" indent="-338138" defTabSz="1279525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3052763" indent="-338138" defTabSz="1279525">
              <a:spcBef>
                <a:spcPct val="20000"/>
              </a:spcBef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35099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39671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44243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48815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/>
              <a:t>令和５年５月３１日</a:t>
            </a:r>
            <a:endParaRPr lang="en-US" altLang="ja-JP" sz="1400" dirty="0"/>
          </a:p>
          <a:p>
            <a:pPr eaLnBrk="1" hangingPunct="1">
              <a:spcBef>
                <a:spcPct val="0"/>
              </a:spcBef>
              <a:buFontTx/>
              <a:buNone/>
            </a:pPr>
            <a:endParaRPr lang="en-US" altLang="ja-JP" sz="14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/>
              <a:t>岩手県立盛岡第四高等学校</a:t>
            </a:r>
            <a:endParaRPr lang="en-US" altLang="ja-JP" sz="14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/>
              <a:t>校　　　長　　　 上　柿　　　剛</a:t>
            </a:r>
            <a:r>
              <a:rPr lang="ja-JP" altLang="en-US" sz="1200" dirty="0"/>
              <a:t>  　　</a:t>
            </a:r>
          </a:p>
        </p:txBody>
      </p:sp>
      <p:sp>
        <p:nvSpPr>
          <p:cNvPr id="21" name="Rectangle 70"/>
          <p:cNvSpPr>
            <a:spLocks noChangeArrowheads="1"/>
          </p:cNvSpPr>
          <p:nvPr/>
        </p:nvSpPr>
        <p:spPr bwMode="auto">
          <a:xfrm>
            <a:off x="7142163" y="1682141"/>
            <a:ext cx="5710237" cy="358140"/>
          </a:xfrm>
          <a:prstGeom prst="rect">
            <a:avLst/>
          </a:prstGeom>
          <a:solidFill>
            <a:srgbClr val="92D05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２　目指す姿</a:t>
            </a:r>
            <a:endParaRPr lang="en-US" altLang="ja-JP" sz="1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ｺﾞｼｯｸUB" pitchFamily="50" charset="-128"/>
              <a:ea typeface="HGS創英角ｺﾞｼｯｸUB" pitchFamily="50" charset="-128"/>
            </a:endParaRPr>
          </a:p>
          <a:p>
            <a:pPr eaLnBrk="1" hangingPunct="1">
              <a:defRPr/>
            </a:pPr>
            <a:endParaRPr lang="en-US" altLang="ja-JP" sz="1400" b="1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22" name="Rectangle 70"/>
          <p:cNvSpPr>
            <a:spLocks noChangeArrowheads="1"/>
          </p:cNvSpPr>
          <p:nvPr/>
        </p:nvSpPr>
        <p:spPr bwMode="auto">
          <a:xfrm>
            <a:off x="7137236" y="2046289"/>
            <a:ext cx="5715164" cy="1433511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教職員一人一人が、チーム盛岡四高と感じながら業務に取り組んでいる。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教職員が、家庭で過ごす時間や余暇を十分に確保できている。</a:t>
            </a: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管理職が日頃から教職員に声掛けを行い、風通しのよい雰囲気を作っている。　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・　管理職や主任が、会議や集会の簡素化を図ろうと取り組んでいる。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　</a:t>
            </a:r>
          </a:p>
        </p:txBody>
      </p:sp>
      <p:sp>
        <p:nvSpPr>
          <p:cNvPr id="2" name="右矢印 1"/>
          <p:cNvSpPr/>
          <p:nvPr/>
        </p:nvSpPr>
        <p:spPr bwMode="auto">
          <a:xfrm>
            <a:off x="6526038" y="1741980"/>
            <a:ext cx="581199" cy="1668462"/>
          </a:xfrm>
          <a:prstGeom prst="rightArrow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defTabSz="1279525" eaLnBrk="1" hangingPunct="1">
              <a:defRPr/>
            </a:pPr>
            <a:endParaRPr lang="ja-JP" altLang="en-US" sz="2500">
              <a:latin typeface="Arial" charset="0"/>
            </a:endParaRPr>
          </a:p>
        </p:txBody>
      </p:sp>
      <p:sp>
        <p:nvSpPr>
          <p:cNvPr id="28" name="Rectangle 70"/>
          <p:cNvSpPr>
            <a:spLocks noChangeArrowheads="1"/>
          </p:cNvSpPr>
          <p:nvPr/>
        </p:nvSpPr>
        <p:spPr bwMode="auto">
          <a:xfrm>
            <a:off x="7022129" y="4323473"/>
            <a:ext cx="5830272" cy="1805034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 管理職が、「業務の分散化」について積極的に声掛けを します。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 分掌業務の分担と効率化を実施することにより、業務の効率化を進めます。</a:t>
            </a: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 管理職や主任が、会議や集会の簡素化と効率化に積極的に取り組みます。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 </a:t>
            </a:r>
            <a:r>
              <a:rPr lang="en-US" altLang="ja-JP" sz="1200" dirty="0">
                <a:latin typeface="Arial" charset="0"/>
              </a:rPr>
              <a:t>SC</a:t>
            </a:r>
            <a:r>
              <a:rPr lang="ja-JP" altLang="en-US" sz="1200" dirty="0" err="1">
                <a:latin typeface="Arial" charset="0"/>
              </a:rPr>
              <a:t>、</a:t>
            </a:r>
            <a:r>
              <a:rPr lang="ja-JP" altLang="en-US" sz="1200" dirty="0">
                <a:latin typeface="Arial" charset="0"/>
              </a:rPr>
              <a:t>部活動指導員等と協力し、教職員の負担を軽減します。</a:t>
            </a: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</p:txBody>
      </p:sp>
      <p:sp>
        <p:nvSpPr>
          <p:cNvPr id="37" name="Rectangle 70"/>
          <p:cNvSpPr>
            <a:spLocks noChangeArrowheads="1"/>
          </p:cNvSpPr>
          <p:nvPr/>
        </p:nvSpPr>
        <p:spPr bwMode="auto">
          <a:xfrm>
            <a:off x="1011853" y="4320297"/>
            <a:ext cx="6010275" cy="1807454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働き方改革プランの「業務への充実感や安心感の向上」　の取組を確実に実施します。</a:t>
            </a: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産業医による保健指導を推進し健康に対する意識向上を図ります。</a:t>
            </a: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長期休業中に振替を取得するよう声掛けをします。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200" dirty="0">
                <a:latin typeface="Arial" charset="0"/>
              </a:rPr>
              <a:t>・　家庭で過ごす時間、あるいは余暇を有意義に過ごす時間を確保するために、残業をしな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r>
              <a:rPr lang="en-US" altLang="ja-JP" sz="1200" dirty="0">
                <a:latin typeface="Arial" charset="0"/>
              </a:rPr>
              <a:t>   </a:t>
            </a:r>
            <a:r>
              <a:rPr lang="ja-JP" altLang="en-US" sz="1200" dirty="0">
                <a:latin typeface="Arial" charset="0"/>
              </a:rPr>
              <a:t>い曜日を設定し声がけをします。</a:t>
            </a:r>
            <a:endParaRPr lang="en-US" altLang="ja-JP" sz="1200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Arial" charset="0"/>
            </a:endParaRPr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222061" y="6413489"/>
            <a:ext cx="1600102" cy="1553945"/>
          </a:xfrm>
          <a:prstGeom prst="rect">
            <a:avLst/>
          </a:prstGeom>
        </p:spPr>
      </p:pic>
      <p:sp>
        <p:nvSpPr>
          <p:cNvPr id="24" name="正方形/長方形 11">
            <a:extLst>
              <a:ext uri="{FF2B5EF4-FFF2-40B4-BE49-F238E27FC236}">
                <a16:creationId xmlns:a16="http://schemas.microsoft.com/office/drawing/2014/main" id="{7B9E1DBA-C70E-42E0-A3A1-88D094F0E0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07285" y="8058150"/>
            <a:ext cx="11845115" cy="1797050"/>
          </a:xfrm>
          <a:prstGeom prst="rect">
            <a:avLst/>
          </a:prstGeom>
          <a:solidFill>
            <a:schemeClr val="accent1"/>
          </a:solidFill>
          <a:ln w="28575" algn="ctr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pPr eaLnBrk="1" hangingPunct="1"/>
            <a:r>
              <a:rPr lang="ja-JP" altLang="en-US" sz="1600" dirty="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（参考）　「岩手県教職員働き方改革プラン（</a:t>
            </a:r>
            <a:r>
              <a:rPr lang="en-US" altLang="ja-JP" sz="1600" dirty="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2021</a:t>
            </a:r>
            <a:r>
              <a:rPr lang="ja-JP" altLang="en-US" sz="1600" dirty="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～</a:t>
            </a:r>
            <a:r>
              <a:rPr lang="en-US" altLang="ja-JP" sz="1600" dirty="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2023</a:t>
            </a:r>
            <a:r>
              <a:rPr lang="ja-JP" altLang="en-US" sz="1600" dirty="0">
                <a:solidFill>
                  <a:srgbClr val="0000F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）」（抜粋）</a:t>
            </a:r>
            <a:endParaRPr lang="en-US" altLang="ja-JP" sz="1100" dirty="0">
              <a:solidFill>
                <a:srgbClr val="0000FF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eaLnBrk="1" hangingPunct="1"/>
            <a:r>
              <a:rPr lang="en-US" altLang="ja-JP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【</a:t>
            </a:r>
            <a:r>
              <a:rPr lang="ja-JP" altLang="en-US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策定趣旨</a:t>
            </a:r>
            <a:r>
              <a:rPr lang="en-US" altLang="ja-JP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】</a:t>
            </a:r>
          </a:p>
          <a:p>
            <a:pPr eaLnBrk="1" hangingPunct="1"/>
            <a:r>
              <a:rPr lang="ja-JP" altLang="en-US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○　</a:t>
            </a:r>
            <a:r>
              <a:rPr lang="ja-JP" altLang="en-US" sz="1200" dirty="0">
                <a:solidFill>
                  <a:srgbClr val="000000"/>
                </a:solidFill>
              </a:rPr>
              <a:t>働き方改革の実現により、岩手の未来を担う大切な子どもたちに、質の高い教育の</a:t>
            </a:r>
            <a:endParaRPr lang="en-US" altLang="ja-JP" sz="1200" dirty="0">
              <a:solidFill>
                <a:srgbClr val="000000"/>
              </a:solidFill>
            </a:endParaRPr>
          </a:p>
          <a:p>
            <a:pPr eaLnBrk="1" hangingPunct="1"/>
            <a:r>
              <a:rPr lang="ja-JP" altLang="en-US" sz="1200" dirty="0">
                <a:solidFill>
                  <a:srgbClr val="000000"/>
                </a:solidFill>
              </a:rPr>
              <a:t>　　　持続的提供につなげる。</a:t>
            </a:r>
            <a:endParaRPr lang="en-US" altLang="ja-JP" sz="1200" dirty="0">
              <a:solidFill>
                <a:srgbClr val="000000"/>
              </a:solidFill>
            </a:endParaRPr>
          </a:p>
          <a:p>
            <a:pPr eaLnBrk="1" hangingPunct="1"/>
            <a:r>
              <a:rPr lang="en-US" altLang="ja-JP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【</a:t>
            </a:r>
            <a:r>
              <a:rPr lang="ja-JP" altLang="en-US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プランの目標</a:t>
            </a:r>
            <a:r>
              <a:rPr lang="en-US" altLang="ja-JP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】</a:t>
            </a:r>
          </a:p>
          <a:p>
            <a:pPr eaLnBrk="1" hangingPunct="1"/>
            <a:r>
              <a:rPr lang="ja-JP" altLang="en-US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目標１　県立学校の教員の時間外在校等時間の縮減</a:t>
            </a:r>
            <a:endParaRPr lang="en-US" altLang="ja-JP" sz="1200" b="1" dirty="0">
              <a:solidFill>
                <a:srgbClr val="00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eaLnBrk="1" hangingPunct="1"/>
            <a:r>
              <a:rPr lang="ja-JP" altLang="en-US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</a:t>
            </a:r>
            <a:r>
              <a:rPr lang="en-US" altLang="ja-JP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(1)</a:t>
            </a:r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時間外在校等時間が</a:t>
            </a:r>
            <a:r>
              <a:rPr lang="ja-JP" altLang="en-US" sz="1200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  <a:r>
              <a:rPr lang="en-US" altLang="ja-JP" sz="1200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100</a:t>
            </a:r>
            <a:r>
              <a:rPr lang="ja-JP" altLang="en-US" sz="1200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時間以上の者</a:t>
            </a:r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を</a:t>
            </a:r>
            <a:r>
              <a:rPr lang="ja-JP" altLang="en-US" sz="1200" b="1" u="sng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ゼロ</a:t>
            </a:r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にする。</a:t>
            </a:r>
            <a:endParaRPr lang="en-US" altLang="ja-JP" sz="1200" dirty="0">
              <a:solidFill>
                <a:srgbClr val="000000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eaLnBrk="1" hangingPunct="1"/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　　</a:t>
            </a:r>
            <a:r>
              <a:rPr lang="ja-JP" altLang="en-US" sz="12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・令和３年度実績　　　　　　　　　　県立学校計　</a:t>
            </a:r>
            <a:r>
              <a:rPr lang="en-US" altLang="ja-JP" sz="1200" u="sng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71</a:t>
            </a:r>
            <a:r>
              <a:rPr lang="ja-JP" altLang="en-US" sz="1200" u="sng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名</a:t>
            </a:r>
            <a:endParaRPr lang="en-US" altLang="ja-JP" sz="1200" u="sng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eaLnBrk="1" hangingPunct="1"/>
            <a:r>
              <a:rPr lang="ja-JP" altLang="en-US" sz="12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　　・令和４年度実績（第３四半期まで）　県立学校計　</a:t>
            </a:r>
            <a:r>
              <a:rPr lang="en-US" altLang="ja-JP" sz="1200" u="sng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21</a:t>
            </a:r>
            <a:r>
              <a:rPr lang="ja-JP" altLang="en-US" sz="1200" u="sng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名</a:t>
            </a:r>
            <a:endParaRPr lang="en-US" altLang="ja-JP" sz="1200" u="sng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eaLnBrk="1" hangingPunct="1"/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</a:t>
            </a:r>
            <a:endParaRPr lang="ja-JP" altLang="en-US" sz="2500" dirty="0"/>
          </a:p>
        </p:txBody>
      </p:sp>
      <p:graphicFrame>
        <p:nvGraphicFramePr>
          <p:cNvPr id="26" name="表 25">
            <a:extLst>
              <a:ext uri="{FF2B5EF4-FFF2-40B4-BE49-F238E27FC236}">
                <a16:creationId xmlns:a16="http://schemas.microsoft.com/office/drawing/2014/main" id="{7841DF96-5590-4F2F-B9C8-5F49A61A3D0F}"/>
              </a:ext>
            </a:extLst>
          </p:cNvPr>
          <p:cNvGraphicFramePr>
            <a:graphicFrameLocks noGrp="1"/>
          </p:cNvGraphicFramePr>
          <p:nvPr/>
        </p:nvGraphicFramePr>
        <p:xfrm>
          <a:off x="8353425" y="8510588"/>
          <a:ext cx="3095625" cy="681036"/>
        </p:xfrm>
        <a:graphic>
          <a:graphicData uri="http://schemas.openxmlformats.org/drawingml/2006/table">
            <a:tbl>
              <a:tblPr firstRow="1" firstCol="1" bandRow="1"/>
              <a:tblGrid>
                <a:gridCol w="106685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28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52509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時間外</a:t>
                      </a:r>
                      <a:endParaRPr lang="en-US" alt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在校等時間</a:t>
                      </a:r>
                      <a:endParaRPr 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495" marR="684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取組期間</a:t>
                      </a:r>
                      <a:endParaRPr lang="en-US" alt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495" marR="684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5103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00"/>
                        </a:lnSpc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令和５（</a:t>
                      </a:r>
                      <a:r>
                        <a:rPr lang="en-US" alt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2023</a:t>
                      </a: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）年度</a:t>
                      </a:r>
                      <a:endParaRPr 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495" marR="684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45499133"/>
                  </a:ext>
                </a:extLst>
              </a:tr>
              <a:tr h="18171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月</a:t>
                      </a:r>
                      <a:r>
                        <a:rPr lang="en-US" alt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45</a:t>
                      </a: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時間超</a:t>
                      </a:r>
                      <a:endParaRPr 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495" marR="684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b="1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ゼロ</a:t>
                      </a:r>
                      <a:endParaRPr 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495" marR="684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8171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年</a:t>
                      </a:r>
                      <a:r>
                        <a:rPr lang="en-US" altLang="ja-JP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360</a:t>
                      </a:r>
                      <a:r>
                        <a:rPr lang="ja-JP" altLang="en-US" sz="1000" kern="100" dirty="0">
                          <a:effectLst/>
                          <a:latin typeface="+mn-ea"/>
                          <a:ea typeface="+mn-ea"/>
                          <a:cs typeface="Times New Roman"/>
                        </a:rPr>
                        <a:t>時間超</a:t>
                      </a:r>
                      <a:endParaRPr lang="ja-JP" sz="1000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495" marR="684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ja-JP" sz="1000" b="1" kern="100" dirty="0">
                        <a:effectLst/>
                        <a:latin typeface="+mn-ea"/>
                        <a:ea typeface="+mn-ea"/>
                        <a:cs typeface="Times New Roman"/>
                      </a:endParaRP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7" name="正方形/長方形 12">
            <a:extLst>
              <a:ext uri="{FF2B5EF4-FFF2-40B4-BE49-F238E27FC236}">
                <a16:creationId xmlns:a16="http://schemas.microsoft.com/office/drawing/2014/main" id="{EB4D0D0F-D6E9-4510-97E7-B14A4BF0D7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12013" y="8085138"/>
            <a:ext cx="5614987" cy="349250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</a:t>
            </a:r>
            <a:r>
              <a:rPr lang="en-US" altLang="ja-JP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(2)</a:t>
            </a:r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時間外在校等時間（週休日の部活動指導従事時間を除く。）が月</a:t>
            </a:r>
            <a:r>
              <a:rPr lang="en-US" altLang="ja-JP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45</a:t>
            </a:r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時間</a:t>
            </a:r>
            <a:endParaRPr lang="en-US" altLang="ja-JP" sz="1200" dirty="0">
              <a:solidFill>
                <a:srgbClr val="000000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eaLnBrk="1" hangingPunct="1"/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　　　超、年</a:t>
            </a:r>
            <a:r>
              <a:rPr lang="en-US" altLang="ja-JP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360</a:t>
            </a:r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時間超の者を下記のとおり</a:t>
            </a:r>
            <a:r>
              <a:rPr lang="ja-JP" altLang="en-US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縮減</a:t>
            </a:r>
            <a:r>
              <a:rPr lang="ja-JP" altLang="en-US" sz="1200" dirty="0">
                <a:solidFill>
                  <a:srgbClr val="00000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する。</a:t>
            </a:r>
            <a:endParaRPr lang="ja-JP" altLang="en-US" sz="2500" dirty="0">
              <a:solidFill>
                <a:srgbClr val="000000"/>
              </a:solidFill>
            </a:endParaRPr>
          </a:p>
        </p:txBody>
      </p:sp>
      <p:sp>
        <p:nvSpPr>
          <p:cNvPr id="29" name="正方形/長方形 8">
            <a:extLst>
              <a:ext uri="{FF2B5EF4-FFF2-40B4-BE49-F238E27FC236}">
                <a16:creationId xmlns:a16="http://schemas.microsoft.com/office/drawing/2014/main" id="{BF00C0F4-D54B-4916-AF26-B5D226E395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89775" y="9194800"/>
            <a:ext cx="5678488" cy="631825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ja-JP" altLang="en-US" sz="1200" dirty="0">
                <a:solidFill>
                  <a:srgbClr val="000000"/>
                </a:solidFill>
              </a:rPr>
              <a:t>　</a:t>
            </a:r>
            <a:r>
              <a:rPr lang="ja-JP" altLang="en-US" sz="1200" b="1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目標２　業務への充実感や、健康面での安心感の向上</a:t>
            </a:r>
            <a:endParaRPr lang="en-US" altLang="ja-JP" sz="1200" b="1" dirty="0">
              <a:solidFill>
                <a:srgbClr val="00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eaLnBrk="1" hangingPunct="1"/>
            <a:r>
              <a:rPr lang="ja-JP" altLang="en-US" sz="1200" dirty="0">
                <a:solidFill>
                  <a:srgbClr val="000000"/>
                </a:solidFill>
              </a:rPr>
              <a:t>　　　　令和５年度において、アンケート調査に基づく肯定的実感が令和３年度の実施</a:t>
            </a:r>
            <a:endParaRPr lang="en-US" altLang="ja-JP" sz="1200" dirty="0">
              <a:solidFill>
                <a:srgbClr val="000000"/>
              </a:solidFill>
            </a:endParaRPr>
          </a:p>
          <a:p>
            <a:pPr eaLnBrk="1" hangingPunct="1"/>
            <a:r>
              <a:rPr lang="ja-JP" altLang="en-US" sz="1200" dirty="0">
                <a:solidFill>
                  <a:srgbClr val="000000"/>
                </a:solidFill>
              </a:rPr>
              <a:t>　　　結果から向上することを目指す。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12795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2795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10139</TotalTime>
  <Words>831</Words>
  <Application>Microsoft Office PowerPoint</Application>
  <PresentationFormat>ユーザー設定</PresentationFormat>
  <Paragraphs>79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0" baseType="lpstr">
      <vt:lpstr>HGP創英角ｺﾞｼｯｸUB</vt:lpstr>
      <vt:lpstr>HGS創英角ｺﾞｼｯｸUB</vt:lpstr>
      <vt:lpstr>ＭＳ Ｐゴシック</vt:lpstr>
      <vt:lpstr>ＭＳ Ｐ明朝</vt:lpstr>
      <vt:lpstr>ＭＳ ゴシック</vt:lpstr>
      <vt:lpstr>ＭＳ 明朝</vt:lpstr>
      <vt:lpstr>Arial</vt:lpstr>
      <vt:lpstr>Times New Roman</vt:lpstr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Toshi</dc:creator>
  <cp:lastModifiedBy>千葉　浩</cp:lastModifiedBy>
  <cp:revision>964</cp:revision>
  <cp:lastPrinted>2023-05-08T04:07:03Z</cp:lastPrinted>
  <dcterms:created xsi:type="dcterms:W3CDTF">2013-05-28T12:34:29Z</dcterms:created>
  <dcterms:modified xsi:type="dcterms:W3CDTF">2023-05-09T22:32:32Z</dcterms:modified>
</cp:coreProperties>
</file>

<file path=docProps/thumbnail.jpeg>
</file>