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259" r:id="rId5"/>
  </p:sldIdLst>
  <p:sldSz cx="13681075" cy="10080625"/>
  <p:notesSz cx="6735763" cy="986948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82600" indent="-2540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66788" indent="-52388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452563" indent="-80963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936750" indent="-10795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349">
          <p15:clr>
            <a:srgbClr val="A4A3A4"/>
          </p15:clr>
        </p15:guide>
        <p15:guide id="2" pos="861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8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CCFF99"/>
    <a:srgbClr val="FF9900"/>
    <a:srgbClr val="003300"/>
    <a:srgbClr val="FF6600"/>
    <a:srgbClr val="FFC000"/>
    <a:srgbClr val="CC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5995" autoAdjust="0"/>
  </p:normalViewPr>
  <p:slideViewPr>
    <p:cSldViewPr>
      <p:cViewPr>
        <p:scale>
          <a:sx n="110" d="100"/>
          <a:sy n="110" d="100"/>
        </p:scale>
        <p:origin x="-427" y="-2222"/>
      </p:cViewPr>
      <p:guideLst>
        <p:guide orient="horz" pos="6349"/>
        <p:guide pos="8617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0" d="100"/>
          <a:sy n="50" d="100"/>
        </p:scale>
        <p:origin x="-2190" y="-120"/>
      </p:cViewPr>
      <p:guideLst>
        <p:guide orient="horz" pos="3108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" y="0"/>
            <a:ext cx="2917825" cy="4938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594" tIns="47298" rIns="94594" bIns="47298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16354" y="0"/>
            <a:ext cx="2917825" cy="4938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594" tIns="47298" rIns="94594" bIns="47298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57250" y="739775"/>
            <a:ext cx="5021263" cy="37004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3103" y="4687811"/>
            <a:ext cx="5389563" cy="44416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594" tIns="47298" rIns="94594" bIns="4729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4" y="9374032"/>
            <a:ext cx="2917825" cy="4938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594" tIns="47298" rIns="94594" bIns="47298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16354" y="9374032"/>
            <a:ext cx="2917825" cy="4938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594" tIns="47298" rIns="94594" bIns="47298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100"/>
            </a:lvl1pPr>
          </a:lstStyle>
          <a:p>
            <a:pPr>
              <a:defRPr/>
            </a:pPr>
            <a:fld id="{2D53993E-0111-497C-B479-1E3400287C3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8260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66788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452563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93675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424202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290904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393880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387872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1pPr>
            <a:lvl2pPr marL="487142" indent="-174546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2pPr>
            <a:lvl3pPr marL="760068" indent="-136462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3pPr>
            <a:lvl4pPr marL="1071077" indent="-136462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4pPr>
            <a:lvl5pPr marL="1385260" indent="-136462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5pPr>
            <a:lvl6pPr marL="1842254" indent="-136462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6pPr>
            <a:lvl7pPr marL="2299245" indent="-136462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7pPr>
            <a:lvl8pPr marL="2756237" indent="-136462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8pPr>
            <a:lvl9pPr marL="3213230" indent="-136462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9pPr>
          </a:lstStyle>
          <a:p>
            <a:pPr>
              <a:spcBef>
                <a:spcPct val="0"/>
              </a:spcBef>
            </a:pPr>
            <a:fld id="{8BD57BBE-EFB5-4187-902F-B36064D49393}" type="slidenum">
              <a:rPr lang="en-US" altLang="ja-JP" sz="1100">
                <a:ea typeface="ＭＳ Ｐゴシック" panose="020B0600070205080204" pitchFamily="50" charset="-128"/>
              </a:rPr>
              <a:pPr>
                <a:spcBef>
                  <a:spcPct val="0"/>
                </a:spcBef>
              </a:pPr>
              <a:t>1</a:t>
            </a:fld>
            <a:endParaRPr lang="en-US" altLang="ja-JP" sz="1100">
              <a:ea typeface="ＭＳ Ｐゴシック" panose="020B0600070205080204" pitchFamily="50" charset="-128"/>
            </a:endParaRPr>
          </a:p>
        </p:txBody>
      </p:sp>
      <p:sp>
        <p:nvSpPr>
          <p:cNvPr id="40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6421" y="3131861"/>
            <a:ext cx="11628235" cy="2160134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2840" y="5712022"/>
            <a:ext cx="9575395" cy="2576826"/>
          </a:xfrm>
        </p:spPr>
        <p:txBody>
          <a:bodyPr/>
          <a:lstStyle>
            <a:lvl1pPr marL="0" indent="0" algn="ctr">
              <a:buNone/>
              <a:defRPr/>
            </a:lvl1pPr>
            <a:lvl2pPr marL="484906" indent="0" algn="ctr">
              <a:buNone/>
              <a:defRPr/>
            </a:lvl2pPr>
            <a:lvl3pPr marL="969813" indent="0" algn="ctr">
              <a:buNone/>
              <a:defRPr/>
            </a:lvl3pPr>
            <a:lvl4pPr marL="1454719" indent="0" algn="ctr">
              <a:buNone/>
              <a:defRPr/>
            </a:lvl4pPr>
            <a:lvl5pPr marL="1939625" indent="0" algn="ctr">
              <a:buNone/>
              <a:defRPr/>
            </a:lvl5pPr>
            <a:lvl6pPr marL="2424532" indent="0" algn="ctr">
              <a:buNone/>
              <a:defRPr/>
            </a:lvl6pPr>
            <a:lvl7pPr marL="2909438" indent="0" algn="ctr">
              <a:buNone/>
              <a:defRPr/>
            </a:lvl7pPr>
            <a:lvl8pPr marL="3394344" indent="0" algn="ctr">
              <a:buNone/>
              <a:defRPr/>
            </a:lvl8pPr>
            <a:lvl9pPr marL="3879251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D86738-AC45-4244-A4B3-12BD28C6D05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69829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1E69B5-1612-4647-AD3C-83F7FBFE391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028947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919799" y="403358"/>
            <a:ext cx="3077563" cy="8602201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3715" y="403358"/>
            <a:ext cx="9073213" cy="8602201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E315DA-8F88-4B3A-8732-129E7D23D51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03424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BCE2B8-1E26-4952-9FBB-47ADF1CB7FE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788121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0711" y="6477069"/>
            <a:ext cx="11628235" cy="2003458"/>
          </a:xfrm>
        </p:spPr>
        <p:txBody>
          <a:bodyPr anchor="t"/>
          <a:lstStyle>
            <a:lvl1pPr algn="l">
              <a:defRPr sz="42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080711" y="4271932"/>
            <a:ext cx="11628235" cy="2205136"/>
          </a:xfrm>
        </p:spPr>
        <p:txBody>
          <a:bodyPr anchor="b"/>
          <a:lstStyle>
            <a:lvl1pPr marL="0" indent="0">
              <a:buNone/>
              <a:defRPr sz="2100"/>
            </a:lvl1pPr>
            <a:lvl2pPr marL="484906" indent="0">
              <a:buNone/>
              <a:defRPr sz="1900"/>
            </a:lvl2pPr>
            <a:lvl3pPr marL="969813" indent="0">
              <a:buNone/>
              <a:defRPr sz="1700"/>
            </a:lvl3pPr>
            <a:lvl4pPr marL="1454719" indent="0">
              <a:buNone/>
              <a:defRPr sz="1500"/>
            </a:lvl4pPr>
            <a:lvl5pPr marL="1939625" indent="0">
              <a:buNone/>
              <a:defRPr sz="1500"/>
            </a:lvl5pPr>
            <a:lvl6pPr marL="2424532" indent="0">
              <a:buNone/>
              <a:defRPr sz="1500"/>
            </a:lvl6pPr>
            <a:lvl7pPr marL="2909438" indent="0">
              <a:buNone/>
              <a:defRPr sz="1500"/>
            </a:lvl7pPr>
            <a:lvl8pPr marL="3394344" indent="0">
              <a:buNone/>
              <a:defRPr sz="1500"/>
            </a:lvl8pPr>
            <a:lvl9pPr marL="3879251" indent="0">
              <a:buNone/>
              <a:defRPr sz="15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DA8AA7-CC42-4D07-8131-EC7DD4D6BE7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07360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3715" y="2351813"/>
            <a:ext cx="6075388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921972" y="2351813"/>
            <a:ext cx="6075389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DE1D39-2717-4692-BFED-02304244884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036281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83715" y="2256807"/>
            <a:ext cx="6044849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83715" y="3196865"/>
            <a:ext cx="6044849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949117" y="2256807"/>
            <a:ext cx="6048244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949117" y="3196865"/>
            <a:ext cx="6048244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25FFFB-F38A-494C-866F-EB86E299C7C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46483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CF6ECD-1403-492B-B29B-010D8F7626E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501370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257E57-B155-4702-BFEB-271C736A20B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96266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3716" y="401692"/>
            <a:ext cx="4500978" cy="170843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349260" y="401693"/>
            <a:ext cx="7648101" cy="8603867"/>
          </a:xfrm>
        </p:spPr>
        <p:txBody>
          <a:bodyPr/>
          <a:lstStyle>
            <a:lvl1pPr>
              <a:defRPr sz="3400"/>
            </a:lvl1pPr>
            <a:lvl2pPr>
              <a:defRPr sz="30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83716" y="2110131"/>
            <a:ext cx="4500978" cy="6895428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700096-9970-424B-8C7B-01BE093FC6F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59177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2266" y="7057105"/>
            <a:ext cx="8207966" cy="83171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682266" y="900056"/>
            <a:ext cx="8207966" cy="6048709"/>
          </a:xfrm>
        </p:spPr>
        <p:txBody>
          <a:bodyPr/>
          <a:lstStyle>
            <a:lvl1pPr marL="0" indent="0">
              <a:buNone/>
              <a:defRPr sz="3400"/>
            </a:lvl1pPr>
            <a:lvl2pPr marL="484906" indent="0">
              <a:buNone/>
              <a:defRPr sz="3000"/>
            </a:lvl2pPr>
            <a:lvl3pPr marL="969813" indent="0">
              <a:buNone/>
              <a:defRPr sz="2500"/>
            </a:lvl3pPr>
            <a:lvl4pPr marL="1454719" indent="0">
              <a:buNone/>
              <a:defRPr sz="2100"/>
            </a:lvl4pPr>
            <a:lvl5pPr marL="1939625" indent="0">
              <a:buNone/>
              <a:defRPr sz="2100"/>
            </a:lvl5pPr>
            <a:lvl6pPr marL="2424532" indent="0">
              <a:buNone/>
              <a:defRPr sz="2100"/>
            </a:lvl6pPr>
            <a:lvl7pPr marL="2909438" indent="0">
              <a:buNone/>
              <a:defRPr sz="2100"/>
            </a:lvl7pPr>
            <a:lvl8pPr marL="3394344" indent="0">
              <a:buNone/>
              <a:defRPr sz="2100"/>
            </a:lvl8pPr>
            <a:lvl9pPr marL="3879251" indent="0">
              <a:buNone/>
              <a:defRPr sz="21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682266" y="7888823"/>
            <a:ext cx="8207966" cy="1183407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12D5A2-C82C-413E-B07C-29450B5ADC7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963373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4213" y="403225"/>
            <a:ext cx="12312650" cy="1679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2351088"/>
            <a:ext cx="12312650" cy="665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4213" y="9180513"/>
            <a:ext cx="3192462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673600" y="9180513"/>
            <a:ext cx="4333875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804400" y="9180513"/>
            <a:ext cx="3192463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2100"/>
            </a:lvl1pPr>
          </a:lstStyle>
          <a:p>
            <a:pPr>
              <a:defRPr/>
            </a:pPr>
            <a:fld id="{3B0EB864-C0E8-437D-A107-58E893108F1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84906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69813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454719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939625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508000" indent="-508000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4800">
          <a:solidFill>
            <a:schemeClr val="tx1"/>
          </a:solidFill>
          <a:latin typeface="+mn-lt"/>
          <a:ea typeface="+mn-ea"/>
          <a:cs typeface="+mn-cs"/>
        </a:defRPr>
      </a:lvl1pPr>
      <a:lvl2pPr marL="1101725" indent="-423863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4100">
          <a:solidFill>
            <a:schemeClr val="tx1"/>
          </a:solidFill>
          <a:latin typeface="+mn-lt"/>
          <a:ea typeface="+mn-ea"/>
        </a:defRPr>
      </a:lvl2pPr>
      <a:lvl3pPr marL="1697038" indent="-339725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3600">
          <a:solidFill>
            <a:schemeClr val="tx1"/>
          </a:solidFill>
          <a:latin typeface="+mn-lt"/>
          <a:ea typeface="+mn-ea"/>
        </a:defRPr>
      </a:lvl3pPr>
      <a:lvl4pPr marL="2374900" indent="-338138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4pPr>
      <a:lvl5pPr marL="3052763" indent="-338138" algn="l" defTabSz="1355725" rtl="0" eaLnBrk="0" fontAlgn="base" hangingPunct="0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5pPr>
      <a:lvl6pPr marL="3539143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6pPr>
      <a:lvl7pPr marL="4024049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7pPr>
      <a:lvl8pPr marL="4508955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8pPr>
      <a:lvl9pPr marL="4993862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84906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69813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54719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939625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424532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909438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94344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879251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ホームベース 4"/>
          <p:cNvSpPr>
            <a:spLocks noChangeArrowheads="1"/>
          </p:cNvSpPr>
          <p:nvPr/>
        </p:nvSpPr>
        <p:spPr bwMode="auto">
          <a:xfrm rot="-5400000">
            <a:off x="6547644" y="-2228056"/>
            <a:ext cx="792162" cy="11728450"/>
          </a:xfrm>
          <a:prstGeom prst="homePlate">
            <a:avLst>
              <a:gd name="adj" fmla="val 46046"/>
            </a:avLst>
          </a:prstGeom>
          <a:solidFill>
            <a:schemeClr val="accent1">
              <a:alpha val="32156"/>
            </a:schemeClr>
          </a:solidFill>
          <a:ln w="9525" algn="ctr">
            <a:solidFill>
              <a:schemeClr val="tx1"/>
            </a:solidFill>
            <a:prstDash val="sysDash"/>
            <a:round/>
            <a:headEnd/>
            <a:tailEnd/>
          </a:ln>
        </p:spPr>
        <p:txBody>
          <a:bodyPr/>
          <a:lstStyle>
            <a:lvl1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3939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511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083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655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/>
            <a:endParaRPr lang="ja-JP" altLang="en-US" sz="2500"/>
          </a:p>
        </p:txBody>
      </p:sp>
      <p:sp>
        <p:nvSpPr>
          <p:cNvPr id="8" name="Text Box 23"/>
          <p:cNvSpPr txBox="1">
            <a:spLocks noChangeArrowheads="1"/>
          </p:cNvSpPr>
          <p:nvPr/>
        </p:nvSpPr>
        <p:spPr bwMode="auto">
          <a:xfrm>
            <a:off x="1223963" y="217488"/>
            <a:ext cx="11449050" cy="809625"/>
          </a:xfrm>
          <a:prstGeom prst="rect">
            <a:avLst/>
          </a:prstGeom>
          <a:solidFill>
            <a:schemeClr val="bg1"/>
          </a:solidFill>
          <a:ln w="57150" cmpd="thickThin">
            <a:solidFill>
              <a:srgbClr val="002A13"/>
            </a:solidFill>
            <a:miter lim="800000"/>
            <a:headEnd/>
            <a:tailEnd/>
          </a:ln>
          <a:effectLst>
            <a:outerShdw dist="71842" dir="2700000" algn="ctr" rotWithShape="0">
              <a:srgbClr val="B2B2B2"/>
            </a:outerShdw>
          </a:effectLst>
        </p:spPr>
        <p:txBody>
          <a:bodyPr lIns="152458" tIns="18294" rIns="152458" bIns="18294" anchor="ctr"/>
          <a:lstStyle/>
          <a:p>
            <a:pPr algn="ctr" defTabSz="1548795" eaLnBrk="1" hangingPunct="1">
              <a:lnSpc>
                <a:spcPts val="1400"/>
              </a:lnSpc>
              <a:spcBef>
                <a:spcPts val="1800"/>
              </a:spcBef>
              <a:defRPr/>
            </a:pPr>
            <a:r>
              <a:rPr lang="ja-JP" altLang="en-US" sz="24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令和５年度</a:t>
            </a:r>
            <a:r>
              <a:rPr lang="ja-JP" altLang="en-US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　久慈高等学校教職員 働き方改革アクションプラン</a:t>
            </a:r>
            <a:endParaRPr lang="en-US" altLang="ja-JP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</p:txBody>
      </p:sp>
      <p:sp>
        <p:nvSpPr>
          <p:cNvPr id="3076" name="Rectangle 32"/>
          <p:cNvSpPr>
            <a:spLocks noChangeArrowheads="1"/>
          </p:cNvSpPr>
          <p:nvPr/>
        </p:nvSpPr>
        <p:spPr bwMode="auto">
          <a:xfrm>
            <a:off x="573088" y="6232525"/>
            <a:ext cx="0" cy="414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ja-JP" altLang="ja-JP" sz="2700"/>
          </a:p>
        </p:txBody>
      </p:sp>
      <p:sp>
        <p:nvSpPr>
          <p:cNvPr id="92" name="Rectangle 70"/>
          <p:cNvSpPr>
            <a:spLocks noChangeArrowheads="1"/>
          </p:cNvSpPr>
          <p:nvPr/>
        </p:nvSpPr>
        <p:spPr bwMode="auto">
          <a:xfrm>
            <a:off x="1090613" y="6665913"/>
            <a:ext cx="7118350" cy="966687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 anchor="t"/>
          <a:lstStyle/>
          <a:p>
            <a:pPr eaLnBrk="1" hangingPunct="1">
              <a:defRPr/>
            </a:pPr>
            <a:endParaRPr lang="en-US" altLang="ja-JP" sz="1200" dirty="0">
              <a:latin typeface="+mj-ea"/>
              <a:ea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  <a:ea typeface="+mj-ea"/>
              </a:rPr>
              <a:t>　・　時間外在校等時間月</a:t>
            </a:r>
            <a:r>
              <a:rPr lang="en-US" altLang="ja-JP" sz="1200" dirty="0">
                <a:latin typeface="+mj-ea"/>
                <a:ea typeface="+mj-ea"/>
              </a:rPr>
              <a:t>100</a:t>
            </a:r>
            <a:r>
              <a:rPr lang="ja-JP" altLang="en-US" sz="1200" dirty="0">
                <a:latin typeface="+mj-ea"/>
                <a:ea typeface="+mj-ea"/>
              </a:rPr>
              <a:t>時間超の教職員→０人の継続</a:t>
            </a:r>
            <a:endParaRPr lang="en-US" altLang="ja-JP" sz="1200" dirty="0">
              <a:latin typeface="+mj-ea"/>
              <a:ea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  <a:ea typeface="+mj-ea"/>
              </a:rPr>
              <a:t>　・　時間外在校等時間月</a:t>
            </a:r>
            <a:r>
              <a:rPr lang="en-US" altLang="ja-JP" sz="1200" dirty="0">
                <a:latin typeface="+mj-ea"/>
                <a:ea typeface="+mj-ea"/>
              </a:rPr>
              <a:t>45</a:t>
            </a:r>
            <a:r>
              <a:rPr lang="ja-JP" altLang="en-US" sz="1200" dirty="0">
                <a:latin typeface="+mj-ea"/>
                <a:ea typeface="+mj-ea"/>
              </a:rPr>
              <a:t>時間（週休日の部活動指導従事時間を除く）を超える教職員→０人</a:t>
            </a:r>
            <a:endParaRPr lang="en-US" altLang="ja-JP" sz="1200" dirty="0">
              <a:latin typeface="+mj-ea"/>
              <a:ea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  <a:ea typeface="+mj-ea"/>
              </a:rPr>
              <a:t>　・　月に１回以上年次休暇を取得する教職員→</a:t>
            </a:r>
            <a:r>
              <a:rPr lang="en-US" altLang="ja-JP" sz="1200" dirty="0">
                <a:latin typeface="+mj-ea"/>
                <a:ea typeface="+mj-ea"/>
              </a:rPr>
              <a:t>100</a:t>
            </a:r>
            <a:r>
              <a:rPr lang="ja-JP" altLang="en-US" sz="1200" dirty="0">
                <a:latin typeface="+mj-ea"/>
                <a:ea typeface="+mj-ea"/>
              </a:rPr>
              <a:t>％</a:t>
            </a:r>
            <a:endParaRPr lang="en-US" altLang="ja-JP" sz="1200" dirty="0">
              <a:latin typeface="+mj-ea"/>
              <a:ea typeface="+mj-ea"/>
            </a:endParaRPr>
          </a:p>
          <a:p>
            <a:pPr eaLnBrk="1" hangingPunct="1">
              <a:defRPr/>
            </a:pPr>
            <a:endParaRPr lang="ja-JP" altLang="en-US" sz="1200" dirty="0">
              <a:latin typeface="+mj-ea"/>
              <a:ea typeface="+mj-ea"/>
            </a:endParaRPr>
          </a:p>
          <a:p>
            <a:pPr eaLnBrk="1" hangingPunct="1">
              <a:defRPr/>
            </a:pPr>
            <a:endParaRPr lang="ja-JP" altLang="en-US" sz="1200" dirty="0">
              <a:latin typeface="+mj-ea"/>
              <a:ea typeface="+mj-ea"/>
            </a:endParaRPr>
          </a:p>
        </p:txBody>
      </p:sp>
      <p:sp>
        <p:nvSpPr>
          <p:cNvPr id="70" name="Rectangle 70"/>
          <p:cNvSpPr>
            <a:spLocks noChangeArrowheads="1"/>
          </p:cNvSpPr>
          <p:nvPr/>
        </p:nvSpPr>
        <p:spPr bwMode="auto">
          <a:xfrm>
            <a:off x="1090613" y="6321424"/>
            <a:ext cx="7129463" cy="406400"/>
          </a:xfrm>
          <a:prstGeom prst="rect">
            <a:avLst/>
          </a:prstGeom>
          <a:solidFill>
            <a:srgbClr val="FF66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４　目　標</a:t>
            </a:r>
          </a:p>
        </p:txBody>
      </p:sp>
      <p:sp>
        <p:nvSpPr>
          <p:cNvPr id="81" name="Rectangle 70"/>
          <p:cNvSpPr>
            <a:spLocks noChangeArrowheads="1"/>
          </p:cNvSpPr>
          <p:nvPr/>
        </p:nvSpPr>
        <p:spPr bwMode="auto">
          <a:xfrm>
            <a:off x="1079500" y="1457325"/>
            <a:ext cx="5545138" cy="338138"/>
          </a:xfrm>
          <a:prstGeom prst="rect">
            <a:avLst/>
          </a:prstGeom>
          <a:solidFill>
            <a:srgbClr val="92D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１　現　状</a:t>
            </a:r>
            <a:endParaRPr lang="en-US" altLang="ja-JP" sz="1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88" name="Rectangle 70"/>
          <p:cNvSpPr>
            <a:spLocks noChangeArrowheads="1"/>
          </p:cNvSpPr>
          <p:nvPr/>
        </p:nvSpPr>
        <p:spPr bwMode="auto">
          <a:xfrm>
            <a:off x="1079500" y="3663950"/>
            <a:ext cx="11728450" cy="379413"/>
          </a:xfrm>
          <a:prstGeom prst="rect">
            <a:avLst/>
          </a:prstGeom>
          <a:solidFill>
            <a:srgbClr val="00B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３　取組内容</a:t>
            </a:r>
          </a:p>
        </p:txBody>
      </p:sp>
      <p:sp>
        <p:nvSpPr>
          <p:cNvPr id="3081" name="テキスト ボックス 2"/>
          <p:cNvSpPr txBox="1">
            <a:spLocks noChangeArrowheads="1"/>
          </p:cNvSpPr>
          <p:nvPr/>
        </p:nvSpPr>
        <p:spPr bwMode="auto">
          <a:xfrm>
            <a:off x="904875" y="1101725"/>
            <a:ext cx="1191260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eaLnBrk="1" hangingPunct="1"/>
            <a:r>
              <a:rPr lang="ja-JP" altLang="en-US" sz="1600" dirty="0"/>
              <a:t>久慈高校では、「岩手県教職員働き方改革プラン（</a:t>
            </a:r>
            <a:r>
              <a:rPr lang="en-US" altLang="ja-JP" sz="1600" dirty="0"/>
              <a:t>2021</a:t>
            </a:r>
            <a:r>
              <a:rPr lang="ja-JP" altLang="en-US" sz="1600" dirty="0"/>
              <a:t>～</a:t>
            </a:r>
            <a:r>
              <a:rPr lang="en-US" altLang="ja-JP" sz="1600" dirty="0"/>
              <a:t>2023</a:t>
            </a:r>
            <a:r>
              <a:rPr lang="ja-JP" altLang="en-US" sz="1600" dirty="0"/>
              <a:t>）」に基づき、以下の取組により、「学校における働き方改革」を推進します。</a:t>
            </a:r>
          </a:p>
        </p:txBody>
      </p:sp>
      <p:sp>
        <p:nvSpPr>
          <p:cNvPr id="90" name="Rectangle 70"/>
          <p:cNvSpPr>
            <a:spLocks noChangeArrowheads="1"/>
          </p:cNvSpPr>
          <p:nvPr/>
        </p:nvSpPr>
        <p:spPr bwMode="auto">
          <a:xfrm>
            <a:off x="1079500" y="1806575"/>
            <a:ext cx="5545138" cy="1657350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令和４年度実績で、月の時間外勤務時間</a:t>
            </a:r>
            <a:r>
              <a:rPr lang="en-US" altLang="ja-JP" sz="1200" dirty="0">
                <a:latin typeface="Arial" charset="0"/>
              </a:rPr>
              <a:t>80</a:t>
            </a:r>
            <a:r>
              <a:rPr lang="ja-JP" altLang="en-US" sz="1200" dirty="0">
                <a:latin typeface="Arial" charset="0"/>
              </a:rPr>
              <a:t>時間以上ある教職員が全体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  </a:t>
            </a:r>
            <a:r>
              <a:rPr lang="ja-JP" altLang="en-US" sz="1200" dirty="0" err="1">
                <a:latin typeface="Arial" charset="0"/>
              </a:rPr>
              <a:t>の</a:t>
            </a:r>
            <a:r>
              <a:rPr lang="en-US" altLang="ja-JP" sz="1200" dirty="0">
                <a:latin typeface="Arial" charset="0"/>
              </a:rPr>
              <a:t>4.1</a:t>
            </a:r>
            <a:r>
              <a:rPr lang="ja-JP" altLang="en-US" sz="1200" dirty="0">
                <a:latin typeface="Arial" charset="0"/>
              </a:rPr>
              <a:t>％、</a:t>
            </a:r>
            <a:r>
              <a:rPr lang="en-US" altLang="ja-JP" sz="1200" dirty="0">
                <a:latin typeface="Arial" charset="0"/>
              </a:rPr>
              <a:t>100</a:t>
            </a:r>
            <a:r>
              <a:rPr lang="ja-JP" altLang="en-US" sz="1200" dirty="0">
                <a:latin typeface="Arial" charset="0"/>
              </a:rPr>
              <a:t>時間以上は</a:t>
            </a:r>
            <a:r>
              <a:rPr lang="en-US" altLang="ja-JP" sz="1200" dirty="0">
                <a:latin typeface="Arial" charset="0"/>
              </a:rPr>
              <a:t>0%</a:t>
            </a:r>
            <a:r>
              <a:rPr lang="ja-JP" altLang="en-US" sz="1200" dirty="0">
                <a:latin typeface="Arial" charset="0"/>
              </a:rPr>
              <a:t>である。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部活動大会開催時期及び進路指導・受験対策時期に時間外勤務が集中して　　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 いる。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コロナ禍明けにより、大会引率、合宿等の計画が増加している。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</a:p>
        </p:txBody>
      </p:sp>
      <p:sp>
        <p:nvSpPr>
          <p:cNvPr id="85" name="Rectangle 70"/>
          <p:cNvSpPr>
            <a:spLocks noChangeArrowheads="1"/>
          </p:cNvSpPr>
          <p:nvPr/>
        </p:nvSpPr>
        <p:spPr bwMode="auto">
          <a:xfrm>
            <a:off x="1079500" y="4032250"/>
            <a:ext cx="4024313" cy="387350"/>
          </a:xfrm>
          <a:prstGeom prst="rect">
            <a:avLst/>
          </a:prstGeom>
          <a:solidFill>
            <a:srgbClr val="FFC0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108000" rIns="96967" bIns="48485"/>
          <a:lstStyle/>
          <a:p>
            <a:pPr algn="ctr" eaLnBrk="1" hangingPunct="1">
              <a:defRPr/>
            </a:pPr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◯　教職員の健康管理</a:t>
            </a:r>
          </a:p>
        </p:txBody>
      </p:sp>
      <p:sp>
        <p:nvSpPr>
          <p:cNvPr id="47" name="Rectangle 70"/>
          <p:cNvSpPr>
            <a:spLocks noChangeArrowheads="1"/>
          </p:cNvSpPr>
          <p:nvPr/>
        </p:nvSpPr>
        <p:spPr bwMode="auto">
          <a:xfrm>
            <a:off x="5108575" y="4032250"/>
            <a:ext cx="3997325" cy="387350"/>
          </a:xfrm>
          <a:prstGeom prst="rect">
            <a:avLst/>
          </a:prstGeom>
          <a:solidFill>
            <a:srgbClr val="FFC0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108000" rIns="96967" bIns="48485"/>
          <a:lstStyle/>
          <a:p>
            <a:pPr algn="ctr" eaLnBrk="1" hangingPunct="1">
              <a:defRPr/>
            </a:pPr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◯　学校における業務改善の推進</a:t>
            </a:r>
          </a:p>
        </p:txBody>
      </p:sp>
      <p:sp>
        <p:nvSpPr>
          <p:cNvPr id="3085" name="正方形/長方形 2"/>
          <p:cNvSpPr>
            <a:spLocks noChangeArrowheads="1"/>
          </p:cNvSpPr>
          <p:nvPr/>
        </p:nvSpPr>
        <p:spPr bwMode="auto">
          <a:xfrm>
            <a:off x="9035940" y="7517936"/>
            <a:ext cx="3888605" cy="322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anchor="ctr"/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1101725" indent="-423863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697038" indent="-339725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2374900" indent="-338138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3052763" indent="-338138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35099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39671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44243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48815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200" dirty="0"/>
              <a:t>令和５年５月</a:t>
            </a:r>
            <a:r>
              <a:rPr lang="en-US" altLang="ja-JP" sz="1200" dirty="0"/>
              <a:t>17</a:t>
            </a:r>
            <a:r>
              <a:rPr lang="ja-JP" altLang="en-US" sz="1200" dirty="0"/>
              <a:t>日　　久慈高等学校長　藤田　知彦</a:t>
            </a:r>
          </a:p>
        </p:txBody>
      </p:sp>
      <p:sp>
        <p:nvSpPr>
          <p:cNvPr id="21" name="Rectangle 70"/>
          <p:cNvSpPr>
            <a:spLocks noChangeArrowheads="1"/>
          </p:cNvSpPr>
          <p:nvPr/>
        </p:nvSpPr>
        <p:spPr bwMode="auto">
          <a:xfrm>
            <a:off x="7272338" y="1431925"/>
            <a:ext cx="5535612" cy="363538"/>
          </a:xfrm>
          <a:prstGeom prst="rect">
            <a:avLst/>
          </a:prstGeom>
          <a:solidFill>
            <a:srgbClr val="92D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２　目指す姿</a:t>
            </a:r>
            <a:endParaRPr lang="en-US" altLang="ja-JP" sz="1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22" name="Rectangle 70"/>
          <p:cNvSpPr>
            <a:spLocks noChangeArrowheads="1"/>
          </p:cNvSpPr>
          <p:nvPr/>
        </p:nvSpPr>
        <p:spPr bwMode="auto">
          <a:xfrm>
            <a:off x="7272338" y="1795463"/>
            <a:ext cx="5535612" cy="1666875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教職員一人一人が、健康でいきいきと生活している。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管理職が日頃から、休暇を取得しやすい環境づくりを行っている。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教職員が、生徒と接する時間が十分に確保できている。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</a:p>
        </p:txBody>
      </p:sp>
      <p:sp>
        <p:nvSpPr>
          <p:cNvPr id="2" name="右矢印 1"/>
          <p:cNvSpPr/>
          <p:nvPr/>
        </p:nvSpPr>
        <p:spPr bwMode="auto">
          <a:xfrm>
            <a:off x="6640513" y="1519238"/>
            <a:ext cx="676275" cy="1908175"/>
          </a:xfrm>
          <a:prstGeom prst="rightArrow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defTabSz="1279525" eaLnBrk="1" hangingPunct="1">
              <a:defRPr/>
            </a:pPr>
            <a:endParaRPr lang="ja-JP" altLang="en-US" sz="2500">
              <a:latin typeface="Arial" charset="0"/>
            </a:endParaRPr>
          </a:p>
        </p:txBody>
      </p:sp>
      <p:sp>
        <p:nvSpPr>
          <p:cNvPr id="26" name="Rectangle 70"/>
          <p:cNvSpPr>
            <a:spLocks noChangeArrowheads="1"/>
          </p:cNvSpPr>
          <p:nvPr/>
        </p:nvSpPr>
        <p:spPr bwMode="auto">
          <a:xfrm>
            <a:off x="9072563" y="4032250"/>
            <a:ext cx="3735387" cy="379413"/>
          </a:xfrm>
          <a:prstGeom prst="rect">
            <a:avLst/>
          </a:prstGeom>
          <a:solidFill>
            <a:srgbClr val="FFC0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108000" rIns="96967" bIns="48485"/>
          <a:lstStyle/>
          <a:p>
            <a:pPr algn="ctr" eaLnBrk="1" hangingPunct="1">
              <a:defRPr/>
            </a:pPr>
            <a:r>
              <a:rPr lang="ja-JP" altLang="en-US" sz="12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◯　学校及び教員が担う業務の明確化・適正化の推進</a:t>
            </a:r>
          </a:p>
        </p:txBody>
      </p:sp>
      <p:sp>
        <p:nvSpPr>
          <p:cNvPr id="28" name="Rectangle 70"/>
          <p:cNvSpPr>
            <a:spLocks noChangeArrowheads="1"/>
          </p:cNvSpPr>
          <p:nvPr/>
        </p:nvSpPr>
        <p:spPr bwMode="auto">
          <a:xfrm>
            <a:off x="5082495" y="4392611"/>
            <a:ext cx="3963988" cy="1827212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部活動の統廃合を推進することで、教職員の業務負担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  軽減に取り組みます。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業務のオンライン化、ペーパーレス化等により、業務の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効率化に取り組みます。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会議の目的を明確にすることで、説明は最小限にする等　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を徹底し時間短縮を進めます。</a:t>
            </a: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</p:txBody>
      </p:sp>
      <p:sp>
        <p:nvSpPr>
          <p:cNvPr id="29" name="Rectangle 70"/>
          <p:cNvSpPr>
            <a:spLocks noChangeArrowheads="1"/>
          </p:cNvSpPr>
          <p:nvPr/>
        </p:nvSpPr>
        <p:spPr bwMode="auto">
          <a:xfrm>
            <a:off x="9067800" y="4392612"/>
            <a:ext cx="3744913" cy="1827211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いわて進学支援ネットワーク事業探究・</a:t>
            </a:r>
            <a:r>
              <a:rPr lang="en-US" altLang="ja-JP" sz="1200" dirty="0">
                <a:latin typeface="Arial" charset="0"/>
              </a:rPr>
              <a:t>STEAM</a:t>
            </a:r>
            <a:r>
              <a:rPr lang="ja-JP" altLang="en-US" sz="1200" dirty="0">
                <a:latin typeface="Arial" charset="0"/>
              </a:rPr>
              <a:t>教育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推進事業に係る業務について、教職員が担う業務の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適正化を図るため、事業全体の見直しを進めます。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役割分担見直し、業務平準化等により、教職員が主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 体的に業務に取り組むこと</a:t>
            </a:r>
            <a:r>
              <a:rPr lang="en-US" altLang="ja-JP" sz="1200" dirty="0">
                <a:latin typeface="Arial" charset="0"/>
              </a:rPr>
              <a:t>f</a:t>
            </a:r>
            <a:r>
              <a:rPr lang="ja-JP" altLang="en-US" sz="1200" dirty="0">
                <a:latin typeface="Arial" charset="0"/>
              </a:rPr>
              <a:t>ができるようにします。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</p:txBody>
      </p:sp>
      <p:sp>
        <p:nvSpPr>
          <p:cNvPr id="3092" name="正方形/長方形 11"/>
          <p:cNvSpPr>
            <a:spLocks noChangeArrowheads="1"/>
          </p:cNvSpPr>
          <p:nvPr/>
        </p:nvSpPr>
        <p:spPr bwMode="auto">
          <a:xfrm>
            <a:off x="1079500" y="8058150"/>
            <a:ext cx="11737975" cy="1797050"/>
          </a:xfrm>
          <a:prstGeom prst="rect">
            <a:avLst/>
          </a:prstGeom>
          <a:solidFill>
            <a:schemeClr val="accent1"/>
          </a:solidFill>
          <a:ln w="2857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 eaLnBrk="1" hangingPunct="1"/>
            <a:r>
              <a:rPr lang="ja-JP" altLang="en-US" sz="160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（参考）　「岩手県教職員働き方改革プラン（</a:t>
            </a:r>
            <a:r>
              <a:rPr lang="en-US" altLang="ja-JP" sz="160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2021</a:t>
            </a:r>
            <a:r>
              <a:rPr lang="ja-JP" altLang="en-US" sz="160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～</a:t>
            </a:r>
            <a:r>
              <a:rPr lang="en-US" altLang="ja-JP" sz="160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2023</a:t>
            </a:r>
            <a:r>
              <a:rPr lang="ja-JP" altLang="en-US" sz="160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）」（抜粋）</a:t>
            </a:r>
            <a:endParaRPr lang="en-US" altLang="ja-JP" sz="1100">
              <a:solidFill>
                <a:srgbClr val="0000FF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eaLnBrk="1" hangingPunct="1"/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策定趣旨</a:t>
            </a:r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】</a:t>
            </a:r>
          </a:p>
          <a:p>
            <a:pPr eaLnBrk="1" hangingPunct="1"/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○　</a:t>
            </a:r>
            <a:r>
              <a:rPr lang="ja-JP" altLang="en-US" sz="1200">
                <a:solidFill>
                  <a:srgbClr val="000000"/>
                </a:solidFill>
              </a:rPr>
              <a:t>働き方改革の実現により、岩手の未来を担う大切な子どもたちに、質の高い教育の</a:t>
            </a:r>
            <a:endParaRPr lang="en-US" altLang="ja-JP" sz="1200">
              <a:solidFill>
                <a:srgbClr val="000000"/>
              </a:solidFill>
            </a:endParaRPr>
          </a:p>
          <a:p>
            <a:pPr eaLnBrk="1" hangingPunct="1"/>
            <a:r>
              <a:rPr lang="ja-JP" altLang="en-US" sz="1200">
                <a:solidFill>
                  <a:srgbClr val="000000"/>
                </a:solidFill>
              </a:rPr>
              <a:t>　　　持続的提供につなげる。</a:t>
            </a:r>
            <a:endParaRPr lang="en-US" altLang="ja-JP" sz="1200">
              <a:solidFill>
                <a:srgbClr val="000000"/>
              </a:solidFill>
            </a:endParaRPr>
          </a:p>
          <a:p>
            <a:pPr eaLnBrk="1" hangingPunct="1"/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プランの期間</a:t>
            </a:r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】</a:t>
            </a:r>
            <a:r>
              <a:rPr lang="ja-JP" altLang="en-US" sz="1200">
                <a:solidFill>
                  <a:srgbClr val="000000"/>
                </a:solidFill>
              </a:rPr>
              <a:t>　令和３年度～令和５年度までの３カ年度</a:t>
            </a:r>
          </a:p>
          <a:p>
            <a:pPr eaLnBrk="1" hangingPunct="1"/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プランの目標</a:t>
            </a:r>
            <a:r>
              <a:rPr lang="en-US" altLang="ja-JP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】</a:t>
            </a:r>
          </a:p>
          <a:p>
            <a:pPr eaLnBrk="1" hangingPunct="1"/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目標１　県立学校の教員の時間外在校等時間の縮減</a:t>
            </a:r>
            <a:endParaRPr lang="en-US" altLang="ja-JP" sz="1200" b="1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eaLnBrk="1" hangingPunct="1"/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r>
              <a:rPr lang="en-US" altLang="ja-JP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(1)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時間外在校等時間が</a:t>
            </a:r>
            <a:r>
              <a:rPr lang="ja-JP" altLang="en-US" sz="120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  <a:r>
              <a:rPr lang="en-US" altLang="ja-JP" sz="120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100</a:t>
            </a:r>
            <a:r>
              <a:rPr lang="ja-JP" altLang="en-US" sz="120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時間以上の者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を</a:t>
            </a:r>
            <a:r>
              <a:rPr lang="ja-JP" altLang="en-US" sz="1200" b="1" u="sng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令和３年度からゼロ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にする。</a:t>
            </a:r>
            <a:endParaRPr lang="en-US" altLang="ja-JP" sz="1200">
              <a:solidFill>
                <a:srgbClr val="000000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endParaRPr lang="ja-JP" altLang="en-US" sz="2500"/>
          </a:p>
        </p:txBody>
      </p:sp>
      <p:graphicFrame>
        <p:nvGraphicFramePr>
          <p:cNvPr id="20" name="表 19"/>
          <p:cNvGraphicFramePr>
            <a:graphicFrameLocks noGrp="1"/>
          </p:cNvGraphicFramePr>
          <p:nvPr/>
        </p:nvGraphicFramePr>
        <p:xfrm>
          <a:off x="7375525" y="8535988"/>
          <a:ext cx="5329239" cy="681038"/>
        </p:xfrm>
        <a:graphic>
          <a:graphicData uri="http://schemas.openxmlformats.org/drawingml/2006/table">
            <a:tbl>
              <a:tblPr firstRow="1" firstCol="1" bandRow="1"/>
              <a:tblGrid>
                <a:gridCol w="121372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718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718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71839">
                  <a:extLst>
                    <a:ext uri="{9D8B030D-6E8A-4147-A177-3AD203B41FA5}">
                      <a16:colId xmlns:a16="http://schemas.microsoft.com/office/drawing/2014/main" val="3604023227"/>
                    </a:ext>
                  </a:extLst>
                </a:gridCol>
              </a:tblGrid>
              <a:tr h="152484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時間外</a:t>
                      </a:r>
                      <a:endParaRPr lang="en-US" alt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在校等時間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取組期間</a:t>
                      </a:r>
                      <a:endParaRPr lang="en-US" alt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7" marR="6850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519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令和３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(</a:t>
                      </a:r>
                      <a:r>
                        <a:rPr 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20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21)</a:t>
                      </a:r>
                      <a:r>
                        <a:rPr 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年度</a:t>
                      </a:r>
                      <a:endParaRPr lang="en-US" alt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令和４（</a:t>
                      </a:r>
                      <a:r>
                        <a:rPr 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2022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）</a:t>
                      </a:r>
                      <a:r>
                        <a:rPr 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年度</a:t>
                      </a: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令和５（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2023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）年度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499133"/>
                  </a:ext>
                </a:extLst>
              </a:tr>
              <a:tr h="18168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月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45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時間超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令和２年度実績の</a:t>
                      </a:r>
                      <a:endParaRPr lang="en-US" alt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  <a:p>
                      <a:pPr marL="0" indent="0"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５割減</a:t>
                      </a: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令和２年度実績の</a:t>
                      </a:r>
                      <a:endParaRPr lang="en-US" alt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８割減</a:t>
                      </a: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ゼロ</a:t>
                      </a: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168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年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360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時間超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06" marR="685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114" name="正方形/長方形 12"/>
          <p:cNvSpPr>
            <a:spLocks noChangeArrowheads="1"/>
          </p:cNvSpPr>
          <p:nvPr/>
        </p:nvSpPr>
        <p:spPr bwMode="auto">
          <a:xfrm>
            <a:off x="7089775" y="8105775"/>
            <a:ext cx="5614988" cy="43815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r>
              <a:rPr lang="en-US" altLang="ja-JP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(2)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時間外在校等時間（週休日の部活動指導従事時間を除く。）が月</a:t>
            </a:r>
            <a:r>
              <a:rPr lang="en-US" altLang="ja-JP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45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時間</a:t>
            </a:r>
            <a:endParaRPr lang="en-US" altLang="ja-JP" sz="1200">
              <a:solidFill>
                <a:srgbClr val="000000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　　超、年</a:t>
            </a:r>
            <a:r>
              <a:rPr lang="en-US" altLang="ja-JP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360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時間超の者を下記のとおり</a:t>
            </a:r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段階的に縮減</a:t>
            </a:r>
            <a:r>
              <a:rPr lang="ja-JP" altLang="en-US" sz="120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する。</a:t>
            </a:r>
            <a:endParaRPr lang="ja-JP" altLang="en-US" sz="2500">
              <a:solidFill>
                <a:srgbClr val="000000"/>
              </a:solidFill>
            </a:endParaRPr>
          </a:p>
        </p:txBody>
      </p:sp>
      <p:sp>
        <p:nvSpPr>
          <p:cNvPr id="3115" name="正方形/長方形 8"/>
          <p:cNvSpPr>
            <a:spLocks noChangeArrowheads="1"/>
          </p:cNvSpPr>
          <p:nvPr/>
        </p:nvSpPr>
        <p:spPr bwMode="auto">
          <a:xfrm>
            <a:off x="7089775" y="9194800"/>
            <a:ext cx="5678488" cy="631825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ja-JP" altLang="en-US" sz="1200">
                <a:solidFill>
                  <a:srgbClr val="000000"/>
                </a:solidFill>
              </a:rPr>
              <a:t>　</a:t>
            </a:r>
            <a:r>
              <a:rPr lang="ja-JP" altLang="en-US" sz="1200" b="1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目標２　業務への充実感や、健康面での安心感の向上</a:t>
            </a:r>
            <a:endParaRPr lang="en-US" altLang="ja-JP" sz="1200" b="1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eaLnBrk="1" hangingPunct="1"/>
            <a:r>
              <a:rPr lang="ja-JP" altLang="en-US" sz="1200">
                <a:solidFill>
                  <a:srgbClr val="000000"/>
                </a:solidFill>
              </a:rPr>
              <a:t>　　　　令和５年度において、アンケート調査に基づく肯定的実感が令和３年度の実施</a:t>
            </a:r>
            <a:endParaRPr lang="en-US" altLang="ja-JP" sz="1200">
              <a:solidFill>
                <a:srgbClr val="000000"/>
              </a:solidFill>
            </a:endParaRPr>
          </a:p>
          <a:p>
            <a:pPr eaLnBrk="1" hangingPunct="1"/>
            <a:r>
              <a:rPr lang="ja-JP" altLang="en-US" sz="1200">
                <a:solidFill>
                  <a:srgbClr val="000000"/>
                </a:solidFill>
              </a:rPr>
              <a:t>　　　結果から向上することを目指す。</a:t>
            </a:r>
          </a:p>
        </p:txBody>
      </p:sp>
      <p:sp>
        <p:nvSpPr>
          <p:cNvPr id="37" name="Rectangle 70"/>
          <p:cNvSpPr>
            <a:spLocks noChangeArrowheads="1"/>
          </p:cNvSpPr>
          <p:nvPr/>
        </p:nvSpPr>
        <p:spPr bwMode="auto">
          <a:xfrm>
            <a:off x="1079501" y="4392613"/>
            <a:ext cx="3995738" cy="1839912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働き方改革プランの時間外在校等時間抑制の取組を確 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en-US" altLang="ja-JP" sz="1200" dirty="0">
                <a:latin typeface="Arial" charset="0"/>
              </a:rPr>
              <a:t>    </a:t>
            </a:r>
            <a:r>
              <a:rPr lang="ja-JP" altLang="en-US" sz="1200" dirty="0">
                <a:latin typeface="Arial" charset="0"/>
              </a:rPr>
              <a:t>実に実施し、教職員の健康を確保します。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勤務時間外の指導の在り方について検討・改善します。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管理職が、産業医の面談や医療機関の受診について積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 極的に声掛けをします。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9E57885040FA549B7CF65BD16911420" ma:contentTypeVersion="2" ma:contentTypeDescription="新しいドキュメントを作成します。" ma:contentTypeScope="" ma:versionID="b8908741448e790bc96506d152edce81">
  <xsd:schema xmlns:xsd="http://www.w3.org/2001/XMLSchema" xmlns:xs="http://www.w3.org/2001/XMLSchema" xmlns:p="http://schemas.microsoft.com/office/2006/metadata/properties" xmlns:ns2="98b1338f-9200-4b9a-9ee3-266969088614" targetNamespace="http://schemas.microsoft.com/office/2006/metadata/properties" ma:root="true" ma:fieldsID="0002f5fc8de79ff3963e02f5c4960044" ns2:_="">
    <xsd:import namespace="98b1338f-9200-4b9a-9ee3-26696908861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8b1338f-9200-4b9a-9ee3-26696908861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14361BA-D7E6-467F-83DC-3DFBB03A056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8b1338f-9200-4b9a-9ee3-26696908861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49AC3570-F7EB-40B4-A91F-0553B2115A2E}">
  <ds:schemaRefs>
    <ds:schemaRef ds:uri="http://purl.org/dc/dcmitype/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98b1338f-9200-4b9a-9ee3-266969088614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18A2F0A6-515F-4DEE-8F4E-4A751BE9E74D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9951</TotalTime>
  <Words>768</Words>
  <Application>Microsoft Office PowerPoint</Application>
  <PresentationFormat>ユーザー設定</PresentationFormat>
  <Paragraphs>89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HGP創英角ｺﾞｼｯｸUB</vt:lpstr>
      <vt:lpstr>HGS創英角ｺﾞｼｯｸUB</vt:lpstr>
      <vt:lpstr>ＭＳ Ｐゴシック</vt:lpstr>
      <vt:lpstr>ＭＳ Ｐ明朝</vt:lpstr>
      <vt:lpstr>ＭＳ ゴシック</vt:lpstr>
      <vt:lpstr>ＭＳ 明朝</vt:lpstr>
      <vt:lpstr>Arial</vt:lpstr>
      <vt:lpstr>Times New Roman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Toshi</dc:creator>
  <cp:lastModifiedBy>山田　知弘</cp:lastModifiedBy>
  <cp:revision>958</cp:revision>
  <cp:lastPrinted>2023-05-17T05:28:11Z</cp:lastPrinted>
  <dcterms:created xsi:type="dcterms:W3CDTF">2013-05-28T12:34:29Z</dcterms:created>
  <dcterms:modified xsi:type="dcterms:W3CDTF">2023-05-17T05:28:47Z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0x01010079E57885040FA549B7CF65BD16911420</vt:lpwstr>
  </property>
</Properties>
</file>

<file path=docProps/thumbnail.jpeg>
</file>