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13681075" cy="10080625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82600" indent="-25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66788" indent="-52388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52563" indent="-80963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36750" indent="-10795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49">
          <p15:clr>
            <a:srgbClr val="A4A3A4"/>
          </p15:clr>
        </p15:guide>
        <p15:guide id="2" pos="86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FF9900"/>
    <a:srgbClr val="003300"/>
    <a:srgbClr val="FF6600"/>
    <a:srgbClr val="FFC000"/>
    <a:srgbClr val="CC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995" autoAdjust="0"/>
  </p:normalViewPr>
  <p:slideViewPr>
    <p:cSldViewPr>
      <p:cViewPr varScale="1">
        <p:scale>
          <a:sx n="75" d="100"/>
          <a:sy n="75" d="100"/>
        </p:scale>
        <p:origin x="2232" y="78"/>
      </p:cViewPr>
      <p:guideLst>
        <p:guide orient="horz" pos="6349"/>
        <p:guide pos="8617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19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17825" cy="49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08" tIns="47305" rIns="94608" bIns="4730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3" y="0"/>
            <a:ext cx="2917825" cy="49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08" tIns="47305" rIns="94608" bIns="4730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39775"/>
            <a:ext cx="50212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2" y="4687810"/>
            <a:ext cx="5389563" cy="444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08" tIns="47305" rIns="94608" bIns="47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4031"/>
            <a:ext cx="2917825" cy="49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08" tIns="47305" rIns="94608" bIns="4730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3" y="9374031"/>
            <a:ext cx="2917825" cy="49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08" tIns="47305" rIns="94608" bIns="473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2D53993E-0111-497C-B479-1E3400287C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826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66788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452563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93675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424202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0904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93880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7872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487216" indent="-174573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760183" indent="-136483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071239" indent="-136483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1385469" indent="-136483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1842532" indent="-13648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299593" indent="-13648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2756654" indent="-13648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213716" indent="-13648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8BD57BBE-EFB5-4187-902F-B36064D49393}" type="slidenum">
              <a:rPr lang="en-US" altLang="ja-JP" sz="110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100">
              <a:ea typeface="ＭＳ Ｐゴシック" panose="020B0600070205080204" pitchFamily="50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6421" y="3131861"/>
            <a:ext cx="11628235" cy="216013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2840" y="5712022"/>
            <a:ext cx="9575395" cy="2576826"/>
          </a:xfrm>
        </p:spPr>
        <p:txBody>
          <a:bodyPr/>
          <a:lstStyle>
            <a:lvl1pPr marL="0" indent="0" algn="ctr">
              <a:buNone/>
              <a:defRPr/>
            </a:lvl1pPr>
            <a:lvl2pPr marL="484906" indent="0" algn="ctr">
              <a:buNone/>
              <a:defRPr/>
            </a:lvl2pPr>
            <a:lvl3pPr marL="969813" indent="0" algn="ctr">
              <a:buNone/>
              <a:defRPr/>
            </a:lvl3pPr>
            <a:lvl4pPr marL="1454719" indent="0" algn="ctr">
              <a:buNone/>
              <a:defRPr/>
            </a:lvl4pPr>
            <a:lvl5pPr marL="1939625" indent="0" algn="ctr">
              <a:buNone/>
              <a:defRPr/>
            </a:lvl5pPr>
            <a:lvl6pPr marL="2424532" indent="0" algn="ctr">
              <a:buNone/>
              <a:defRPr/>
            </a:lvl6pPr>
            <a:lvl7pPr marL="2909438" indent="0" algn="ctr">
              <a:buNone/>
              <a:defRPr/>
            </a:lvl7pPr>
            <a:lvl8pPr marL="3394344" indent="0" algn="ctr">
              <a:buNone/>
              <a:defRPr/>
            </a:lvl8pPr>
            <a:lvl9pPr marL="387925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6738-AC45-4244-A4B3-12BD28C6D0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982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E69B5-1612-4647-AD3C-83F7FBFE39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289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19799" y="403358"/>
            <a:ext cx="3077563" cy="860220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3715" y="403358"/>
            <a:ext cx="9073213" cy="860220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315DA-8F88-4B3A-8732-129E7D23D5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342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CE2B8-1E26-4952-9FBB-47ADF1CB7F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881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11" y="6477069"/>
            <a:ext cx="11628235" cy="200345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80711" y="4271932"/>
            <a:ext cx="11628235" cy="2205136"/>
          </a:xfrm>
        </p:spPr>
        <p:txBody>
          <a:bodyPr anchor="b"/>
          <a:lstStyle>
            <a:lvl1pPr marL="0" indent="0">
              <a:buNone/>
              <a:defRPr sz="2100"/>
            </a:lvl1pPr>
            <a:lvl2pPr marL="484906" indent="0">
              <a:buNone/>
              <a:defRPr sz="1900"/>
            </a:lvl2pPr>
            <a:lvl3pPr marL="969813" indent="0">
              <a:buNone/>
              <a:defRPr sz="1700"/>
            </a:lvl3pPr>
            <a:lvl4pPr marL="1454719" indent="0">
              <a:buNone/>
              <a:defRPr sz="1500"/>
            </a:lvl4pPr>
            <a:lvl5pPr marL="1939625" indent="0">
              <a:buNone/>
              <a:defRPr sz="1500"/>
            </a:lvl5pPr>
            <a:lvl6pPr marL="2424532" indent="0">
              <a:buNone/>
              <a:defRPr sz="1500"/>
            </a:lvl6pPr>
            <a:lvl7pPr marL="2909438" indent="0">
              <a:buNone/>
              <a:defRPr sz="1500"/>
            </a:lvl7pPr>
            <a:lvl8pPr marL="3394344" indent="0">
              <a:buNone/>
              <a:defRPr sz="1500"/>
            </a:lvl8pPr>
            <a:lvl9pPr marL="3879251" indent="0">
              <a:buNone/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A8AA7-CC42-4D07-8131-EC7DD4D6BE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736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3715" y="2351813"/>
            <a:ext cx="6075388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921972" y="2351813"/>
            <a:ext cx="6075389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E1D39-2717-4692-BFED-0230424488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362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3715" y="2256807"/>
            <a:ext cx="6044849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3715" y="3196865"/>
            <a:ext cx="6044849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949117" y="2256807"/>
            <a:ext cx="6048244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949117" y="3196865"/>
            <a:ext cx="6048244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FFFB-F38A-494C-866F-EB86E299C7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64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F6ECD-1403-492B-B29B-010D8F7626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013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57E57-B155-4702-BFEB-271C736A2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626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716" y="401692"/>
            <a:ext cx="4500978" cy="17084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49260" y="401693"/>
            <a:ext cx="7648101" cy="860386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83716" y="2110131"/>
            <a:ext cx="4500978" cy="6895428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00096-9970-424B-8C7B-01BE093FC6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917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2266" y="7057105"/>
            <a:ext cx="8207966" cy="8317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82266" y="900056"/>
            <a:ext cx="8207966" cy="6048709"/>
          </a:xfrm>
        </p:spPr>
        <p:txBody>
          <a:bodyPr/>
          <a:lstStyle>
            <a:lvl1pPr marL="0" indent="0">
              <a:buNone/>
              <a:defRPr sz="3400"/>
            </a:lvl1pPr>
            <a:lvl2pPr marL="484906" indent="0">
              <a:buNone/>
              <a:defRPr sz="3000"/>
            </a:lvl2pPr>
            <a:lvl3pPr marL="969813" indent="0">
              <a:buNone/>
              <a:defRPr sz="2500"/>
            </a:lvl3pPr>
            <a:lvl4pPr marL="1454719" indent="0">
              <a:buNone/>
              <a:defRPr sz="2100"/>
            </a:lvl4pPr>
            <a:lvl5pPr marL="1939625" indent="0">
              <a:buNone/>
              <a:defRPr sz="2100"/>
            </a:lvl5pPr>
            <a:lvl6pPr marL="2424532" indent="0">
              <a:buNone/>
              <a:defRPr sz="2100"/>
            </a:lvl6pPr>
            <a:lvl7pPr marL="2909438" indent="0">
              <a:buNone/>
              <a:defRPr sz="2100"/>
            </a:lvl7pPr>
            <a:lvl8pPr marL="3394344" indent="0">
              <a:buNone/>
              <a:defRPr sz="2100"/>
            </a:lvl8pPr>
            <a:lvl9pPr marL="3879251" indent="0">
              <a:buNone/>
              <a:defRPr sz="21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82266" y="7888823"/>
            <a:ext cx="8207966" cy="1183407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2D5A2-C82C-413E-B07C-29450B5ADC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633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3225"/>
            <a:ext cx="1231265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351088"/>
            <a:ext cx="1231265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4213" y="9180513"/>
            <a:ext cx="3192462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73600" y="9180513"/>
            <a:ext cx="43338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804400" y="9180513"/>
            <a:ext cx="319246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100"/>
            </a:lvl1pPr>
          </a:lstStyle>
          <a:p>
            <a:pPr>
              <a:defRPr/>
            </a:pPr>
            <a:fld id="{3B0EB864-C0E8-437D-A107-58E893108F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84906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69813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454719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939625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08000" indent="-508000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01725" indent="-423863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4100">
          <a:solidFill>
            <a:schemeClr val="tx1"/>
          </a:solidFill>
          <a:latin typeface="+mn-lt"/>
          <a:ea typeface="+mn-ea"/>
        </a:defRPr>
      </a:lvl2pPr>
      <a:lvl3pPr marL="1697038" indent="-339725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374900" indent="-338138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52763" indent="-338138" algn="l" defTabSz="1355725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39143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24049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08955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93862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4906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9813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4719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9625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24532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9438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44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251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ホームベース 4"/>
          <p:cNvSpPr>
            <a:spLocks noChangeArrowheads="1"/>
          </p:cNvSpPr>
          <p:nvPr/>
        </p:nvSpPr>
        <p:spPr bwMode="auto">
          <a:xfrm rot="-5400000">
            <a:off x="6547644" y="-2228056"/>
            <a:ext cx="792162" cy="11728450"/>
          </a:xfrm>
          <a:prstGeom prst="homePlate">
            <a:avLst>
              <a:gd name="adj" fmla="val 46046"/>
            </a:avLst>
          </a:prstGeom>
          <a:solidFill>
            <a:schemeClr val="accent1">
              <a:alpha val="32156"/>
            </a:schemeClr>
          </a:solidFill>
          <a:ln w="9525" algn="ctr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3939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511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083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655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2500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1223963" y="217488"/>
            <a:ext cx="11449050" cy="8096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rgbClr val="002A13"/>
            </a:solidFill>
            <a:miter lim="800000"/>
            <a:headEnd/>
            <a:tailEnd/>
          </a:ln>
          <a:effectLst>
            <a:outerShdw dist="71842" dir="2700000" algn="ctr" rotWithShape="0">
              <a:srgbClr val="B2B2B2"/>
            </a:outerShdw>
          </a:effectLst>
        </p:spPr>
        <p:txBody>
          <a:bodyPr lIns="152458" tIns="18294" rIns="152458" bIns="18294" anchor="ctr"/>
          <a:lstStyle/>
          <a:p>
            <a:pPr algn="ctr" defTabSz="1548795" eaLnBrk="1" hangingPunct="1">
              <a:lnSpc>
                <a:spcPts val="1400"/>
              </a:lnSpc>
              <a:spcBef>
                <a:spcPts val="1800"/>
              </a:spcBef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令和４年度　久慈高等学校教職員 働き方改革アクションプラン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3076" name="Rectangle 32"/>
          <p:cNvSpPr>
            <a:spLocks noChangeArrowheads="1"/>
          </p:cNvSpPr>
          <p:nvPr/>
        </p:nvSpPr>
        <p:spPr bwMode="auto">
          <a:xfrm>
            <a:off x="573088" y="6232525"/>
            <a:ext cx="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700"/>
          </a:p>
        </p:txBody>
      </p:sp>
      <p:sp>
        <p:nvSpPr>
          <p:cNvPr id="92" name="Rectangle 70"/>
          <p:cNvSpPr>
            <a:spLocks noChangeArrowheads="1"/>
          </p:cNvSpPr>
          <p:nvPr/>
        </p:nvSpPr>
        <p:spPr bwMode="auto">
          <a:xfrm>
            <a:off x="1090613" y="6665913"/>
            <a:ext cx="7118350" cy="11112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 anchor="t"/>
          <a:lstStyle/>
          <a:p>
            <a:pPr eaLnBrk="1" hangingPunct="1">
              <a:defRPr/>
            </a:pP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時間外在校等時間月</a:t>
            </a:r>
            <a:r>
              <a:rPr lang="en-US" altLang="ja-JP" sz="1200" dirty="0">
                <a:latin typeface="+mj-ea"/>
                <a:ea typeface="+mj-ea"/>
              </a:rPr>
              <a:t>100</a:t>
            </a:r>
            <a:r>
              <a:rPr lang="ja-JP" altLang="en-US" sz="1200" dirty="0">
                <a:latin typeface="+mj-ea"/>
                <a:ea typeface="+mj-ea"/>
              </a:rPr>
              <a:t>時間超の教職員→０人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１年のうち１ヶ月における時間外在校等時間月</a:t>
            </a:r>
            <a:r>
              <a:rPr lang="en-US" altLang="ja-JP" sz="1200" dirty="0">
                <a:latin typeface="+mj-ea"/>
                <a:ea typeface="+mj-ea"/>
              </a:rPr>
              <a:t>45</a:t>
            </a:r>
            <a:r>
              <a:rPr lang="ja-JP" altLang="en-US" sz="1200" dirty="0">
                <a:latin typeface="+mj-ea"/>
                <a:ea typeface="+mj-ea"/>
              </a:rPr>
              <a:t>時間（週休日の部活動指導従事時間を除く）を超える月　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　　数が６ヶ月</a:t>
            </a:r>
            <a:r>
              <a:rPr lang="ja-JP" altLang="en-US" sz="1200">
                <a:latin typeface="+mj-ea"/>
                <a:ea typeface="+mj-ea"/>
              </a:rPr>
              <a:t>を超える教職員</a:t>
            </a:r>
            <a:r>
              <a:rPr lang="ja-JP" altLang="en-US" sz="1200" dirty="0">
                <a:latin typeface="+mj-ea"/>
                <a:ea typeface="+mj-ea"/>
              </a:rPr>
              <a:t>→令和３年度実績の５割減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月に１回以上年次休暇を取得する教職員→</a:t>
            </a:r>
            <a:r>
              <a:rPr lang="en-US" altLang="ja-JP" sz="1200" dirty="0">
                <a:latin typeface="+mj-ea"/>
                <a:ea typeface="+mj-ea"/>
              </a:rPr>
              <a:t>100</a:t>
            </a:r>
            <a:r>
              <a:rPr lang="ja-JP" altLang="en-US" sz="1200" dirty="0">
                <a:latin typeface="+mj-ea"/>
                <a:ea typeface="+mj-ea"/>
              </a:rPr>
              <a:t>％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endParaRPr lang="ja-JP" altLang="en-US" sz="1200" dirty="0">
              <a:latin typeface="+mj-ea"/>
              <a:ea typeface="+mj-ea"/>
            </a:endParaRPr>
          </a:p>
          <a:p>
            <a:pPr eaLnBrk="1" hangingPunct="1">
              <a:defRPr/>
            </a:pP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1079500" y="6259513"/>
            <a:ext cx="7129463" cy="406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４　目　標</a:t>
            </a:r>
          </a:p>
        </p:txBody>
      </p:sp>
      <p:sp>
        <p:nvSpPr>
          <p:cNvPr id="81" name="Rectangle 70"/>
          <p:cNvSpPr>
            <a:spLocks noChangeArrowheads="1"/>
          </p:cNvSpPr>
          <p:nvPr/>
        </p:nvSpPr>
        <p:spPr bwMode="auto">
          <a:xfrm>
            <a:off x="1079500" y="1457325"/>
            <a:ext cx="5545138" cy="338138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１　現　状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8" name="Rectangle 70"/>
          <p:cNvSpPr>
            <a:spLocks noChangeArrowheads="1"/>
          </p:cNvSpPr>
          <p:nvPr/>
        </p:nvSpPr>
        <p:spPr bwMode="auto">
          <a:xfrm>
            <a:off x="1079500" y="3663950"/>
            <a:ext cx="11728450" cy="379413"/>
          </a:xfrm>
          <a:prstGeom prst="rect">
            <a:avLst/>
          </a:prstGeom>
          <a:solidFill>
            <a:srgbClr val="00B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３　取組内容</a:t>
            </a:r>
          </a:p>
        </p:txBody>
      </p:sp>
      <p:sp>
        <p:nvSpPr>
          <p:cNvPr id="3081" name="テキスト ボックス 2"/>
          <p:cNvSpPr txBox="1">
            <a:spLocks noChangeArrowheads="1"/>
          </p:cNvSpPr>
          <p:nvPr/>
        </p:nvSpPr>
        <p:spPr bwMode="auto">
          <a:xfrm>
            <a:off x="904875" y="1101725"/>
            <a:ext cx="1191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600" dirty="0"/>
              <a:t>久慈高校では、「岩手県教職員働き方改革プラン（</a:t>
            </a:r>
            <a:r>
              <a:rPr lang="en-US" altLang="ja-JP" sz="1600" dirty="0"/>
              <a:t>2021</a:t>
            </a:r>
            <a:r>
              <a:rPr lang="ja-JP" altLang="en-US" sz="1600" dirty="0"/>
              <a:t>～</a:t>
            </a:r>
            <a:r>
              <a:rPr lang="en-US" altLang="ja-JP" sz="1600" dirty="0"/>
              <a:t>2023</a:t>
            </a:r>
            <a:r>
              <a:rPr lang="ja-JP" altLang="en-US" sz="1600" dirty="0"/>
              <a:t>）」に基づき、以下の取組により、「学校における働き方改革」を推進します。</a:t>
            </a:r>
          </a:p>
        </p:txBody>
      </p:sp>
      <p:sp>
        <p:nvSpPr>
          <p:cNvPr id="90" name="Rectangle 70"/>
          <p:cNvSpPr>
            <a:spLocks noChangeArrowheads="1"/>
          </p:cNvSpPr>
          <p:nvPr/>
        </p:nvSpPr>
        <p:spPr bwMode="auto">
          <a:xfrm>
            <a:off x="1079500" y="1806575"/>
            <a:ext cx="5545138" cy="1657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令和３年度実績で、月の時間外勤務時間</a:t>
            </a:r>
            <a:r>
              <a:rPr lang="en-US" altLang="ja-JP" sz="1200" dirty="0">
                <a:latin typeface="Arial" charset="0"/>
              </a:rPr>
              <a:t>80</a:t>
            </a:r>
            <a:r>
              <a:rPr lang="ja-JP" altLang="en-US" sz="1200" dirty="0">
                <a:latin typeface="Arial" charset="0"/>
              </a:rPr>
              <a:t>時間以上ある教職員が全体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  </a:t>
            </a:r>
            <a:r>
              <a:rPr lang="ja-JP" altLang="en-US" sz="1200" dirty="0" err="1">
                <a:latin typeface="Arial" charset="0"/>
              </a:rPr>
              <a:t>の</a:t>
            </a:r>
            <a:r>
              <a:rPr lang="en-US" altLang="ja-JP" sz="1200" dirty="0">
                <a:latin typeface="Arial" charset="0"/>
              </a:rPr>
              <a:t>44.1</a:t>
            </a:r>
            <a:r>
              <a:rPr lang="ja-JP" altLang="en-US" sz="1200" dirty="0">
                <a:latin typeface="Arial" charset="0"/>
              </a:rPr>
              <a:t>％、</a:t>
            </a:r>
            <a:r>
              <a:rPr lang="en-US" altLang="ja-JP" sz="1200" dirty="0">
                <a:latin typeface="Arial" charset="0"/>
              </a:rPr>
              <a:t>100</a:t>
            </a:r>
            <a:r>
              <a:rPr lang="ja-JP" altLang="en-US" sz="1200" dirty="0">
                <a:latin typeface="Arial" charset="0"/>
              </a:rPr>
              <a:t>時間以上が</a:t>
            </a:r>
            <a:r>
              <a:rPr lang="en-US" altLang="ja-JP" sz="1200" dirty="0">
                <a:latin typeface="Arial" charset="0"/>
              </a:rPr>
              <a:t>20.6%</a:t>
            </a:r>
            <a:r>
              <a:rPr lang="ja-JP" altLang="en-US" sz="1200" dirty="0">
                <a:latin typeface="Arial" charset="0"/>
              </a:rPr>
              <a:t>である。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部活動大会開催時期及び進路指導・受験対策時期に時間外勤務が集中して　　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 いる。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大会引率及び大会１ヶ月前週休日の指導が行われている。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</a:p>
        </p:txBody>
      </p:sp>
      <p:sp>
        <p:nvSpPr>
          <p:cNvPr id="85" name="Rectangle 70"/>
          <p:cNvSpPr>
            <a:spLocks noChangeArrowheads="1"/>
          </p:cNvSpPr>
          <p:nvPr/>
        </p:nvSpPr>
        <p:spPr bwMode="auto">
          <a:xfrm>
            <a:off x="1079500" y="4032250"/>
            <a:ext cx="4024313" cy="387350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教職員の健康管理</a:t>
            </a:r>
          </a:p>
        </p:txBody>
      </p: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5108575" y="4032250"/>
            <a:ext cx="3997325" cy="387350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学校における業務改善の推進</a:t>
            </a:r>
          </a:p>
        </p:txBody>
      </p:sp>
      <p:sp>
        <p:nvSpPr>
          <p:cNvPr id="3085" name="正方形/長方形 2"/>
          <p:cNvSpPr>
            <a:spLocks noChangeArrowheads="1"/>
          </p:cNvSpPr>
          <p:nvPr/>
        </p:nvSpPr>
        <p:spPr bwMode="auto">
          <a:xfrm>
            <a:off x="8064500" y="7604125"/>
            <a:ext cx="49530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01725" indent="-423863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97038" indent="-339725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374900" indent="-338138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3052763" indent="-338138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5099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9671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4243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8815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令和４年５月</a:t>
            </a:r>
            <a:r>
              <a:rPr lang="en-US" altLang="ja-JP" sz="1100" dirty="0">
                <a:latin typeface="+mj-ea"/>
                <a:ea typeface="+mj-ea"/>
              </a:rPr>
              <a:t>26</a:t>
            </a:r>
            <a:r>
              <a:rPr lang="ja-JP" altLang="en-US" sz="1100" dirty="0"/>
              <a:t>日　久慈高等学校長　中野達博</a:t>
            </a:r>
          </a:p>
        </p:txBody>
      </p:sp>
      <p:sp>
        <p:nvSpPr>
          <p:cNvPr id="21" name="Rectangle 70"/>
          <p:cNvSpPr>
            <a:spLocks noChangeArrowheads="1"/>
          </p:cNvSpPr>
          <p:nvPr/>
        </p:nvSpPr>
        <p:spPr bwMode="auto">
          <a:xfrm>
            <a:off x="7272338" y="1431925"/>
            <a:ext cx="5535612" cy="363538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２　目指す姿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7272338" y="1795463"/>
            <a:ext cx="5535612" cy="1666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教職員一人一人が、健康でいきいきと生活している。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管理職が日頃から、休暇を取得しやすい環境づくりを行っている。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教職員が、生徒と接する時間が十分に確保できている。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</a:p>
        </p:txBody>
      </p:sp>
      <p:sp>
        <p:nvSpPr>
          <p:cNvPr id="2" name="右矢印 1"/>
          <p:cNvSpPr/>
          <p:nvPr/>
        </p:nvSpPr>
        <p:spPr bwMode="auto">
          <a:xfrm>
            <a:off x="6640513" y="1519238"/>
            <a:ext cx="676275" cy="1908175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1279525" eaLnBrk="1" hangingPunct="1">
              <a:defRPr/>
            </a:pPr>
            <a:endParaRPr lang="ja-JP" altLang="en-US" sz="2500">
              <a:latin typeface="Arial" charset="0"/>
            </a:endParaRPr>
          </a:p>
        </p:txBody>
      </p:sp>
      <p:sp>
        <p:nvSpPr>
          <p:cNvPr id="26" name="Rectangle 70"/>
          <p:cNvSpPr>
            <a:spLocks noChangeArrowheads="1"/>
          </p:cNvSpPr>
          <p:nvPr/>
        </p:nvSpPr>
        <p:spPr bwMode="auto">
          <a:xfrm>
            <a:off x="9072563" y="4032250"/>
            <a:ext cx="3735387" cy="379413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学校及び教員が担う業務の明確化・適正化の推進</a:t>
            </a:r>
          </a:p>
        </p:txBody>
      </p:sp>
      <p:sp>
        <p:nvSpPr>
          <p:cNvPr id="28" name="Rectangle 70"/>
          <p:cNvSpPr>
            <a:spLocks noChangeArrowheads="1"/>
          </p:cNvSpPr>
          <p:nvPr/>
        </p:nvSpPr>
        <p:spPr bwMode="auto">
          <a:xfrm>
            <a:off x="5108575" y="4392613"/>
            <a:ext cx="3963988" cy="1695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会議の目的を明確にし、説明は最小限にする等を徹底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し、職員会議等の時間短縮を進めます。</a:t>
            </a: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業務のオンライン化、ペーパーレス化等により、教職員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の負担軽減に取り組みます。</a:t>
            </a: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</a:t>
            </a: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業務の外部委託を積極的に検討することにより、教職員　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  の負担軽減と業務の効率化を進めます。</a:t>
            </a:r>
            <a:endParaRPr lang="en-US" altLang="ja-JP" sz="1200" dirty="0">
              <a:latin typeface="Arial" charset="0"/>
            </a:endParaRPr>
          </a:p>
        </p:txBody>
      </p:sp>
      <p:sp>
        <p:nvSpPr>
          <p:cNvPr id="29" name="Rectangle 70"/>
          <p:cNvSpPr>
            <a:spLocks noChangeArrowheads="1"/>
          </p:cNvSpPr>
          <p:nvPr/>
        </p:nvSpPr>
        <p:spPr bwMode="auto">
          <a:xfrm>
            <a:off x="9067800" y="4392613"/>
            <a:ext cx="3744913" cy="1695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ja-JP" altLang="en-US" sz="1200" dirty="0">
                <a:latin typeface="Arial" charset="0"/>
              </a:rPr>
              <a:t>・　総合的な探究の時間を用いた、いわて進学支援ネットワーク事業探究プログラムに係る業務について、教員が担う業務の適正化を図るため、関係団体との協働をを進めます。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</p:txBody>
      </p:sp>
      <p:sp>
        <p:nvSpPr>
          <p:cNvPr id="3092" name="正方形/長方形 11"/>
          <p:cNvSpPr>
            <a:spLocks noChangeArrowheads="1"/>
          </p:cNvSpPr>
          <p:nvPr/>
        </p:nvSpPr>
        <p:spPr bwMode="auto">
          <a:xfrm>
            <a:off x="1079500" y="8058150"/>
            <a:ext cx="11737975" cy="17970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（参考）　「岩手県教職員働き方改革プラン（</a:t>
            </a:r>
            <a:r>
              <a:rPr lang="en-US" altLang="ja-JP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2021</a:t>
            </a:r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2023</a:t>
            </a:r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）」（抜粋）</a:t>
            </a:r>
            <a:endParaRPr lang="en-US" altLang="ja-JP" sz="1100">
              <a:solidFill>
                <a:srgbClr val="0000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策定趣旨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○　</a:t>
            </a:r>
            <a:r>
              <a:rPr lang="ja-JP" altLang="en-US" sz="1200">
                <a:solidFill>
                  <a:srgbClr val="000000"/>
                </a:solidFill>
              </a:rPr>
              <a:t>働き方改革の実現により、岩手の未来を担う大切な子どもたちに、質の高い教育の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持続的提供につなげる。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プランの期間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>
                <a:solidFill>
                  <a:srgbClr val="000000"/>
                </a:solidFill>
              </a:rPr>
              <a:t>　令和３年度～令和５年度までの３カ年度</a:t>
            </a: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プランの目標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目標１　県立学校の教員の時間外在校等時間の縮減</a:t>
            </a:r>
            <a:endParaRPr lang="en-US" altLang="ja-JP" sz="1200" b="1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(1)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時間外在校等時間が</a:t>
            </a:r>
            <a:r>
              <a:rPr lang="ja-JP" altLang="en-US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</a:t>
            </a:r>
            <a:r>
              <a:rPr lang="ja-JP" altLang="en-US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時間以上の者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r>
              <a:rPr lang="ja-JP" altLang="en-US" sz="1200" b="1" u="sng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令和３年度からゼロ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にする。</a:t>
            </a:r>
            <a:endParaRPr lang="en-US" altLang="ja-JP" sz="120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ja-JP" altLang="en-US" sz="2500"/>
          </a:p>
        </p:txBody>
      </p:sp>
      <p:graphicFrame>
        <p:nvGraphicFramePr>
          <p:cNvPr id="20" name="表 19"/>
          <p:cNvGraphicFramePr>
            <a:graphicFrameLocks noGrp="1"/>
          </p:cNvGraphicFramePr>
          <p:nvPr/>
        </p:nvGraphicFramePr>
        <p:xfrm>
          <a:off x="7375525" y="8535988"/>
          <a:ext cx="5329239" cy="681038"/>
        </p:xfrm>
        <a:graphic>
          <a:graphicData uri="http://schemas.openxmlformats.org/drawingml/2006/table">
            <a:tbl>
              <a:tblPr firstRow="1" firstCol="1" bandRow="1"/>
              <a:tblGrid>
                <a:gridCol w="1213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3604023227"/>
                    </a:ext>
                  </a:extLst>
                </a:gridCol>
              </a:tblGrid>
              <a:tr h="15248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時間外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在校等時間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取組期間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7" marR="68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令和３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(</a:t>
                      </a:r>
                      <a:r>
                        <a:rPr 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21)</a:t>
                      </a:r>
                      <a:r>
                        <a:rPr 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年度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令和４（</a:t>
                      </a:r>
                      <a:r>
                        <a:rPr 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2022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）</a:t>
                      </a:r>
                      <a:r>
                        <a:rPr 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年度</a:t>
                      </a: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令和５（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2023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）年度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99133"/>
                  </a:ext>
                </a:extLst>
              </a:tr>
              <a:tr h="181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45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令和２年度実績の</a:t>
                      </a:r>
                      <a:endParaRPr lang="en-US" alt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５割減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令和２年度実績の</a:t>
                      </a:r>
                      <a:endParaRPr lang="en-US" alt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８割減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ゼロ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360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14" name="正方形/長方形 12"/>
          <p:cNvSpPr>
            <a:spLocks noChangeArrowheads="1"/>
          </p:cNvSpPr>
          <p:nvPr/>
        </p:nvSpPr>
        <p:spPr bwMode="auto">
          <a:xfrm>
            <a:off x="7089775" y="8105775"/>
            <a:ext cx="5614988" cy="438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(2)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時間外在校等時間（週休日の部活動指導従事時間を除く。）が月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</a:t>
            </a:r>
            <a:endParaRPr lang="en-US" altLang="ja-JP" sz="120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超、年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360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時間超の者を下記のとおり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段階的に縮減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する。</a:t>
            </a:r>
            <a:endParaRPr lang="ja-JP" altLang="en-US" sz="2500">
              <a:solidFill>
                <a:srgbClr val="000000"/>
              </a:solidFill>
            </a:endParaRPr>
          </a:p>
        </p:txBody>
      </p:sp>
      <p:sp>
        <p:nvSpPr>
          <p:cNvPr id="3115" name="正方形/長方形 8"/>
          <p:cNvSpPr>
            <a:spLocks noChangeArrowheads="1"/>
          </p:cNvSpPr>
          <p:nvPr/>
        </p:nvSpPr>
        <p:spPr bwMode="auto">
          <a:xfrm>
            <a:off x="7089775" y="9194800"/>
            <a:ext cx="5678488" cy="631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目標２　業務への充実感や、健康面での安心感の向上</a:t>
            </a:r>
            <a:endParaRPr lang="en-US" altLang="ja-JP" sz="1200" b="1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　令和５年度において、アンケート調査に基づく肯定的実感が令和３年度の実施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結果から向上することを目指す。</a:t>
            </a:r>
          </a:p>
        </p:txBody>
      </p:sp>
      <p:sp>
        <p:nvSpPr>
          <p:cNvPr id="37" name="Rectangle 70"/>
          <p:cNvSpPr>
            <a:spLocks noChangeArrowheads="1"/>
          </p:cNvSpPr>
          <p:nvPr/>
        </p:nvSpPr>
        <p:spPr bwMode="auto">
          <a:xfrm>
            <a:off x="1079500" y="4392613"/>
            <a:ext cx="4024313" cy="1695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働き方改革プランの時間外在校等時間抑制の取組を確 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en-US" altLang="ja-JP" sz="1200" dirty="0">
                <a:latin typeface="Arial" charset="0"/>
              </a:rPr>
              <a:t>    </a:t>
            </a:r>
            <a:r>
              <a:rPr lang="ja-JP" altLang="en-US" sz="1200" dirty="0">
                <a:latin typeface="Arial" charset="0"/>
              </a:rPr>
              <a:t>実に実施し、教職員の健康を確保します。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勤務時間外の指導の在り方について検討・改善します。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管理職が、産業医の面談や医療機関の受診について積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 極的に声掛けをします。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9E57885040FA549B7CF65BD16911420" ma:contentTypeVersion="2" ma:contentTypeDescription="新しいドキュメントを作成します。" ma:contentTypeScope="" ma:versionID="b8908741448e790bc96506d152edce81">
  <xsd:schema xmlns:xsd="http://www.w3.org/2001/XMLSchema" xmlns:xs="http://www.w3.org/2001/XMLSchema" xmlns:p="http://schemas.microsoft.com/office/2006/metadata/properties" xmlns:ns2="98b1338f-9200-4b9a-9ee3-266969088614" targetNamespace="http://schemas.microsoft.com/office/2006/metadata/properties" ma:root="true" ma:fieldsID="0002f5fc8de79ff3963e02f5c4960044" ns2:_="">
    <xsd:import namespace="98b1338f-9200-4b9a-9ee3-2669690886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1338f-9200-4b9a-9ee3-2669690886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A2F0A6-515F-4DEE-8F4E-4A751BE9E7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AC3570-F7EB-40B4-A91F-0553B2115A2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98b1338f-9200-4b9a-9ee3-26696908861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14361BA-D7E6-467F-83DC-3DFBB03A05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b1338f-9200-4b9a-9ee3-2669690886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9864</TotalTime>
  <Words>762</Words>
  <Application>Microsoft Office PowerPoint</Application>
  <PresentationFormat>ユーザー設定</PresentationFormat>
  <Paragraphs>85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HGS創英角ｺﾞｼｯｸUB</vt:lpstr>
      <vt:lpstr>ＭＳ Ｐゴシック</vt:lpstr>
      <vt:lpstr>ＭＳ Ｐ明朝</vt:lpstr>
      <vt:lpstr>ＭＳ ゴシック</vt:lpstr>
      <vt:lpstr>ＭＳ 明朝</vt:lpstr>
      <vt:lpstr>Arial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</dc:creator>
  <cp:lastModifiedBy>山田　知弘</cp:lastModifiedBy>
  <cp:revision>948</cp:revision>
  <cp:lastPrinted>2022-05-27T03:13:09Z</cp:lastPrinted>
  <dcterms:created xsi:type="dcterms:W3CDTF">2013-05-28T12:34:29Z</dcterms:created>
  <dcterms:modified xsi:type="dcterms:W3CDTF">2022-05-27T03:28:32Z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0x01010079E57885040FA549B7CF65BD16911420</vt:lpwstr>
  </property>
</Properties>
</file>