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9" r:id="rId2"/>
    <p:sldId id="271" r:id="rId3"/>
  </p:sldIdLst>
  <p:sldSz cx="6858000" cy="9906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 uri="{2D200454-40CA-4A62-9FC3-DE9A4176ACB9}">
      <p15:notesGuideLst xmlns:p15="http://schemas.microsoft.com/office/powerpoint/2012/main">
        <p15:guide id="1" orient="horz" pos="3108" userDrawn="1">
          <p15:clr>
            <a:srgbClr val="A4A3A4"/>
          </p15:clr>
        </p15:guide>
        <p15:guide id="2" pos="212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小城 英樹(kojou-hideki)" initials="小城" lastIdx="4" clrIdx="0">
    <p:extLst>
      <p:ext uri="{19B8F6BF-5375-455C-9EA6-DF929625EA0E}">
        <p15:presenceInfo xmlns:p15="http://schemas.microsoft.com/office/powerpoint/2012/main" userId="S-1-5-21-4175116151-3849908774-3845857867-35162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EADA"/>
    <a:srgbClr val="477BB9"/>
    <a:srgbClr val="FEF6F0"/>
    <a:srgbClr val="FFFFCC"/>
    <a:srgbClr val="FFFFFF"/>
    <a:srgbClr val="FFFF99"/>
    <a:srgbClr val="FFFF66"/>
    <a:srgbClr val="385D8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069" autoAdjust="0"/>
    <p:restoredTop sz="99612" autoAdjust="0"/>
  </p:normalViewPr>
  <p:slideViewPr>
    <p:cSldViewPr>
      <p:cViewPr varScale="1">
        <p:scale>
          <a:sx n="48" d="100"/>
          <a:sy n="48" d="100"/>
        </p:scale>
        <p:origin x="2424" y="60"/>
      </p:cViewPr>
      <p:guideLst>
        <p:guide orient="horz" pos="3120"/>
        <p:guide pos="216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28" d="100"/>
          <a:sy n="28" d="100"/>
        </p:scale>
        <p:origin x="-2280" y="-96"/>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8831" cy="493316"/>
          </a:xfrm>
          <a:prstGeom prst="rect">
            <a:avLst/>
          </a:prstGeom>
        </p:spPr>
        <p:txBody>
          <a:bodyPr vert="horz" lIns="90638" tIns="45318" rIns="90638" bIns="4531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5" y="0"/>
            <a:ext cx="2918831" cy="493316"/>
          </a:xfrm>
          <a:prstGeom prst="rect">
            <a:avLst/>
          </a:prstGeom>
        </p:spPr>
        <p:txBody>
          <a:bodyPr vert="horz" lIns="90638" tIns="45318" rIns="90638" bIns="45318" rtlCol="0"/>
          <a:lstStyle>
            <a:lvl1pPr algn="r">
              <a:defRPr sz="1200"/>
            </a:lvl1pPr>
          </a:lstStyle>
          <a:p>
            <a:fld id="{8BE6D89D-62BB-4AB8-B8E3-7583E1B617B4}" type="datetimeFigureOut">
              <a:rPr kumimoji="1" lang="ja-JP" altLang="en-US" smtClean="0"/>
              <a:t>2022/5/18</a:t>
            </a:fld>
            <a:endParaRPr kumimoji="1" lang="ja-JP" altLang="en-US"/>
          </a:p>
        </p:txBody>
      </p:sp>
      <p:sp>
        <p:nvSpPr>
          <p:cNvPr id="4" name="スライド イメージ プレースホルダー 3"/>
          <p:cNvSpPr>
            <a:spLocks noGrp="1" noRot="1" noChangeAspect="1"/>
          </p:cNvSpPr>
          <p:nvPr>
            <p:ph type="sldImg" idx="2"/>
          </p:nvPr>
        </p:nvSpPr>
        <p:spPr>
          <a:xfrm>
            <a:off x="2089150" y="741363"/>
            <a:ext cx="2557463" cy="3697287"/>
          </a:xfrm>
          <a:prstGeom prst="rect">
            <a:avLst/>
          </a:prstGeom>
          <a:noFill/>
          <a:ln w="12700">
            <a:solidFill>
              <a:prstClr val="black"/>
            </a:solidFill>
          </a:ln>
        </p:spPr>
        <p:txBody>
          <a:bodyPr vert="horz" lIns="90638" tIns="45318" rIns="90638" bIns="45318" rtlCol="0" anchor="ctr"/>
          <a:lstStyle/>
          <a:p>
            <a:endParaRPr lang="ja-JP" altLang="en-US"/>
          </a:p>
        </p:txBody>
      </p:sp>
      <p:sp>
        <p:nvSpPr>
          <p:cNvPr id="5" name="ノート プレースホルダー 4"/>
          <p:cNvSpPr>
            <a:spLocks noGrp="1"/>
          </p:cNvSpPr>
          <p:nvPr>
            <p:ph type="body" sz="quarter" idx="3"/>
          </p:nvPr>
        </p:nvSpPr>
        <p:spPr>
          <a:xfrm>
            <a:off x="673577" y="4686500"/>
            <a:ext cx="5388610" cy="4439841"/>
          </a:xfrm>
          <a:prstGeom prst="rect">
            <a:avLst/>
          </a:prstGeom>
        </p:spPr>
        <p:txBody>
          <a:bodyPr vert="horz" lIns="90638" tIns="45318" rIns="90638" bIns="45318"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371285"/>
            <a:ext cx="2918831" cy="493316"/>
          </a:xfrm>
          <a:prstGeom prst="rect">
            <a:avLst/>
          </a:prstGeom>
        </p:spPr>
        <p:txBody>
          <a:bodyPr vert="horz" lIns="90638" tIns="45318" rIns="90638" bIns="4531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5" y="9371285"/>
            <a:ext cx="2918831" cy="493316"/>
          </a:xfrm>
          <a:prstGeom prst="rect">
            <a:avLst/>
          </a:prstGeom>
        </p:spPr>
        <p:txBody>
          <a:bodyPr vert="horz" lIns="90638" tIns="45318" rIns="90638" bIns="45318" rtlCol="0" anchor="b"/>
          <a:lstStyle>
            <a:lvl1pPr algn="r">
              <a:defRPr sz="1200"/>
            </a:lvl1pPr>
          </a:lstStyle>
          <a:p>
            <a:fld id="{8CB7CBEA-DFBC-4BB1-91D9-84CD5F144BC7}" type="slidenum">
              <a:rPr kumimoji="1" lang="ja-JP" altLang="en-US" smtClean="0"/>
              <a:t>‹#›</a:t>
            </a:fld>
            <a:endParaRPr kumimoji="1" lang="ja-JP" altLang="en-US"/>
          </a:p>
        </p:txBody>
      </p:sp>
    </p:spTree>
    <p:extLst>
      <p:ext uri="{BB962C8B-B14F-4D97-AF65-F5344CB8AC3E}">
        <p14:creationId xmlns:p14="http://schemas.microsoft.com/office/powerpoint/2010/main" val="305916319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089150" y="741363"/>
            <a:ext cx="2557463" cy="36972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CB7CBEA-DFBC-4BB1-91D9-84CD5F144BC7}" type="slidenum">
              <a:rPr kumimoji="1" lang="ja-JP" altLang="en-US" smtClean="0"/>
              <a:t>1</a:t>
            </a:fld>
            <a:endParaRPr kumimoji="1" lang="ja-JP" altLang="en-US"/>
          </a:p>
        </p:txBody>
      </p:sp>
    </p:spTree>
    <p:extLst>
      <p:ext uri="{BB962C8B-B14F-4D97-AF65-F5344CB8AC3E}">
        <p14:creationId xmlns:p14="http://schemas.microsoft.com/office/powerpoint/2010/main" val="15708485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5"/>
            <a:ext cx="5829300" cy="2123369"/>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EC7DB8EA-FE74-4C7D-8DA3-17CD9FDFBB59}" type="datetimeFigureOut">
              <a:rPr kumimoji="1" lang="ja-JP" altLang="en-US" smtClean="0"/>
              <a:t>2022/5/18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E915E8E-18FE-4F28-A335-025B1FFF2810}" type="slidenum">
              <a:rPr kumimoji="1" lang="ja-JP" altLang="en-US" smtClean="0"/>
              <a:t>‹#›</a:t>
            </a:fld>
            <a:endParaRPr kumimoji="1" lang="ja-JP" altLang="en-US"/>
          </a:p>
        </p:txBody>
      </p:sp>
    </p:spTree>
    <p:extLst>
      <p:ext uri="{BB962C8B-B14F-4D97-AF65-F5344CB8AC3E}">
        <p14:creationId xmlns:p14="http://schemas.microsoft.com/office/powerpoint/2010/main" val="27588883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C7DB8EA-FE74-4C7D-8DA3-17CD9FDFBB59}" type="datetimeFigureOut">
              <a:rPr kumimoji="1" lang="ja-JP" altLang="en-US" smtClean="0"/>
              <a:t>2022/5/18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E915E8E-18FE-4F28-A335-025B1FFF2810}" type="slidenum">
              <a:rPr kumimoji="1" lang="ja-JP" altLang="en-US" smtClean="0"/>
              <a:t>‹#›</a:t>
            </a:fld>
            <a:endParaRPr kumimoji="1" lang="ja-JP" altLang="en-US"/>
          </a:p>
        </p:txBody>
      </p:sp>
    </p:spTree>
    <p:extLst>
      <p:ext uri="{BB962C8B-B14F-4D97-AF65-F5344CB8AC3E}">
        <p14:creationId xmlns:p14="http://schemas.microsoft.com/office/powerpoint/2010/main" val="42941325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7"/>
            <a:ext cx="1157288" cy="1126807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8" y="529697"/>
            <a:ext cx="3357563" cy="1126807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C7DB8EA-FE74-4C7D-8DA3-17CD9FDFBB59}" type="datetimeFigureOut">
              <a:rPr kumimoji="1" lang="ja-JP" altLang="en-US" smtClean="0"/>
              <a:t>2022/5/18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E915E8E-18FE-4F28-A335-025B1FFF2810}" type="slidenum">
              <a:rPr kumimoji="1" lang="ja-JP" altLang="en-US" smtClean="0"/>
              <a:t>‹#›</a:t>
            </a:fld>
            <a:endParaRPr kumimoji="1" lang="ja-JP" altLang="en-US"/>
          </a:p>
        </p:txBody>
      </p:sp>
    </p:spTree>
    <p:extLst>
      <p:ext uri="{BB962C8B-B14F-4D97-AF65-F5344CB8AC3E}">
        <p14:creationId xmlns:p14="http://schemas.microsoft.com/office/powerpoint/2010/main" val="263720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C7DB8EA-FE74-4C7D-8DA3-17CD9FDFBB59}" type="datetimeFigureOut">
              <a:rPr kumimoji="1" lang="ja-JP" altLang="en-US" smtClean="0"/>
              <a:t>2022/5/18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E915E8E-18FE-4F28-A335-025B1FFF2810}" type="slidenum">
              <a:rPr kumimoji="1" lang="ja-JP" altLang="en-US" smtClean="0"/>
              <a:t>‹#›</a:t>
            </a:fld>
            <a:endParaRPr kumimoji="1" lang="ja-JP" altLang="en-US"/>
          </a:p>
        </p:txBody>
      </p:sp>
    </p:spTree>
    <p:extLst>
      <p:ext uri="{BB962C8B-B14F-4D97-AF65-F5344CB8AC3E}">
        <p14:creationId xmlns:p14="http://schemas.microsoft.com/office/powerpoint/2010/main" val="22485278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4198590"/>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EC7DB8EA-FE74-4C7D-8DA3-17CD9FDFBB59}" type="datetimeFigureOut">
              <a:rPr kumimoji="1" lang="ja-JP" altLang="en-US" smtClean="0"/>
              <a:t>2022/5/18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E915E8E-18FE-4F28-A335-025B1FFF2810}" type="slidenum">
              <a:rPr kumimoji="1" lang="ja-JP" altLang="en-US" smtClean="0"/>
              <a:t>‹#›</a:t>
            </a:fld>
            <a:endParaRPr kumimoji="1" lang="ja-JP" altLang="en-US"/>
          </a:p>
        </p:txBody>
      </p:sp>
    </p:spTree>
    <p:extLst>
      <p:ext uri="{BB962C8B-B14F-4D97-AF65-F5344CB8AC3E}">
        <p14:creationId xmlns:p14="http://schemas.microsoft.com/office/powerpoint/2010/main" val="3025561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57178" y="3081868"/>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628903" y="3081868"/>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C7DB8EA-FE74-4C7D-8DA3-17CD9FDFBB59}" type="datetimeFigureOut">
              <a:rPr kumimoji="1" lang="ja-JP" altLang="en-US" smtClean="0"/>
              <a:t>2022/5/18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E915E8E-18FE-4F28-A335-025B1FFF2810}" type="slidenum">
              <a:rPr kumimoji="1" lang="ja-JP" altLang="en-US" smtClean="0"/>
              <a:t>‹#›</a:t>
            </a:fld>
            <a:endParaRPr kumimoji="1" lang="ja-JP" altLang="en-US"/>
          </a:p>
        </p:txBody>
      </p:sp>
    </p:spTree>
    <p:extLst>
      <p:ext uri="{BB962C8B-B14F-4D97-AF65-F5344CB8AC3E}">
        <p14:creationId xmlns:p14="http://schemas.microsoft.com/office/powerpoint/2010/main" val="23947140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3"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3"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72"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72"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C7DB8EA-FE74-4C7D-8DA3-17CD9FDFBB59}" type="datetimeFigureOut">
              <a:rPr kumimoji="1" lang="ja-JP" altLang="en-US" smtClean="0"/>
              <a:t>2022/5/18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E915E8E-18FE-4F28-A335-025B1FFF2810}" type="slidenum">
              <a:rPr kumimoji="1" lang="ja-JP" altLang="en-US" smtClean="0"/>
              <a:t>‹#›</a:t>
            </a:fld>
            <a:endParaRPr kumimoji="1" lang="ja-JP" altLang="en-US"/>
          </a:p>
        </p:txBody>
      </p:sp>
    </p:spTree>
    <p:extLst>
      <p:ext uri="{BB962C8B-B14F-4D97-AF65-F5344CB8AC3E}">
        <p14:creationId xmlns:p14="http://schemas.microsoft.com/office/powerpoint/2010/main" val="4144666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C7DB8EA-FE74-4C7D-8DA3-17CD9FDFBB59}" type="datetimeFigureOut">
              <a:rPr kumimoji="1" lang="ja-JP" altLang="en-US" smtClean="0"/>
              <a:t>2022/5/18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E915E8E-18FE-4F28-A335-025B1FFF2810}" type="slidenum">
              <a:rPr kumimoji="1" lang="ja-JP" altLang="en-US" smtClean="0"/>
              <a:t>‹#›</a:t>
            </a:fld>
            <a:endParaRPr kumimoji="1" lang="ja-JP" altLang="en-US"/>
          </a:p>
        </p:txBody>
      </p:sp>
    </p:spTree>
    <p:extLst>
      <p:ext uri="{BB962C8B-B14F-4D97-AF65-F5344CB8AC3E}">
        <p14:creationId xmlns:p14="http://schemas.microsoft.com/office/powerpoint/2010/main" val="16057753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C7DB8EA-FE74-4C7D-8DA3-17CD9FDFBB59}" type="datetimeFigureOut">
              <a:rPr kumimoji="1" lang="ja-JP" altLang="en-US" smtClean="0"/>
              <a:t>2022/5/18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E915E8E-18FE-4F28-A335-025B1FFF2810}" type="slidenum">
              <a:rPr kumimoji="1" lang="ja-JP" altLang="en-US" smtClean="0"/>
              <a:t>‹#›</a:t>
            </a:fld>
            <a:endParaRPr kumimoji="1" lang="ja-JP" altLang="en-US"/>
          </a:p>
        </p:txBody>
      </p:sp>
    </p:spTree>
    <p:extLst>
      <p:ext uri="{BB962C8B-B14F-4D97-AF65-F5344CB8AC3E}">
        <p14:creationId xmlns:p14="http://schemas.microsoft.com/office/powerpoint/2010/main" val="31244718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3" y="394406"/>
            <a:ext cx="2256235" cy="1678517"/>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90" y="394410"/>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3" y="2072927"/>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C7DB8EA-FE74-4C7D-8DA3-17CD9FDFBB59}" type="datetimeFigureOut">
              <a:rPr kumimoji="1" lang="ja-JP" altLang="en-US" smtClean="0"/>
              <a:t>2022/5/18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E915E8E-18FE-4F28-A335-025B1FFF2810}" type="slidenum">
              <a:rPr kumimoji="1" lang="ja-JP" altLang="en-US" smtClean="0"/>
              <a:t>‹#›</a:t>
            </a:fld>
            <a:endParaRPr kumimoji="1" lang="ja-JP" altLang="en-US"/>
          </a:p>
        </p:txBody>
      </p:sp>
    </p:spTree>
    <p:extLst>
      <p:ext uri="{BB962C8B-B14F-4D97-AF65-F5344CB8AC3E}">
        <p14:creationId xmlns:p14="http://schemas.microsoft.com/office/powerpoint/2010/main" val="32210594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2"/>
            <a:ext cx="4114800" cy="818622"/>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4"/>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C7DB8EA-FE74-4C7D-8DA3-17CD9FDFBB59}" type="datetimeFigureOut">
              <a:rPr kumimoji="1" lang="ja-JP" altLang="en-US" smtClean="0"/>
              <a:t>2022/5/18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E915E8E-18FE-4F28-A335-025B1FFF2810}" type="slidenum">
              <a:rPr kumimoji="1" lang="ja-JP" altLang="en-US" smtClean="0"/>
              <a:t>‹#›</a:t>
            </a:fld>
            <a:endParaRPr kumimoji="1" lang="ja-JP" altLang="en-US"/>
          </a:p>
        </p:txBody>
      </p:sp>
    </p:spTree>
    <p:extLst>
      <p:ext uri="{BB962C8B-B14F-4D97-AF65-F5344CB8AC3E}">
        <p14:creationId xmlns:p14="http://schemas.microsoft.com/office/powerpoint/2010/main" val="27665581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311405"/>
            <a:ext cx="6172200" cy="6537502"/>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9181399"/>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EC7DB8EA-FE74-4C7D-8DA3-17CD9FDFBB59}" type="datetimeFigureOut">
              <a:rPr kumimoji="1" lang="ja-JP" altLang="en-US" smtClean="0"/>
              <a:t>2022/5/18</a:t>
            </a:fld>
            <a:endParaRPr kumimoji="1" lang="ja-JP" altLang="en-US"/>
          </a:p>
        </p:txBody>
      </p:sp>
      <p:sp>
        <p:nvSpPr>
          <p:cNvPr id="5" name="フッター プレースホルダー 4"/>
          <p:cNvSpPr>
            <a:spLocks noGrp="1"/>
          </p:cNvSpPr>
          <p:nvPr>
            <p:ph type="ftr" sz="quarter" idx="3"/>
          </p:nvPr>
        </p:nvSpPr>
        <p:spPr>
          <a:xfrm>
            <a:off x="2343150" y="9181399"/>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9"/>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DE915E8E-18FE-4F28-A335-025B1FFF2810}" type="slidenum">
              <a:rPr kumimoji="1" lang="ja-JP" altLang="en-US" smtClean="0"/>
              <a:t>‹#›</a:t>
            </a:fld>
            <a:endParaRPr kumimoji="1" lang="ja-JP" altLang="en-US"/>
          </a:p>
        </p:txBody>
      </p:sp>
    </p:spTree>
    <p:extLst>
      <p:ext uri="{BB962C8B-B14F-4D97-AF65-F5344CB8AC3E}">
        <p14:creationId xmlns:p14="http://schemas.microsoft.com/office/powerpoint/2010/main" val="23099395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テキスト ボックス 16"/>
          <p:cNvSpPr txBox="1"/>
          <p:nvPr/>
        </p:nvSpPr>
        <p:spPr>
          <a:xfrm>
            <a:off x="67410" y="9153993"/>
            <a:ext cx="6499182" cy="515526"/>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marL="85725" indent="-85725">
              <a:lnSpc>
                <a:spcPts val="1100"/>
              </a:lnSpc>
            </a:pP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３）ここでいう「生産性」とは、企業の決算書類から算出した、労働者１人当たりの付加価値を指します。</a:t>
            </a:r>
            <a:endPar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85725" indent="-85725">
              <a:lnSpc>
                <a:spcPts val="1100"/>
              </a:lnSpc>
            </a:pP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助成金</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の支給申請時の直近の決算書類に基づく生産性と、その３年度前の決算書類に基づく生産性を比較し、</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伸び</a:t>
            </a:r>
            <a:endPar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85725" indent="-85725">
              <a:lnSpc>
                <a:spcPts val="1100"/>
              </a:lnSpc>
            </a:pP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率が</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一定水準を超えている場合等に、加算して支給されます</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 name="角丸四角形 21"/>
          <p:cNvSpPr/>
          <p:nvPr/>
        </p:nvSpPr>
        <p:spPr>
          <a:xfrm>
            <a:off x="7438" y="17121"/>
            <a:ext cx="6829236" cy="964456"/>
          </a:xfrm>
          <a:prstGeom prst="roundRect">
            <a:avLst>
              <a:gd name="adj" fmla="val 15848"/>
            </a:avLst>
          </a:prstGeom>
          <a:solidFill>
            <a:srgbClr val="0070C0"/>
          </a:solid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108000" tIns="36000" rIns="108000" bIns="36000" rtlCol="0" anchor="t"/>
          <a:lstStyle/>
          <a:p>
            <a:pPr algn="ctr">
              <a:lnSpc>
                <a:spcPts val="3200"/>
              </a:lnSpc>
            </a:pPr>
            <a:r>
              <a:rPr kumimoji="1" lang="ja-JP" altLang="en-US" sz="2800" dirty="0" smtClean="0">
                <a:solidFill>
                  <a:schemeClr val="bg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令和４年度 業務改善助成金</a:t>
            </a:r>
          </a:p>
          <a:p>
            <a:pPr algn="ctr">
              <a:lnSpc>
                <a:spcPts val="3200"/>
              </a:lnSpc>
            </a:pPr>
            <a:r>
              <a:rPr kumimoji="1" lang="ja-JP" altLang="en-US" sz="2400" dirty="0" smtClean="0">
                <a:solidFill>
                  <a:schemeClr val="bg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（通常コース）</a:t>
            </a:r>
            <a:r>
              <a:rPr kumimoji="1" lang="ja-JP" altLang="en-US" sz="2800" dirty="0" smtClean="0">
                <a:solidFill>
                  <a:schemeClr val="bg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のご案内</a:t>
            </a:r>
            <a:endParaRPr kumimoji="1" lang="en-US" altLang="ja-JP" sz="2000" dirty="0" smtClean="0">
              <a:solidFill>
                <a:schemeClr val="bg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p:txBody>
      </p:sp>
      <p:sp>
        <p:nvSpPr>
          <p:cNvPr id="20" name="テキスト ボックス 19"/>
          <p:cNvSpPr txBox="1"/>
          <p:nvPr/>
        </p:nvSpPr>
        <p:spPr>
          <a:xfrm>
            <a:off x="782721" y="9645108"/>
            <a:ext cx="4908761" cy="276999"/>
          </a:xfrm>
          <a:prstGeom prst="rect">
            <a:avLst/>
          </a:prstGeom>
          <a:noFill/>
        </p:spPr>
        <p:txBody>
          <a:bodyPr wrap="square" bIns="0" rtlCol="0">
            <a:spAutoFit/>
          </a:bodyPr>
          <a:lstStyle/>
          <a:p>
            <a:pPr>
              <a:lnSpc>
                <a:spcPts val="1800"/>
              </a:lnSpc>
            </a:pP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 助成金受給の流れや申請先等については裏面をご覧ください。</a:t>
            </a:r>
            <a:endParaRPr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 name="テキスト ボックス 24"/>
          <p:cNvSpPr txBox="1"/>
          <p:nvPr/>
        </p:nvSpPr>
        <p:spPr>
          <a:xfrm>
            <a:off x="6175205" y="5871462"/>
            <a:ext cx="591840" cy="338554"/>
          </a:xfrm>
          <a:prstGeom prst="rect">
            <a:avLst/>
          </a:prstGeom>
          <a:noFill/>
        </p:spPr>
        <p:txBody>
          <a:bodyPr wrap="square" rtlCol="0">
            <a:spAutoFit/>
          </a:bodyPr>
          <a:lstStyle/>
          <a:p>
            <a:r>
              <a:rPr lang="ja-JP" altLang="en-US" sz="800" b="1"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1" dirty="0" smtClean="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800"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800" b="1" dirty="0">
              <a:latin typeface="メイリオ" panose="020B0604030504040204" pitchFamily="50" charset="-128"/>
              <a:ea typeface="メイリオ" panose="020B0604030504040204" pitchFamily="50" charset="-128"/>
              <a:cs typeface="メイリオ" panose="020B0604030504040204" pitchFamily="50" charset="-128"/>
            </a:endParaRPr>
          </a:p>
          <a:p>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5" name="テキスト ボックス 34"/>
          <p:cNvSpPr txBox="1"/>
          <p:nvPr/>
        </p:nvSpPr>
        <p:spPr>
          <a:xfrm>
            <a:off x="6264113" y="5356220"/>
            <a:ext cx="591840" cy="338554"/>
          </a:xfrm>
          <a:prstGeom prst="rect">
            <a:avLst/>
          </a:prstGeom>
          <a:noFill/>
        </p:spPr>
        <p:txBody>
          <a:bodyPr wrap="square" rtlCol="0">
            <a:spAutoFit/>
          </a:bodyPr>
          <a:lstStyle/>
          <a:p>
            <a:r>
              <a:rPr lang="ja-JP" altLang="en-US" sz="800" b="1"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1" dirty="0">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800"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800" b="1" dirty="0">
              <a:latin typeface="メイリオ" panose="020B0604030504040204" pitchFamily="50" charset="-128"/>
              <a:ea typeface="メイリオ" panose="020B0604030504040204" pitchFamily="50" charset="-128"/>
              <a:cs typeface="メイリオ" panose="020B0604030504040204" pitchFamily="50" charset="-128"/>
            </a:endParaRPr>
          </a:p>
          <a:p>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9" name="テキスト ボックス 28"/>
          <p:cNvSpPr txBox="1"/>
          <p:nvPr/>
        </p:nvSpPr>
        <p:spPr>
          <a:xfrm>
            <a:off x="6132193" y="6942286"/>
            <a:ext cx="591840" cy="215444"/>
          </a:xfrm>
          <a:prstGeom prst="rect">
            <a:avLst/>
          </a:prstGeom>
          <a:noFill/>
        </p:spPr>
        <p:txBody>
          <a:bodyPr wrap="square" rtlCol="0">
            <a:spAutoFit/>
          </a:bodyPr>
          <a:lstStyle/>
          <a:p>
            <a:r>
              <a:rPr lang="ja-JP" altLang="en-US" sz="800" b="1"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1" dirty="0" smtClean="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800"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800" b="1"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28" name="図 27"/>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13167" y="2718926"/>
            <a:ext cx="645765" cy="607114"/>
          </a:xfrm>
          <a:prstGeom prst="rect">
            <a:avLst/>
          </a:prstGeom>
          <a:noFill/>
          <a:ln>
            <a:noFill/>
          </a:ln>
        </p:spPr>
      </p:pic>
      <p:graphicFrame>
        <p:nvGraphicFramePr>
          <p:cNvPr id="3" name="表 2"/>
          <p:cNvGraphicFramePr>
            <a:graphicFrameLocks noGrp="1"/>
          </p:cNvGraphicFramePr>
          <p:nvPr>
            <p:extLst>
              <p:ext uri="{D42A27DB-BD31-4B8C-83A1-F6EECF244321}">
                <p14:modId xmlns:p14="http://schemas.microsoft.com/office/powerpoint/2010/main" val="71238090"/>
              </p:ext>
            </p:extLst>
          </p:nvPr>
        </p:nvGraphicFramePr>
        <p:xfrm>
          <a:off x="141232" y="3593236"/>
          <a:ext cx="6617700" cy="4832902"/>
        </p:xfrm>
        <a:graphic>
          <a:graphicData uri="http://schemas.openxmlformats.org/drawingml/2006/table">
            <a:tbl>
              <a:tblPr firstRow="1" bandRow="1">
                <a:tableStyleId>{5C22544A-7EE6-4342-B048-85BDC9FD1C3A}</a:tableStyleId>
              </a:tblPr>
              <a:tblGrid>
                <a:gridCol w="924939">
                  <a:extLst>
                    <a:ext uri="{9D8B030D-6E8A-4147-A177-3AD203B41FA5}">
                      <a16:colId xmlns:a16="http://schemas.microsoft.com/office/drawing/2014/main" val="2164628594"/>
                    </a:ext>
                  </a:extLst>
                </a:gridCol>
                <a:gridCol w="482905">
                  <a:extLst>
                    <a:ext uri="{9D8B030D-6E8A-4147-A177-3AD203B41FA5}">
                      <a16:colId xmlns:a16="http://schemas.microsoft.com/office/drawing/2014/main" val="3769970442"/>
                    </a:ext>
                  </a:extLst>
                </a:gridCol>
                <a:gridCol w="1224136">
                  <a:extLst>
                    <a:ext uri="{9D8B030D-6E8A-4147-A177-3AD203B41FA5}">
                      <a16:colId xmlns:a16="http://schemas.microsoft.com/office/drawing/2014/main" val="1189681102"/>
                    </a:ext>
                  </a:extLst>
                </a:gridCol>
                <a:gridCol w="864096">
                  <a:extLst>
                    <a:ext uri="{9D8B030D-6E8A-4147-A177-3AD203B41FA5}">
                      <a16:colId xmlns:a16="http://schemas.microsoft.com/office/drawing/2014/main" val="118590140"/>
                    </a:ext>
                  </a:extLst>
                </a:gridCol>
                <a:gridCol w="1584176">
                  <a:extLst>
                    <a:ext uri="{9D8B030D-6E8A-4147-A177-3AD203B41FA5}">
                      <a16:colId xmlns:a16="http://schemas.microsoft.com/office/drawing/2014/main" val="3157453720"/>
                    </a:ext>
                  </a:extLst>
                </a:gridCol>
                <a:gridCol w="1537448">
                  <a:extLst>
                    <a:ext uri="{9D8B030D-6E8A-4147-A177-3AD203B41FA5}">
                      <a16:colId xmlns:a16="http://schemas.microsoft.com/office/drawing/2014/main" val="3721400403"/>
                    </a:ext>
                  </a:extLst>
                </a:gridCol>
              </a:tblGrid>
              <a:tr h="455608">
                <a:tc>
                  <a:txBody>
                    <a:bodyPr/>
                    <a:lstStyle/>
                    <a:p>
                      <a:pPr algn="ctr" latinLnBrk="1">
                        <a:lnSpc>
                          <a:spcPts val="1400"/>
                        </a:lnSpc>
                        <a:spcAft>
                          <a:spcPts val="0"/>
                        </a:spcAft>
                      </a:pPr>
                      <a:r>
                        <a:rPr lang="ja-JP" sz="1100" b="1" spc="55" dirty="0" smtClean="0">
                          <a:solidFill>
                            <a:schemeClr val="bg1"/>
                          </a:solidFill>
                          <a:effectLst/>
                          <a:latin typeface="HGP創英角ﾎﾟｯﾌﾟ体" panose="040B0A00000000000000" pitchFamily="50" charset="-128"/>
                          <a:ea typeface="HGP創英角ﾎﾟｯﾌﾟ体" panose="040B0A00000000000000" pitchFamily="50" charset="-128"/>
                          <a:cs typeface="Times New Roman" panose="02020603050405020304" pitchFamily="18" charset="0"/>
                        </a:rPr>
                        <a:t>コース</a:t>
                      </a:r>
                      <a:r>
                        <a:rPr lang="ja-JP" altLang="en-US" sz="1100" b="1" spc="55" dirty="0" smtClean="0">
                          <a:solidFill>
                            <a:schemeClr val="bg1"/>
                          </a:solidFill>
                          <a:effectLst/>
                          <a:latin typeface="HGP創英角ﾎﾟｯﾌﾟ体" panose="040B0A00000000000000" pitchFamily="50" charset="-128"/>
                          <a:ea typeface="HGP創英角ﾎﾟｯﾌﾟ体" panose="040B0A00000000000000" pitchFamily="50" charset="-128"/>
                          <a:cs typeface="Times New Roman" panose="02020603050405020304" pitchFamily="18" charset="0"/>
                        </a:rPr>
                        <a:t>区分</a:t>
                      </a:r>
                      <a:endParaRPr lang="ja-JP" sz="1100" spc="55" dirty="0">
                        <a:solidFill>
                          <a:schemeClr val="bg1"/>
                        </a:solidFill>
                        <a:effectLst/>
                        <a:latin typeface="HGP創英角ﾎﾟｯﾌﾟ体" panose="040B0A00000000000000" pitchFamily="50" charset="-128"/>
                        <a:ea typeface="HGP創英角ﾎﾟｯﾌﾟ体" panose="040B0A00000000000000" pitchFamily="50" charset="-128"/>
                        <a:cs typeface="Times New Roman" panose="02020603050405020304" pitchFamily="18" charset="0"/>
                      </a:endParaRPr>
                    </a:p>
                  </a:txBody>
                  <a:tcPr marL="45720" marR="45720" marT="9525" marB="0" anchor="ctr">
                    <a:lnL w="12700" cap="flat" cmpd="sng" algn="ctr">
                      <a:solidFill>
                        <a:schemeClr val="tx1"/>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0070C0"/>
                    </a:solidFill>
                  </a:tcPr>
                </a:tc>
                <a:tc>
                  <a:txBody>
                    <a:bodyPr/>
                    <a:lstStyle/>
                    <a:p>
                      <a:pPr marL="0" marR="0" lvl="0" indent="0" algn="ctr" defTabSz="914400" rtl="0" eaLnBrk="1" fontAlgn="auto" latinLnBrk="1" hangingPunct="1">
                        <a:lnSpc>
                          <a:spcPts val="1400"/>
                        </a:lnSpc>
                        <a:spcBef>
                          <a:spcPts val="0"/>
                        </a:spcBef>
                        <a:spcAft>
                          <a:spcPts val="0"/>
                        </a:spcAft>
                        <a:buClrTx/>
                        <a:buSzTx/>
                        <a:buFontTx/>
                        <a:buNone/>
                        <a:tabLst/>
                        <a:defRPr/>
                      </a:pPr>
                      <a:r>
                        <a:rPr lang="ja-JP" altLang="en-US" sz="1100" spc="55" dirty="0" smtClean="0">
                          <a:solidFill>
                            <a:schemeClr val="bg1"/>
                          </a:solidFill>
                          <a:effectLst/>
                          <a:latin typeface="HGP創英角ﾎﾟｯﾌﾟ体" panose="040B0A00000000000000" pitchFamily="50" charset="-128"/>
                          <a:ea typeface="HGP創英角ﾎﾟｯﾌﾟ体" panose="040B0A00000000000000" pitchFamily="50" charset="-128"/>
                          <a:cs typeface="Times New Roman" panose="02020603050405020304" pitchFamily="18" charset="0"/>
                        </a:rPr>
                        <a:t>引上げ額</a:t>
                      </a:r>
                      <a:endParaRPr lang="ja-JP" altLang="ja-JP" sz="1100" spc="55" dirty="0" smtClean="0">
                        <a:solidFill>
                          <a:schemeClr val="bg1"/>
                        </a:solidFill>
                        <a:effectLst/>
                        <a:latin typeface="HGP創英角ﾎﾟｯﾌﾟ体" panose="040B0A00000000000000" pitchFamily="50" charset="-128"/>
                        <a:ea typeface="HGP創英角ﾎﾟｯﾌﾟ体" panose="040B0A00000000000000"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0070C0"/>
                    </a:solidFill>
                  </a:tcPr>
                </a:tc>
                <a:tc>
                  <a:txBody>
                    <a:bodyPr/>
                    <a:lstStyle/>
                    <a:p>
                      <a:pPr algn="ctr" latinLnBrk="1">
                        <a:lnSpc>
                          <a:spcPts val="1400"/>
                        </a:lnSpc>
                        <a:spcAft>
                          <a:spcPts val="0"/>
                        </a:spcAft>
                      </a:pPr>
                      <a:r>
                        <a:rPr lang="ja-JP" sz="1100" b="1" spc="55" dirty="0">
                          <a:solidFill>
                            <a:schemeClr val="bg1"/>
                          </a:solidFill>
                          <a:effectLst/>
                          <a:latin typeface="HGP創英角ﾎﾟｯﾌﾟ体" panose="040B0A00000000000000" pitchFamily="50" charset="-128"/>
                          <a:ea typeface="HGP創英角ﾎﾟｯﾌﾟ体" panose="040B0A00000000000000" pitchFamily="50" charset="-128"/>
                          <a:cs typeface="Times New Roman" panose="02020603050405020304" pitchFamily="18" charset="0"/>
                        </a:rPr>
                        <a:t>引き上げる</a:t>
                      </a:r>
                      <a:endParaRPr lang="ja-JP" sz="1100" spc="55" dirty="0">
                        <a:solidFill>
                          <a:schemeClr val="bg1"/>
                        </a:solidFill>
                        <a:effectLst/>
                        <a:latin typeface="HGP創英角ﾎﾟｯﾌﾟ体" panose="040B0A00000000000000" pitchFamily="50" charset="-128"/>
                        <a:ea typeface="HGP創英角ﾎﾟｯﾌﾟ体" panose="040B0A00000000000000" pitchFamily="50" charset="-128"/>
                        <a:cs typeface="Times New Roman" panose="02020603050405020304" pitchFamily="18" charset="0"/>
                      </a:endParaRPr>
                    </a:p>
                    <a:p>
                      <a:pPr algn="ctr" latinLnBrk="1">
                        <a:lnSpc>
                          <a:spcPts val="1400"/>
                        </a:lnSpc>
                        <a:spcAft>
                          <a:spcPts val="0"/>
                        </a:spcAft>
                      </a:pPr>
                      <a:r>
                        <a:rPr lang="ja-JP" sz="1100" b="1" spc="55" dirty="0">
                          <a:solidFill>
                            <a:schemeClr val="bg1"/>
                          </a:solidFill>
                          <a:effectLst/>
                          <a:latin typeface="HGP創英角ﾎﾟｯﾌﾟ体" panose="040B0A00000000000000" pitchFamily="50" charset="-128"/>
                          <a:ea typeface="HGP創英角ﾎﾟｯﾌﾟ体" panose="040B0A00000000000000" pitchFamily="50" charset="-128"/>
                          <a:cs typeface="Times New Roman" panose="02020603050405020304" pitchFamily="18" charset="0"/>
                        </a:rPr>
                        <a:t>労働者数</a:t>
                      </a:r>
                      <a:endParaRPr lang="ja-JP" sz="1100" spc="55" dirty="0">
                        <a:solidFill>
                          <a:schemeClr val="bg1"/>
                        </a:solidFill>
                        <a:effectLst/>
                        <a:latin typeface="HGP創英角ﾎﾟｯﾌﾟ体" panose="040B0A00000000000000" pitchFamily="50" charset="-128"/>
                        <a:ea typeface="HGP創英角ﾎﾟｯﾌﾟ体" panose="040B0A00000000000000"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0070C0"/>
                    </a:solidFill>
                  </a:tcPr>
                </a:tc>
                <a:tc>
                  <a:txBody>
                    <a:bodyPr/>
                    <a:lstStyle/>
                    <a:p>
                      <a:pPr algn="ctr" latinLnBrk="1">
                        <a:lnSpc>
                          <a:spcPts val="1400"/>
                        </a:lnSpc>
                        <a:spcAft>
                          <a:spcPts val="0"/>
                        </a:spcAft>
                      </a:pPr>
                      <a:r>
                        <a:rPr lang="ja-JP" sz="1100" b="1" spc="55" dirty="0">
                          <a:solidFill>
                            <a:schemeClr val="bg1"/>
                          </a:solidFill>
                          <a:effectLst/>
                          <a:latin typeface="HGP創英角ﾎﾟｯﾌﾟ体" panose="040B0A00000000000000" pitchFamily="50" charset="-128"/>
                          <a:ea typeface="HGP創英角ﾎﾟｯﾌﾟ体" panose="040B0A00000000000000" pitchFamily="50" charset="-128"/>
                          <a:cs typeface="Times New Roman" panose="02020603050405020304" pitchFamily="18" charset="0"/>
                        </a:rPr>
                        <a:t>助成</a:t>
                      </a:r>
                      <a:endParaRPr lang="ja-JP" sz="1100" spc="55" dirty="0">
                        <a:solidFill>
                          <a:schemeClr val="bg1"/>
                        </a:solidFill>
                        <a:effectLst/>
                        <a:latin typeface="HGP創英角ﾎﾟｯﾌﾟ体" panose="040B0A00000000000000" pitchFamily="50" charset="-128"/>
                        <a:ea typeface="HGP創英角ﾎﾟｯﾌﾟ体" panose="040B0A00000000000000" pitchFamily="50" charset="-128"/>
                        <a:cs typeface="Times New Roman" panose="02020603050405020304" pitchFamily="18" charset="0"/>
                      </a:endParaRPr>
                    </a:p>
                    <a:p>
                      <a:pPr algn="ctr" latinLnBrk="1">
                        <a:lnSpc>
                          <a:spcPts val="1400"/>
                        </a:lnSpc>
                        <a:spcAft>
                          <a:spcPts val="0"/>
                        </a:spcAft>
                      </a:pPr>
                      <a:r>
                        <a:rPr lang="ja-JP" sz="1100" b="1" spc="55" dirty="0">
                          <a:solidFill>
                            <a:schemeClr val="bg1"/>
                          </a:solidFill>
                          <a:effectLst/>
                          <a:latin typeface="HGP創英角ﾎﾟｯﾌﾟ体" panose="040B0A00000000000000" pitchFamily="50" charset="-128"/>
                          <a:ea typeface="HGP創英角ﾎﾟｯﾌﾟ体" panose="040B0A00000000000000" pitchFamily="50" charset="-128"/>
                          <a:cs typeface="Times New Roman" panose="02020603050405020304" pitchFamily="18" charset="0"/>
                        </a:rPr>
                        <a:t>上限額</a:t>
                      </a:r>
                      <a:endParaRPr lang="ja-JP" sz="1100" spc="55" dirty="0">
                        <a:solidFill>
                          <a:schemeClr val="bg1"/>
                        </a:solidFill>
                        <a:effectLst/>
                        <a:latin typeface="HGP創英角ﾎﾟｯﾌﾟ体" panose="040B0A00000000000000" pitchFamily="50" charset="-128"/>
                        <a:ea typeface="HGP創英角ﾎﾟｯﾌﾟ体" panose="040B0A00000000000000"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0070C0"/>
                    </a:solidFill>
                  </a:tcPr>
                </a:tc>
                <a:tc>
                  <a:txBody>
                    <a:bodyPr/>
                    <a:lstStyle/>
                    <a:p>
                      <a:pPr algn="ctr" latinLnBrk="1">
                        <a:lnSpc>
                          <a:spcPts val="1400"/>
                        </a:lnSpc>
                        <a:spcAft>
                          <a:spcPts val="0"/>
                        </a:spcAft>
                      </a:pPr>
                      <a:r>
                        <a:rPr lang="ja-JP" sz="1100" b="1" spc="55" dirty="0">
                          <a:solidFill>
                            <a:schemeClr val="bg1"/>
                          </a:solidFill>
                          <a:effectLst/>
                          <a:latin typeface="HGP創英角ﾎﾟｯﾌﾟ体" panose="040B0A00000000000000" pitchFamily="50" charset="-128"/>
                          <a:ea typeface="HGP創英角ﾎﾟｯﾌﾟ体" panose="040B0A00000000000000" pitchFamily="50" charset="-128"/>
                          <a:cs typeface="Times New Roman" panose="02020603050405020304" pitchFamily="18" charset="0"/>
                        </a:rPr>
                        <a:t>助成対象事業場</a:t>
                      </a:r>
                      <a:endParaRPr lang="ja-JP" sz="1100" spc="55" dirty="0">
                        <a:solidFill>
                          <a:schemeClr val="bg1"/>
                        </a:solidFill>
                        <a:effectLst/>
                        <a:latin typeface="HGP創英角ﾎﾟｯﾌﾟ体" panose="040B0A00000000000000" pitchFamily="50" charset="-128"/>
                        <a:ea typeface="HGP創英角ﾎﾟｯﾌﾟ体" panose="040B0A00000000000000"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0070C0"/>
                    </a:solidFill>
                  </a:tcPr>
                </a:tc>
                <a:tc>
                  <a:txBody>
                    <a:bodyPr/>
                    <a:lstStyle/>
                    <a:p>
                      <a:pPr algn="ctr" latinLnBrk="1">
                        <a:lnSpc>
                          <a:spcPts val="1400"/>
                        </a:lnSpc>
                        <a:spcAft>
                          <a:spcPts val="0"/>
                        </a:spcAft>
                      </a:pPr>
                      <a:r>
                        <a:rPr lang="ja-JP" sz="1100" b="1" spc="55" dirty="0">
                          <a:solidFill>
                            <a:schemeClr val="bg1"/>
                          </a:solidFill>
                          <a:effectLst/>
                          <a:latin typeface="HGP創英角ﾎﾟｯﾌﾟ体" panose="040B0A00000000000000" pitchFamily="50" charset="-128"/>
                          <a:ea typeface="HGP創英角ﾎﾟｯﾌﾟ体" panose="040B0A00000000000000" pitchFamily="50" charset="-128"/>
                          <a:cs typeface="Times New Roman" panose="02020603050405020304" pitchFamily="18" charset="0"/>
                        </a:rPr>
                        <a:t>助成率</a:t>
                      </a:r>
                      <a:endParaRPr lang="ja-JP" sz="1100" spc="55" dirty="0">
                        <a:solidFill>
                          <a:schemeClr val="bg1"/>
                        </a:solidFill>
                        <a:effectLst/>
                        <a:latin typeface="HGP創英角ﾎﾟｯﾌﾟ体" panose="040B0A00000000000000" pitchFamily="50" charset="-128"/>
                        <a:ea typeface="HGP創英角ﾎﾟｯﾌﾟ体" panose="040B0A00000000000000" pitchFamily="50" charset="-128"/>
                        <a:cs typeface="Times New Roman" panose="02020603050405020304" pitchFamily="18" charset="0"/>
                      </a:endParaRPr>
                    </a:p>
                  </a:txBody>
                  <a:tcPr marL="45720" marR="45720" marT="9525" marB="0" anchor="ctr">
                    <a:lnL w="9525"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0070C0"/>
                    </a:solidFill>
                  </a:tcPr>
                </a:tc>
                <a:extLst>
                  <a:ext uri="{0D108BD9-81ED-4DB2-BD59-A6C34878D82A}">
                    <a16:rowId xmlns:a16="http://schemas.microsoft.com/office/drawing/2014/main" val="4217803858"/>
                  </a:ext>
                </a:extLst>
              </a:tr>
              <a:tr h="225718">
                <a:tc rowSpan="5">
                  <a:txBody>
                    <a:bodyPr/>
                    <a:lstStyle/>
                    <a:p>
                      <a:pPr algn="ctr"/>
                      <a:r>
                        <a:rPr kumimoji="1" lang="en-US" altLang="ja-JP" sz="1200" b="1" dirty="0" smtClean="0">
                          <a:latin typeface="Meiryo UI" panose="020B0604030504040204" pitchFamily="50" charset="-128"/>
                          <a:ea typeface="Meiryo UI" panose="020B0604030504040204" pitchFamily="50" charset="-128"/>
                        </a:rPr>
                        <a:t>30</a:t>
                      </a:r>
                      <a:r>
                        <a:rPr kumimoji="1" lang="ja-JP" altLang="en-US" sz="1200" b="1" dirty="0" smtClean="0">
                          <a:latin typeface="Meiryo UI" panose="020B0604030504040204" pitchFamily="50" charset="-128"/>
                          <a:ea typeface="Meiryo UI" panose="020B0604030504040204" pitchFamily="50" charset="-128"/>
                        </a:rPr>
                        <a:t>円コース</a:t>
                      </a:r>
                    </a:p>
                  </a:txBody>
                  <a:tcPr anchor="ctr">
                    <a:lnL w="12700" cap="flat" cmpd="sng" algn="ctr">
                      <a:solidFill>
                        <a:schemeClr val="tx1"/>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6">
                        <a:lumMod val="20000"/>
                        <a:lumOff val="80000"/>
                      </a:schemeClr>
                    </a:solidFill>
                  </a:tcPr>
                </a:tc>
                <a:tc rowSpan="5">
                  <a:txBody>
                    <a:bodyPr/>
                    <a:lstStyle/>
                    <a:p>
                      <a:pPr algn="ctr"/>
                      <a:r>
                        <a:rPr kumimoji="1" lang="en-US" altLang="ja-JP" sz="1050" dirty="0" smtClean="0">
                          <a:latin typeface="Meiryo UI" panose="020B0604030504040204" pitchFamily="50" charset="-128"/>
                          <a:ea typeface="Meiryo UI" panose="020B0604030504040204" pitchFamily="50" charset="-128"/>
                        </a:rPr>
                        <a:t>30</a:t>
                      </a:r>
                      <a:r>
                        <a:rPr kumimoji="1" lang="ja-JP" altLang="en-US" sz="1050" dirty="0" smtClean="0">
                          <a:latin typeface="Meiryo UI" panose="020B0604030504040204" pitchFamily="50" charset="-128"/>
                          <a:ea typeface="Meiryo UI" panose="020B0604030504040204" pitchFamily="50" charset="-128"/>
                        </a:rPr>
                        <a:t>円以上</a:t>
                      </a: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6">
                        <a:lumMod val="20000"/>
                        <a:lumOff val="80000"/>
                      </a:schemeClr>
                    </a:solidFill>
                  </a:tcPr>
                </a:tc>
                <a:tc>
                  <a:txBody>
                    <a:bodyPr/>
                    <a:lstStyle/>
                    <a:p>
                      <a:pPr marL="0" marR="0" lvl="0" indent="0" algn="ctr" defTabSz="914400" rtl="0" eaLnBrk="1" fontAlgn="auto" latinLnBrk="1" hangingPunct="1">
                        <a:lnSpc>
                          <a:spcPts val="1400"/>
                        </a:lnSpc>
                        <a:spcBef>
                          <a:spcPts val="0"/>
                        </a:spcBef>
                        <a:spcAft>
                          <a:spcPts val="0"/>
                        </a:spcAft>
                        <a:buClrTx/>
                        <a:buSzTx/>
                        <a:buFontTx/>
                        <a:buNone/>
                        <a:tabLst/>
                        <a:defRPr/>
                      </a:pPr>
                      <a:r>
                        <a:rPr lang="ja-JP" altLang="ja-JP" sz="1050" spc="55" dirty="0" smtClean="0">
                          <a:effectLst/>
                          <a:latin typeface="Meiryo UI" panose="020B0604030504040204" pitchFamily="50" charset="-128"/>
                          <a:ea typeface="Meiryo UI" panose="020B0604030504040204" pitchFamily="50" charset="-128"/>
                          <a:cs typeface="Times New Roman" panose="02020603050405020304" pitchFamily="18" charset="0"/>
                        </a:rPr>
                        <a:t>１人</a:t>
                      </a:r>
                      <a:endParaRPr lang="ja-JP" altLang="ja-JP" sz="1200" spc="55" dirty="0" smtClean="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6">
                        <a:lumMod val="20000"/>
                        <a:lumOff val="80000"/>
                      </a:schemeClr>
                    </a:solidFill>
                  </a:tcPr>
                </a:tc>
                <a:tc>
                  <a:txBody>
                    <a:bodyPr/>
                    <a:lstStyle/>
                    <a:p>
                      <a:pPr algn="ctr" latinLnBrk="1">
                        <a:lnSpc>
                          <a:spcPts val="1400"/>
                        </a:lnSpc>
                        <a:spcAft>
                          <a:spcPts val="0"/>
                        </a:spcAft>
                      </a:pPr>
                      <a:r>
                        <a:rPr lang="ja-JP" altLang="en-US" sz="1050" spc="55" dirty="0" smtClean="0">
                          <a:effectLst/>
                          <a:latin typeface="Meiryo UI" panose="020B0604030504040204" pitchFamily="50" charset="-128"/>
                          <a:ea typeface="Meiryo UI" panose="020B0604030504040204" pitchFamily="50" charset="-128"/>
                          <a:cs typeface="Times New Roman" panose="02020603050405020304" pitchFamily="18" charset="0"/>
                        </a:rPr>
                        <a:t>３０</a:t>
                      </a:r>
                      <a:r>
                        <a:rPr lang="ja-JP" sz="1050" spc="55" dirty="0" smtClean="0">
                          <a:effectLst/>
                          <a:latin typeface="Meiryo UI" panose="020B0604030504040204" pitchFamily="50" charset="-128"/>
                          <a:ea typeface="Meiryo UI" panose="020B0604030504040204" pitchFamily="50" charset="-128"/>
                          <a:cs typeface="Times New Roman" panose="02020603050405020304" pitchFamily="18" charset="0"/>
                        </a:rPr>
                        <a:t>万円</a:t>
                      </a:r>
                      <a:endParaRPr lang="ja-JP" sz="1200" spc="55"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6">
                        <a:lumMod val="20000"/>
                        <a:lumOff val="80000"/>
                      </a:schemeClr>
                    </a:solidFill>
                  </a:tcPr>
                </a:tc>
                <a:tc rowSpan="20">
                  <a:txBody>
                    <a:bodyPr/>
                    <a:lstStyle/>
                    <a:p>
                      <a:pPr algn="ctr"/>
                      <a:r>
                        <a:rPr kumimoji="1" lang="ja-JP" altLang="en-US" sz="1050" dirty="0" smtClean="0">
                          <a:latin typeface="Meiryo UI" panose="020B0604030504040204" pitchFamily="50" charset="-128"/>
                          <a:ea typeface="Meiryo UI" panose="020B0604030504040204" pitchFamily="50" charset="-128"/>
                        </a:rPr>
                        <a:t>以下の２つの要件を</a:t>
                      </a:r>
                    </a:p>
                    <a:p>
                      <a:pPr algn="ctr"/>
                      <a:r>
                        <a:rPr kumimoji="1" lang="ja-JP" altLang="en-US" sz="1050" dirty="0" smtClean="0">
                          <a:latin typeface="Meiryo UI" panose="020B0604030504040204" pitchFamily="50" charset="-128"/>
                          <a:ea typeface="Meiryo UI" panose="020B0604030504040204" pitchFamily="50" charset="-128"/>
                        </a:rPr>
                        <a:t>満たす事業場</a:t>
                      </a:r>
                    </a:p>
                    <a:p>
                      <a:pPr algn="ctr"/>
                      <a:endParaRPr kumimoji="1" lang="ja-JP" altLang="en-US" sz="1050" dirty="0" smtClean="0">
                        <a:latin typeface="Meiryo UI" panose="020B0604030504040204" pitchFamily="50" charset="-128"/>
                        <a:ea typeface="Meiryo UI" panose="020B0604030504040204" pitchFamily="50" charset="-128"/>
                      </a:endParaRPr>
                    </a:p>
                    <a:p>
                      <a:pPr algn="ctr"/>
                      <a:r>
                        <a:rPr kumimoji="1" lang="ja-JP" altLang="en-US" sz="1050" dirty="0" smtClean="0">
                          <a:latin typeface="Meiryo UI" panose="020B0604030504040204" pitchFamily="50" charset="-128"/>
                          <a:ea typeface="Meiryo UI" panose="020B0604030504040204" pitchFamily="50" charset="-128"/>
                        </a:rPr>
                        <a:t>・事業場内最低賃金と</a:t>
                      </a:r>
                    </a:p>
                    <a:p>
                      <a:pPr algn="ctr"/>
                      <a:r>
                        <a:rPr kumimoji="1" lang="ja-JP" altLang="en-US" sz="1050" dirty="0" smtClean="0">
                          <a:latin typeface="Meiryo UI" panose="020B0604030504040204" pitchFamily="50" charset="-128"/>
                          <a:ea typeface="Meiryo UI" panose="020B0604030504040204" pitchFamily="50" charset="-128"/>
                        </a:rPr>
                        <a:t> 地域別最低賃金の</a:t>
                      </a:r>
                      <a:endParaRPr kumimoji="1" lang="en-US" altLang="ja-JP" sz="1050" dirty="0" smtClean="0">
                        <a:latin typeface="Meiryo UI" panose="020B0604030504040204" pitchFamily="50" charset="-128"/>
                        <a:ea typeface="Meiryo UI" panose="020B0604030504040204" pitchFamily="50" charset="-128"/>
                      </a:endParaRPr>
                    </a:p>
                    <a:p>
                      <a:pPr algn="ctr"/>
                      <a:r>
                        <a:rPr kumimoji="1" lang="ja-JP" altLang="en-US" sz="1050" dirty="0" smtClean="0">
                          <a:latin typeface="Meiryo UI" panose="020B0604030504040204" pitchFamily="50" charset="-128"/>
                          <a:ea typeface="Meiryo UI" panose="020B0604030504040204" pitchFamily="50" charset="-128"/>
                        </a:rPr>
                        <a:t>差額が</a:t>
                      </a:r>
                      <a:r>
                        <a:rPr kumimoji="1" lang="en-US" altLang="ja-JP" sz="1050" dirty="0" smtClean="0">
                          <a:latin typeface="Meiryo UI" panose="020B0604030504040204" pitchFamily="50" charset="-128"/>
                          <a:ea typeface="Meiryo UI" panose="020B0604030504040204" pitchFamily="50" charset="-128"/>
                        </a:rPr>
                        <a:t>30</a:t>
                      </a:r>
                      <a:r>
                        <a:rPr kumimoji="1" lang="ja-JP" altLang="en-US" sz="1050" dirty="0" smtClean="0">
                          <a:latin typeface="Meiryo UI" panose="020B0604030504040204" pitchFamily="50" charset="-128"/>
                          <a:ea typeface="Meiryo UI" panose="020B0604030504040204" pitchFamily="50" charset="-128"/>
                        </a:rPr>
                        <a:t>円以内</a:t>
                      </a:r>
                    </a:p>
                    <a:p>
                      <a:pPr algn="ctr"/>
                      <a:r>
                        <a:rPr kumimoji="1" lang="ja-JP" altLang="en-US" sz="1050" dirty="0" smtClean="0">
                          <a:latin typeface="Meiryo UI" panose="020B0604030504040204" pitchFamily="50" charset="-128"/>
                          <a:ea typeface="Meiryo UI" panose="020B0604030504040204" pitchFamily="50" charset="-128"/>
                        </a:rPr>
                        <a:t>・事業場規模</a:t>
                      </a:r>
                      <a:r>
                        <a:rPr kumimoji="1" lang="en-US" altLang="ja-JP" sz="1050" dirty="0" smtClean="0">
                          <a:latin typeface="Meiryo UI" panose="020B0604030504040204" pitchFamily="50" charset="-128"/>
                          <a:ea typeface="Meiryo UI" panose="020B0604030504040204" pitchFamily="50" charset="-128"/>
                        </a:rPr>
                        <a:t>100</a:t>
                      </a:r>
                      <a:r>
                        <a:rPr kumimoji="1" lang="ja-JP" altLang="en-US" sz="1050" dirty="0" smtClean="0">
                          <a:latin typeface="Meiryo UI" panose="020B0604030504040204" pitchFamily="50" charset="-128"/>
                          <a:ea typeface="Meiryo UI" panose="020B0604030504040204" pitchFamily="50" charset="-128"/>
                        </a:rPr>
                        <a:t>人以下</a:t>
                      </a:r>
                    </a:p>
                    <a:p>
                      <a:pPr algn="ctr"/>
                      <a:endParaRPr kumimoji="1" lang="ja-JP" altLang="en-US" sz="1050" dirty="0">
                        <a:latin typeface="Meiryo UI" panose="020B0604030504040204" pitchFamily="50" charset="-128"/>
                        <a:ea typeface="Meiryo UI" panose="020B0604030504040204" pitchFamily="50" charset="-128"/>
                      </a:endParaRPr>
                    </a:p>
                  </a:txBody>
                  <a:tcPr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rowSpan="20">
                  <a:txBody>
                    <a:bodyPr/>
                    <a:lstStyle/>
                    <a:p>
                      <a:pPr algn="ctr"/>
                      <a:r>
                        <a:rPr kumimoji="1" lang="en-US" altLang="ja-JP" sz="1050" dirty="0" smtClean="0">
                          <a:latin typeface="Meiryo UI" panose="020B0604030504040204" pitchFamily="50" charset="-128"/>
                          <a:ea typeface="Meiryo UI" panose="020B0604030504040204" pitchFamily="50" charset="-128"/>
                        </a:rPr>
                        <a:t>【</a:t>
                      </a:r>
                      <a:r>
                        <a:rPr kumimoji="1" lang="ja-JP" altLang="en-US" sz="1050" dirty="0" smtClean="0">
                          <a:latin typeface="Meiryo UI" panose="020B0604030504040204" pitchFamily="50" charset="-128"/>
                          <a:ea typeface="Meiryo UI" panose="020B0604030504040204" pitchFamily="50" charset="-128"/>
                        </a:rPr>
                        <a:t>事業場内最低賃金</a:t>
                      </a:r>
                    </a:p>
                    <a:p>
                      <a:pPr algn="ctr"/>
                      <a:r>
                        <a:rPr kumimoji="1" lang="en-US" altLang="ja-JP" sz="1050" dirty="0" smtClean="0">
                          <a:solidFill>
                            <a:schemeClr val="tx1"/>
                          </a:solidFill>
                          <a:latin typeface="Meiryo UI" panose="020B0604030504040204" pitchFamily="50" charset="-128"/>
                          <a:ea typeface="Meiryo UI" panose="020B0604030504040204" pitchFamily="50" charset="-128"/>
                        </a:rPr>
                        <a:t>900</a:t>
                      </a:r>
                      <a:r>
                        <a:rPr kumimoji="1" lang="ja-JP" altLang="en-US" sz="1050" dirty="0" smtClean="0">
                          <a:solidFill>
                            <a:schemeClr val="tx1"/>
                          </a:solidFill>
                          <a:latin typeface="Meiryo UI" panose="020B0604030504040204" pitchFamily="50" charset="-128"/>
                          <a:ea typeface="Meiryo UI" panose="020B0604030504040204" pitchFamily="50" charset="-128"/>
                        </a:rPr>
                        <a:t>円未満</a:t>
                      </a:r>
                      <a:r>
                        <a:rPr kumimoji="1" lang="en-US" altLang="ja-JP" sz="1050" dirty="0" smtClean="0">
                          <a:solidFill>
                            <a:schemeClr val="tx1"/>
                          </a:solidFill>
                          <a:latin typeface="Meiryo UI" panose="020B0604030504040204" pitchFamily="50" charset="-128"/>
                          <a:ea typeface="Meiryo UI" panose="020B0604030504040204" pitchFamily="50" charset="-128"/>
                        </a:rPr>
                        <a:t>】</a:t>
                      </a:r>
                    </a:p>
                    <a:p>
                      <a:pPr algn="ctr"/>
                      <a:r>
                        <a:rPr kumimoji="1" lang="ja-JP" altLang="en-US" sz="1050" dirty="0" smtClean="0">
                          <a:solidFill>
                            <a:schemeClr val="tx1"/>
                          </a:solidFill>
                          <a:latin typeface="Meiryo UI" panose="020B0604030504040204" pitchFamily="50" charset="-128"/>
                          <a:ea typeface="Meiryo UI" panose="020B0604030504040204" pitchFamily="50" charset="-128"/>
                        </a:rPr>
                        <a:t>４／５</a:t>
                      </a:r>
                    </a:p>
                    <a:p>
                      <a:pPr algn="ctr"/>
                      <a:r>
                        <a:rPr kumimoji="1" lang="ja-JP" altLang="en-US" sz="1050" dirty="0" smtClean="0">
                          <a:solidFill>
                            <a:schemeClr val="tx1"/>
                          </a:solidFill>
                          <a:latin typeface="Meiryo UI" panose="020B0604030504040204" pitchFamily="50" charset="-128"/>
                          <a:ea typeface="Meiryo UI" panose="020B0604030504040204" pitchFamily="50" charset="-128"/>
                        </a:rPr>
                        <a:t>生産性要件を</a:t>
                      </a:r>
                      <a:endParaRPr kumimoji="1" lang="en-US" altLang="ja-JP" sz="1050"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1050" dirty="0" smtClean="0">
                          <a:solidFill>
                            <a:schemeClr val="tx1"/>
                          </a:solidFill>
                          <a:latin typeface="Meiryo UI" panose="020B0604030504040204" pitchFamily="50" charset="-128"/>
                          <a:ea typeface="Meiryo UI" panose="020B0604030504040204" pitchFamily="50" charset="-128"/>
                        </a:rPr>
                        <a:t>満たした場合は</a:t>
                      </a:r>
                    </a:p>
                    <a:p>
                      <a:pPr algn="ctr"/>
                      <a:r>
                        <a:rPr kumimoji="1" lang="ja-JP" altLang="en-US" sz="1050" dirty="0" smtClean="0">
                          <a:solidFill>
                            <a:schemeClr val="tx1"/>
                          </a:solidFill>
                          <a:latin typeface="Meiryo UI" panose="020B0604030504040204" pitchFamily="50" charset="-128"/>
                          <a:ea typeface="Meiryo UI" panose="020B0604030504040204" pitchFamily="50" charset="-128"/>
                        </a:rPr>
                        <a:t>９／１０</a:t>
                      </a:r>
                    </a:p>
                    <a:p>
                      <a:pPr algn="ctr"/>
                      <a:endParaRPr kumimoji="1" lang="ja-JP" altLang="en-US" sz="1050" dirty="0" smtClean="0">
                        <a:solidFill>
                          <a:schemeClr val="tx1"/>
                        </a:solidFill>
                        <a:latin typeface="Meiryo UI" panose="020B0604030504040204" pitchFamily="50" charset="-128"/>
                        <a:ea typeface="Meiryo UI" panose="020B0604030504040204" pitchFamily="50" charset="-128"/>
                      </a:endParaRPr>
                    </a:p>
                    <a:p>
                      <a:pPr algn="ctr"/>
                      <a:r>
                        <a:rPr kumimoji="1" lang="en-US" altLang="ja-JP" sz="1050" dirty="0" smtClean="0">
                          <a:solidFill>
                            <a:schemeClr val="tx1"/>
                          </a:solidFill>
                          <a:latin typeface="Meiryo UI" panose="020B0604030504040204" pitchFamily="50" charset="-128"/>
                          <a:ea typeface="Meiryo UI" panose="020B0604030504040204" pitchFamily="50" charset="-128"/>
                        </a:rPr>
                        <a:t>【</a:t>
                      </a:r>
                      <a:r>
                        <a:rPr kumimoji="1" lang="ja-JP" altLang="en-US" sz="1050" dirty="0" smtClean="0">
                          <a:solidFill>
                            <a:schemeClr val="tx1"/>
                          </a:solidFill>
                          <a:latin typeface="Meiryo UI" panose="020B0604030504040204" pitchFamily="50" charset="-128"/>
                          <a:ea typeface="Meiryo UI" panose="020B0604030504040204" pitchFamily="50" charset="-128"/>
                        </a:rPr>
                        <a:t>事業場内最低賃金</a:t>
                      </a:r>
                    </a:p>
                    <a:p>
                      <a:pPr algn="ctr"/>
                      <a:r>
                        <a:rPr kumimoji="1" lang="en-US" altLang="ja-JP" sz="1050" dirty="0" smtClean="0">
                          <a:solidFill>
                            <a:schemeClr val="tx1"/>
                          </a:solidFill>
                          <a:latin typeface="Meiryo UI" panose="020B0604030504040204" pitchFamily="50" charset="-128"/>
                          <a:ea typeface="Meiryo UI" panose="020B0604030504040204" pitchFamily="50" charset="-128"/>
                        </a:rPr>
                        <a:t>900</a:t>
                      </a:r>
                      <a:r>
                        <a:rPr kumimoji="1" lang="ja-JP" altLang="en-US" sz="1050" dirty="0" smtClean="0">
                          <a:solidFill>
                            <a:schemeClr val="tx1"/>
                          </a:solidFill>
                          <a:latin typeface="Meiryo UI" panose="020B0604030504040204" pitchFamily="50" charset="-128"/>
                          <a:ea typeface="Meiryo UI" panose="020B0604030504040204" pitchFamily="50" charset="-128"/>
                        </a:rPr>
                        <a:t>円以上</a:t>
                      </a:r>
                      <a:r>
                        <a:rPr kumimoji="1" lang="en-US" altLang="ja-JP" sz="1050" dirty="0" smtClean="0">
                          <a:solidFill>
                            <a:schemeClr val="tx1"/>
                          </a:solidFill>
                          <a:latin typeface="Meiryo UI" panose="020B0604030504040204" pitchFamily="50" charset="-128"/>
                          <a:ea typeface="Meiryo UI" panose="020B0604030504040204" pitchFamily="50" charset="-128"/>
                        </a:rPr>
                        <a:t>】</a:t>
                      </a:r>
                    </a:p>
                    <a:p>
                      <a:pPr algn="ctr"/>
                      <a:r>
                        <a:rPr kumimoji="1" lang="ja-JP" altLang="en-US" sz="1050" dirty="0" smtClean="0">
                          <a:solidFill>
                            <a:schemeClr val="tx1"/>
                          </a:solidFill>
                          <a:latin typeface="Meiryo UI" panose="020B0604030504040204" pitchFamily="50" charset="-128"/>
                          <a:ea typeface="Meiryo UI" panose="020B0604030504040204" pitchFamily="50" charset="-128"/>
                        </a:rPr>
                        <a:t>３／４</a:t>
                      </a:r>
                    </a:p>
                    <a:p>
                      <a:pPr algn="ctr"/>
                      <a:r>
                        <a:rPr kumimoji="1" lang="ja-JP" altLang="en-US" sz="1050" dirty="0" smtClean="0">
                          <a:solidFill>
                            <a:schemeClr val="tx1"/>
                          </a:solidFill>
                          <a:latin typeface="Meiryo UI" panose="020B0604030504040204" pitchFamily="50" charset="-128"/>
                          <a:ea typeface="Meiryo UI" panose="020B0604030504040204" pitchFamily="50" charset="-128"/>
                        </a:rPr>
                        <a:t>生産性</a:t>
                      </a:r>
                      <a:r>
                        <a:rPr kumimoji="1" lang="ja-JP" altLang="en-US" sz="1050" dirty="0" smtClean="0">
                          <a:latin typeface="Meiryo UI" panose="020B0604030504040204" pitchFamily="50" charset="-128"/>
                          <a:ea typeface="Meiryo UI" panose="020B0604030504040204" pitchFamily="50" charset="-128"/>
                        </a:rPr>
                        <a:t>要件を</a:t>
                      </a:r>
                      <a:endParaRPr kumimoji="1" lang="en-US" altLang="ja-JP" sz="1050" dirty="0" smtClean="0">
                        <a:latin typeface="Meiryo UI" panose="020B0604030504040204" pitchFamily="50" charset="-128"/>
                        <a:ea typeface="Meiryo UI" panose="020B0604030504040204" pitchFamily="50" charset="-128"/>
                      </a:endParaRPr>
                    </a:p>
                    <a:p>
                      <a:pPr algn="ctr"/>
                      <a:r>
                        <a:rPr kumimoji="1" lang="ja-JP" altLang="en-US" sz="1050" dirty="0" smtClean="0">
                          <a:latin typeface="Meiryo UI" panose="020B0604030504040204" pitchFamily="50" charset="-128"/>
                          <a:ea typeface="Meiryo UI" panose="020B0604030504040204" pitchFamily="50" charset="-128"/>
                        </a:rPr>
                        <a:t>満たした場合は</a:t>
                      </a:r>
                    </a:p>
                    <a:p>
                      <a:pPr algn="ctr"/>
                      <a:r>
                        <a:rPr kumimoji="1" lang="ja-JP" altLang="en-US" sz="1050" dirty="0" smtClean="0">
                          <a:latin typeface="Meiryo UI" panose="020B0604030504040204" pitchFamily="50" charset="-128"/>
                          <a:ea typeface="Meiryo UI" panose="020B0604030504040204" pitchFamily="50" charset="-128"/>
                        </a:rPr>
                        <a:t>４／５</a:t>
                      </a:r>
                    </a:p>
                    <a:p>
                      <a:pPr algn="ctr"/>
                      <a:endParaRPr kumimoji="1" lang="ja-JP" altLang="en-US" sz="1050" dirty="0">
                        <a:latin typeface="Meiryo UI" panose="020B0604030504040204" pitchFamily="50" charset="-128"/>
                        <a:ea typeface="Meiryo UI" panose="020B0604030504040204" pitchFamily="50" charset="-128"/>
                      </a:endParaRPr>
                    </a:p>
                  </a:txBody>
                  <a:tcPr anchor="ctr">
                    <a:lnL w="9525"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634906401"/>
                  </a:ext>
                </a:extLst>
              </a:tr>
              <a:tr h="218504">
                <a:tc vMerge="1">
                  <a:txBody>
                    <a:bodyPr/>
                    <a:lstStyle/>
                    <a:p>
                      <a:endParaRPr kumimoji="1" lang="ja-JP" altLang="en-US"/>
                    </a:p>
                  </a:txBody>
                  <a:tcPr/>
                </a:tc>
                <a:tc vMerge="1">
                  <a:txBody>
                    <a:bodyPr/>
                    <a:lstStyle/>
                    <a:p>
                      <a:endParaRPr kumimoji="1" lang="ja-JP" altLang="en-US"/>
                    </a:p>
                  </a:txBody>
                  <a:tcPr/>
                </a:tc>
                <a:tc>
                  <a:txBody>
                    <a:bodyPr/>
                    <a:lstStyle/>
                    <a:p>
                      <a:pPr algn="ctr" latinLnBrk="1">
                        <a:lnSpc>
                          <a:spcPts val="1400"/>
                        </a:lnSpc>
                        <a:spcAft>
                          <a:spcPts val="0"/>
                        </a:spcAft>
                      </a:pPr>
                      <a:r>
                        <a:rPr lang="ja-JP" sz="1050" spc="55" dirty="0">
                          <a:effectLst/>
                          <a:latin typeface="Meiryo UI" panose="020B0604030504040204" pitchFamily="50" charset="-128"/>
                          <a:ea typeface="Meiryo UI" panose="020B0604030504040204" pitchFamily="50" charset="-128"/>
                          <a:cs typeface="Times New Roman" panose="02020603050405020304" pitchFamily="18" charset="0"/>
                        </a:rPr>
                        <a:t>２～３人</a:t>
                      </a:r>
                      <a:endParaRPr lang="ja-JP" sz="1200" spc="55"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6">
                        <a:lumMod val="20000"/>
                        <a:lumOff val="80000"/>
                      </a:schemeClr>
                    </a:solidFill>
                  </a:tcPr>
                </a:tc>
                <a:tc>
                  <a:txBody>
                    <a:bodyPr/>
                    <a:lstStyle/>
                    <a:p>
                      <a:pPr algn="ctr" latinLnBrk="1">
                        <a:lnSpc>
                          <a:spcPts val="1400"/>
                        </a:lnSpc>
                        <a:spcAft>
                          <a:spcPts val="0"/>
                        </a:spcAft>
                      </a:pPr>
                      <a:r>
                        <a:rPr lang="ja-JP" altLang="en-US" sz="1050" spc="55" dirty="0" smtClean="0">
                          <a:effectLst/>
                          <a:latin typeface="Meiryo UI" panose="020B0604030504040204" pitchFamily="50" charset="-128"/>
                          <a:ea typeface="Meiryo UI" panose="020B0604030504040204" pitchFamily="50" charset="-128"/>
                          <a:cs typeface="Times New Roman" panose="02020603050405020304" pitchFamily="18" charset="0"/>
                        </a:rPr>
                        <a:t>５</a:t>
                      </a:r>
                      <a:r>
                        <a:rPr lang="ja-JP" sz="1050" spc="55" dirty="0" smtClean="0">
                          <a:effectLst/>
                          <a:latin typeface="Meiryo UI" panose="020B0604030504040204" pitchFamily="50" charset="-128"/>
                          <a:ea typeface="Meiryo UI" panose="020B0604030504040204" pitchFamily="50" charset="-128"/>
                          <a:cs typeface="Times New Roman" panose="02020603050405020304" pitchFamily="18" charset="0"/>
                        </a:rPr>
                        <a:t>０万円</a:t>
                      </a:r>
                      <a:endParaRPr lang="ja-JP" sz="1200" spc="55"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6">
                        <a:lumMod val="20000"/>
                        <a:lumOff val="80000"/>
                      </a:schemeClr>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292104024"/>
                  </a:ext>
                </a:extLst>
              </a:tr>
              <a:tr h="218504">
                <a:tc vMerge="1">
                  <a:txBody>
                    <a:bodyPr/>
                    <a:lstStyle/>
                    <a:p>
                      <a:endParaRPr kumimoji="1" lang="ja-JP" altLang="en-US"/>
                    </a:p>
                  </a:txBody>
                  <a:tcPr/>
                </a:tc>
                <a:tc vMerge="1">
                  <a:txBody>
                    <a:bodyPr/>
                    <a:lstStyle/>
                    <a:p>
                      <a:endParaRPr kumimoji="1" lang="ja-JP" altLang="en-US"/>
                    </a:p>
                  </a:txBody>
                  <a:tcPr/>
                </a:tc>
                <a:tc>
                  <a:txBody>
                    <a:bodyPr/>
                    <a:lstStyle/>
                    <a:p>
                      <a:pPr algn="ctr" latinLnBrk="1">
                        <a:lnSpc>
                          <a:spcPts val="1400"/>
                        </a:lnSpc>
                        <a:spcAft>
                          <a:spcPts val="0"/>
                        </a:spcAft>
                      </a:pPr>
                      <a:r>
                        <a:rPr lang="ja-JP" sz="1050" spc="55" dirty="0">
                          <a:effectLst/>
                          <a:latin typeface="Meiryo UI" panose="020B0604030504040204" pitchFamily="50" charset="-128"/>
                          <a:ea typeface="Meiryo UI" panose="020B0604030504040204" pitchFamily="50" charset="-128"/>
                          <a:cs typeface="Times New Roman" panose="02020603050405020304" pitchFamily="18" charset="0"/>
                        </a:rPr>
                        <a:t>４～６人</a:t>
                      </a:r>
                      <a:endParaRPr lang="ja-JP" sz="1200" spc="55"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6">
                        <a:lumMod val="20000"/>
                        <a:lumOff val="80000"/>
                      </a:schemeClr>
                    </a:solidFill>
                  </a:tcPr>
                </a:tc>
                <a:tc>
                  <a:txBody>
                    <a:bodyPr/>
                    <a:lstStyle/>
                    <a:p>
                      <a:pPr algn="ctr" latinLnBrk="1">
                        <a:lnSpc>
                          <a:spcPts val="1400"/>
                        </a:lnSpc>
                        <a:spcAft>
                          <a:spcPts val="0"/>
                        </a:spcAft>
                      </a:pPr>
                      <a:r>
                        <a:rPr lang="ja-JP" altLang="en-US" sz="1050" spc="55" dirty="0" smtClean="0">
                          <a:effectLst/>
                          <a:latin typeface="Meiryo UI" panose="020B0604030504040204" pitchFamily="50" charset="-128"/>
                          <a:ea typeface="Meiryo UI" panose="020B0604030504040204" pitchFamily="50" charset="-128"/>
                          <a:cs typeface="Times New Roman" panose="02020603050405020304" pitchFamily="18" charset="0"/>
                        </a:rPr>
                        <a:t>７</a:t>
                      </a:r>
                      <a:r>
                        <a:rPr lang="ja-JP" sz="1050" spc="55" dirty="0" smtClean="0">
                          <a:effectLst/>
                          <a:latin typeface="Meiryo UI" panose="020B0604030504040204" pitchFamily="50" charset="-128"/>
                          <a:ea typeface="Meiryo UI" panose="020B0604030504040204" pitchFamily="50" charset="-128"/>
                          <a:cs typeface="Times New Roman" panose="02020603050405020304" pitchFamily="18" charset="0"/>
                        </a:rPr>
                        <a:t>０万円</a:t>
                      </a:r>
                      <a:endParaRPr lang="ja-JP" sz="1200" spc="55"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6">
                        <a:lumMod val="20000"/>
                        <a:lumOff val="80000"/>
                      </a:schemeClr>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292713646"/>
                  </a:ext>
                </a:extLst>
              </a:tr>
              <a:tr h="218504">
                <a:tc vMerge="1">
                  <a:txBody>
                    <a:bodyPr/>
                    <a:lstStyle/>
                    <a:p>
                      <a:endParaRPr kumimoji="1" lang="ja-JP" altLang="en-US"/>
                    </a:p>
                  </a:txBody>
                  <a:tcPr/>
                </a:tc>
                <a:tc vMerge="1">
                  <a:txBody>
                    <a:bodyPr/>
                    <a:lstStyle/>
                    <a:p>
                      <a:endParaRPr kumimoji="1" lang="ja-JP" altLang="en-US"/>
                    </a:p>
                  </a:txBody>
                  <a:tcPr/>
                </a:tc>
                <a:tc>
                  <a:txBody>
                    <a:bodyPr/>
                    <a:lstStyle/>
                    <a:p>
                      <a:pPr algn="ctr" latinLnBrk="1">
                        <a:lnSpc>
                          <a:spcPts val="1400"/>
                        </a:lnSpc>
                        <a:spcAft>
                          <a:spcPts val="0"/>
                        </a:spcAft>
                      </a:pPr>
                      <a:r>
                        <a:rPr lang="ja-JP" sz="1050" spc="55" dirty="0">
                          <a:effectLst/>
                          <a:latin typeface="Meiryo UI" panose="020B0604030504040204" pitchFamily="50" charset="-128"/>
                          <a:ea typeface="Meiryo UI" panose="020B0604030504040204" pitchFamily="50" charset="-128"/>
                          <a:cs typeface="Times New Roman" panose="02020603050405020304" pitchFamily="18" charset="0"/>
                        </a:rPr>
                        <a:t>７人以上</a:t>
                      </a:r>
                      <a:endParaRPr lang="ja-JP" sz="1200" spc="55"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6">
                        <a:lumMod val="20000"/>
                        <a:lumOff val="80000"/>
                      </a:schemeClr>
                    </a:solidFill>
                  </a:tcPr>
                </a:tc>
                <a:tc>
                  <a:txBody>
                    <a:bodyPr/>
                    <a:lstStyle/>
                    <a:p>
                      <a:pPr algn="ctr" latinLnBrk="1">
                        <a:lnSpc>
                          <a:spcPts val="1400"/>
                        </a:lnSpc>
                        <a:spcAft>
                          <a:spcPts val="0"/>
                        </a:spcAft>
                      </a:pPr>
                      <a:r>
                        <a:rPr lang="ja-JP" altLang="en-US" sz="1050" spc="55" dirty="0" smtClean="0">
                          <a:effectLst/>
                          <a:latin typeface="Meiryo UI" panose="020B0604030504040204" pitchFamily="50" charset="-128"/>
                          <a:ea typeface="Meiryo UI" panose="020B0604030504040204" pitchFamily="50" charset="-128"/>
                          <a:cs typeface="Times New Roman" panose="02020603050405020304" pitchFamily="18" charset="0"/>
                        </a:rPr>
                        <a:t>１０</a:t>
                      </a:r>
                      <a:r>
                        <a:rPr lang="ja-JP" sz="1050" spc="55" dirty="0" smtClean="0">
                          <a:effectLst/>
                          <a:latin typeface="Meiryo UI" panose="020B0604030504040204" pitchFamily="50" charset="-128"/>
                          <a:ea typeface="Meiryo UI" panose="020B0604030504040204" pitchFamily="50" charset="-128"/>
                          <a:cs typeface="Times New Roman" panose="02020603050405020304" pitchFamily="18" charset="0"/>
                        </a:rPr>
                        <a:t>０万円</a:t>
                      </a:r>
                      <a:endParaRPr lang="ja-JP" sz="1200" spc="55"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6">
                        <a:lumMod val="20000"/>
                        <a:lumOff val="80000"/>
                      </a:schemeClr>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287866859"/>
                  </a:ext>
                </a:extLst>
              </a:tr>
              <a:tr h="218504">
                <a:tc vMerge="1">
                  <a:txBody>
                    <a:bodyPr/>
                    <a:lstStyle/>
                    <a:p>
                      <a:endParaRPr kumimoji="1" lang="ja-JP" altLang="en-US"/>
                    </a:p>
                  </a:txBody>
                  <a:tcPr/>
                </a:tc>
                <a:tc vMerge="1">
                  <a:txBody>
                    <a:bodyPr/>
                    <a:lstStyle/>
                    <a:p>
                      <a:endParaRPr kumimoji="1" lang="ja-JP" altLang="en-US"/>
                    </a:p>
                  </a:txBody>
                  <a:tcPr/>
                </a:tc>
                <a:tc>
                  <a:txBody>
                    <a:bodyPr/>
                    <a:lstStyle/>
                    <a:p>
                      <a:pPr algn="ctr" latinLnBrk="1">
                        <a:lnSpc>
                          <a:spcPts val="1400"/>
                        </a:lnSpc>
                        <a:spcAft>
                          <a:spcPts val="0"/>
                        </a:spcAft>
                      </a:pPr>
                      <a:r>
                        <a:rPr lang="en-US" altLang="ja-JP" sz="1050" spc="55" dirty="0" smtClean="0">
                          <a:effectLst/>
                          <a:latin typeface="Meiryo UI" panose="020B0604030504040204" pitchFamily="50" charset="-128"/>
                          <a:ea typeface="Meiryo UI" panose="020B0604030504040204" pitchFamily="50" charset="-128"/>
                          <a:cs typeface="Times New Roman" panose="02020603050405020304" pitchFamily="18" charset="0"/>
                        </a:rPr>
                        <a:t>10</a:t>
                      </a:r>
                      <a:r>
                        <a:rPr lang="ja-JP" sz="1050" spc="55" dirty="0" smtClean="0">
                          <a:effectLst/>
                          <a:latin typeface="Meiryo UI" panose="020B0604030504040204" pitchFamily="50" charset="-128"/>
                          <a:ea typeface="Meiryo UI" panose="020B0604030504040204" pitchFamily="50" charset="-128"/>
                          <a:cs typeface="Times New Roman" panose="02020603050405020304" pitchFamily="18" charset="0"/>
                        </a:rPr>
                        <a:t>人</a:t>
                      </a:r>
                      <a:r>
                        <a:rPr lang="ja-JP" sz="1050" spc="55" dirty="0">
                          <a:effectLst/>
                          <a:latin typeface="Meiryo UI" panose="020B0604030504040204" pitchFamily="50" charset="-128"/>
                          <a:ea typeface="Meiryo UI" panose="020B0604030504040204" pitchFamily="50" charset="-128"/>
                          <a:cs typeface="Times New Roman" panose="02020603050405020304" pitchFamily="18" charset="0"/>
                        </a:rPr>
                        <a:t>以上</a:t>
                      </a:r>
                      <a:endParaRPr lang="ja-JP" sz="1200" spc="55"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6">
                        <a:lumMod val="20000"/>
                        <a:lumOff val="80000"/>
                      </a:schemeClr>
                    </a:solidFill>
                  </a:tcPr>
                </a:tc>
                <a:tc>
                  <a:txBody>
                    <a:bodyPr/>
                    <a:lstStyle/>
                    <a:p>
                      <a:pPr algn="ctr" latinLnBrk="1">
                        <a:lnSpc>
                          <a:spcPts val="1400"/>
                        </a:lnSpc>
                        <a:spcAft>
                          <a:spcPts val="0"/>
                        </a:spcAft>
                      </a:pPr>
                      <a:r>
                        <a:rPr lang="ja-JP" altLang="en-US" sz="1050" spc="55" dirty="0" smtClean="0">
                          <a:effectLst/>
                          <a:latin typeface="Meiryo UI" panose="020B0604030504040204" pitchFamily="50" charset="-128"/>
                          <a:ea typeface="Meiryo UI" panose="020B0604030504040204" pitchFamily="50" charset="-128"/>
                          <a:cs typeface="Times New Roman" panose="02020603050405020304" pitchFamily="18" charset="0"/>
                        </a:rPr>
                        <a:t>１２</a:t>
                      </a:r>
                      <a:r>
                        <a:rPr lang="ja-JP" sz="1050" spc="55" dirty="0" smtClean="0">
                          <a:effectLst/>
                          <a:latin typeface="Meiryo UI" panose="020B0604030504040204" pitchFamily="50" charset="-128"/>
                          <a:ea typeface="Meiryo UI" panose="020B0604030504040204" pitchFamily="50" charset="-128"/>
                          <a:cs typeface="Times New Roman" panose="02020603050405020304" pitchFamily="18" charset="0"/>
                        </a:rPr>
                        <a:t>０万円</a:t>
                      </a:r>
                      <a:endParaRPr lang="ja-JP" sz="1200" spc="55"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6">
                        <a:lumMod val="20000"/>
                        <a:lumOff val="80000"/>
                      </a:schemeClr>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354356325"/>
                  </a:ext>
                </a:extLst>
              </a:tr>
              <a:tr h="218504">
                <a:tc rowSpan="5">
                  <a:txBody>
                    <a:bodyPr/>
                    <a:lstStyle/>
                    <a:p>
                      <a:pPr algn="ctr"/>
                      <a:r>
                        <a:rPr kumimoji="1" lang="en-US" altLang="ja-JP" sz="1200" b="1" dirty="0" smtClean="0">
                          <a:latin typeface="Meiryo UI" panose="020B0604030504040204" pitchFamily="50" charset="-128"/>
                          <a:ea typeface="Meiryo UI" panose="020B0604030504040204" pitchFamily="50" charset="-128"/>
                        </a:rPr>
                        <a:t>45</a:t>
                      </a:r>
                      <a:r>
                        <a:rPr kumimoji="1" lang="ja-JP" altLang="en-US" sz="1200" b="1" dirty="0" smtClean="0">
                          <a:latin typeface="Meiryo UI" panose="020B0604030504040204" pitchFamily="50" charset="-128"/>
                          <a:ea typeface="Meiryo UI" panose="020B0604030504040204" pitchFamily="50" charset="-128"/>
                        </a:rPr>
                        <a:t>円コース</a:t>
                      </a:r>
                    </a:p>
                  </a:txBody>
                  <a:tcPr anchor="ctr">
                    <a:lnL w="12700" cap="flat" cmpd="sng" algn="ctr">
                      <a:solidFill>
                        <a:schemeClr val="tx1"/>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6">
                        <a:lumMod val="20000"/>
                        <a:lumOff val="80000"/>
                      </a:schemeClr>
                    </a:solidFill>
                  </a:tcPr>
                </a:tc>
                <a:tc rowSpan="5">
                  <a:txBody>
                    <a:bodyPr/>
                    <a:lstStyle/>
                    <a:p>
                      <a:pPr algn="ctr"/>
                      <a:r>
                        <a:rPr kumimoji="1" lang="en-US" altLang="ja-JP" sz="1050" dirty="0" smtClean="0">
                          <a:latin typeface="Meiryo UI" panose="020B0604030504040204" pitchFamily="50" charset="-128"/>
                          <a:ea typeface="Meiryo UI" panose="020B0604030504040204" pitchFamily="50" charset="-128"/>
                        </a:rPr>
                        <a:t>45</a:t>
                      </a:r>
                      <a:r>
                        <a:rPr kumimoji="1" lang="ja-JP" altLang="en-US" sz="1050" dirty="0" smtClean="0">
                          <a:latin typeface="Meiryo UI" panose="020B0604030504040204" pitchFamily="50" charset="-128"/>
                          <a:ea typeface="Meiryo UI" panose="020B0604030504040204" pitchFamily="50" charset="-128"/>
                        </a:rPr>
                        <a:t>円以上</a:t>
                      </a: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6">
                        <a:lumMod val="20000"/>
                        <a:lumOff val="80000"/>
                      </a:schemeClr>
                    </a:solidFill>
                  </a:tcPr>
                </a:tc>
                <a:tc>
                  <a:txBody>
                    <a:bodyPr/>
                    <a:lstStyle/>
                    <a:p>
                      <a:pPr marL="0" marR="0" lvl="0" indent="0" algn="ctr" defTabSz="914400" rtl="0" eaLnBrk="1" fontAlgn="auto" latinLnBrk="1" hangingPunct="1">
                        <a:lnSpc>
                          <a:spcPts val="1400"/>
                        </a:lnSpc>
                        <a:spcBef>
                          <a:spcPts val="0"/>
                        </a:spcBef>
                        <a:spcAft>
                          <a:spcPts val="0"/>
                        </a:spcAft>
                        <a:buClrTx/>
                        <a:buSzTx/>
                        <a:buFontTx/>
                        <a:buNone/>
                        <a:tabLst/>
                        <a:defRPr/>
                      </a:pPr>
                      <a:r>
                        <a:rPr lang="ja-JP" altLang="ja-JP" sz="1050" spc="55" dirty="0" smtClean="0">
                          <a:effectLst/>
                          <a:latin typeface="Meiryo UI" panose="020B0604030504040204" pitchFamily="50" charset="-128"/>
                          <a:ea typeface="Meiryo UI" panose="020B0604030504040204" pitchFamily="50" charset="-128"/>
                          <a:cs typeface="Times New Roman" panose="02020603050405020304" pitchFamily="18" charset="0"/>
                        </a:rPr>
                        <a:t>１人</a:t>
                      </a:r>
                      <a:endParaRPr lang="ja-JP" altLang="ja-JP" sz="1200" spc="55" dirty="0" smtClean="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6">
                        <a:lumMod val="20000"/>
                        <a:lumOff val="80000"/>
                      </a:schemeClr>
                    </a:solidFill>
                  </a:tcPr>
                </a:tc>
                <a:tc>
                  <a:txBody>
                    <a:bodyPr/>
                    <a:lstStyle/>
                    <a:p>
                      <a:pPr algn="ctr" latinLnBrk="1">
                        <a:lnSpc>
                          <a:spcPts val="1400"/>
                        </a:lnSpc>
                        <a:spcAft>
                          <a:spcPts val="0"/>
                        </a:spcAft>
                      </a:pPr>
                      <a:r>
                        <a:rPr lang="ja-JP" altLang="en-US" sz="1050" spc="55" dirty="0" smtClean="0">
                          <a:effectLst/>
                          <a:latin typeface="Meiryo UI" panose="020B0604030504040204" pitchFamily="50" charset="-128"/>
                          <a:ea typeface="Meiryo UI" panose="020B0604030504040204" pitchFamily="50" charset="-128"/>
                          <a:cs typeface="Times New Roman" panose="02020603050405020304" pitchFamily="18" charset="0"/>
                        </a:rPr>
                        <a:t>４５</a:t>
                      </a:r>
                      <a:r>
                        <a:rPr lang="ja-JP" sz="1050" spc="55" dirty="0" smtClean="0">
                          <a:effectLst/>
                          <a:latin typeface="Meiryo UI" panose="020B0604030504040204" pitchFamily="50" charset="-128"/>
                          <a:ea typeface="Meiryo UI" panose="020B0604030504040204" pitchFamily="50" charset="-128"/>
                          <a:cs typeface="Times New Roman" panose="02020603050405020304" pitchFamily="18" charset="0"/>
                        </a:rPr>
                        <a:t>万円</a:t>
                      </a:r>
                      <a:endParaRPr lang="ja-JP" sz="1200" spc="55"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6">
                        <a:lumMod val="20000"/>
                        <a:lumOff val="80000"/>
                      </a:schemeClr>
                    </a:solidFill>
                  </a:tcPr>
                </a:tc>
                <a:tc v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F6F0"/>
                    </a:solidFill>
                  </a:tcPr>
                </a:tc>
                <a:tc v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F6F0"/>
                    </a:solidFill>
                  </a:tcPr>
                </a:tc>
                <a:extLst>
                  <a:ext uri="{0D108BD9-81ED-4DB2-BD59-A6C34878D82A}">
                    <a16:rowId xmlns:a16="http://schemas.microsoft.com/office/drawing/2014/main" val="1990691132"/>
                  </a:ext>
                </a:extLst>
              </a:tr>
              <a:tr h="218504">
                <a:tc vMerge="1">
                  <a:txBody>
                    <a:bodyPr/>
                    <a:lstStyle/>
                    <a:p>
                      <a:endParaRPr kumimoji="1" lang="ja-JP" altLang="en-US"/>
                    </a:p>
                  </a:txBody>
                  <a:tcPr/>
                </a:tc>
                <a:tc vMerge="1">
                  <a:txBody>
                    <a:bodyPr/>
                    <a:lstStyle/>
                    <a:p>
                      <a:endParaRPr kumimoji="1" lang="ja-JP" altLang="en-US"/>
                    </a:p>
                  </a:txBody>
                  <a:tcPr/>
                </a:tc>
                <a:tc>
                  <a:txBody>
                    <a:bodyPr/>
                    <a:lstStyle/>
                    <a:p>
                      <a:pPr algn="ctr" latinLnBrk="1">
                        <a:lnSpc>
                          <a:spcPts val="1400"/>
                        </a:lnSpc>
                        <a:spcAft>
                          <a:spcPts val="0"/>
                        </a:spcAft>
                      </a:pPr>
                      <a:r>
                        <a:rPr lang="ja-JP" sz="1050" spc="55" dirty="0">
                          <a:effectLst/>
                          <a:latin typeface="Meiryo UI" panose="020B0604030504040204" pitchFamily="50" charset="-128"/>
                          <a:ea typeface="Meiryo UI" panose="020B0604030504040204" pitchFamily="50" charset="-128"/>
                          <a:cs typeface="Times New Roman" panose="02020603050405020304" pitchFamily="18" charset="0"/>
                        </a:rPr>
                        <a:t>２～３人</a:t>
                      </a:r>
                      <a:endParaRPr lang="ja-JP" sz="1200" spc="55"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6">
                        <a:lumMod val="20000"/>
                        <a:lumOff val="80000"/>
                      </a:schemeClr>
                    </a:solidFill>
                  </a:tcPr>
                </a:tc>
                <a:tc>
                  <a:txBody>
                    <a:bodyPr/>
                    <a:lstStyle/>
                    <a:p>
                      <a:pPr algn="ctr" latinLnBrk="1">
                        <a:lnSpc>
                          <a:spcPts val="1400"/>
                        </a:lnSpc>
                        <a:spcAft>
                          <a:spcPts val="0"/>
                        </a:spcAft>
                      </a:pPr>
                      <a:r>
                        <a:rPr lang="ja-JP" altLang="en-US" sz="1050" spc="55" dirty="0" smtClean="0">
                          <a:effectLst/>
                          <a:latin typeface="Meiryo UI" panose="020B0604030504040204" pitchFamily="50" charset="-128"/>
                          <a:ea typeface="Meiryo UI" panose="020B0604030504040204" pitchFamily="50" charset="-128"/>
                          <a:cs typeface="Times New Roman" panose="02020603050405020304" pitchFamily="18" charset="0"/>
                        </a:rPr>
                        <a:t>７</a:t>
                      </a:r>
                      <a:r>
                        <a:rPr lang="ja-JP" sz="1050" spc="55" dirty="0" smtClean="0">
                          <a:effectLst/>
                          <a:latin typeface="Meiryo UI" panose="020B0604030504040204" pitchFamily="50" charset="-128"/>
                          <a:ea typeface="Meiryo UI" panose="020B0604030504040204" pitchFamily="50" charset="-128"/>
                          <a:cs typeface="Times New Roman" panose="02020603050405020304" pitchFamily="18" charset="0"/>
                        </a:rPr>
                        <a:t>０万円</a:t>
                      </a:r>
                      <a:endParaRPr lang="ja-JP" sz="1200" spc="55"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6">
                        <a:lumMod val="20000"/>
                        <a:lumOff val="80000"/>
                      </a:schemeClr>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279819078"/>
                  </a:ext>
                </a:extLst>
              </a:tr>
              <a:tr h="218504">
                <a:tc vMerge="1">
                  <a:txBody>
                    <a:bodyPr/>
                    <a:lstStyle/>
                    <a:p>
                      <a:endParaRPr kumimoji="1" lang="ja-JP" altLang="en-US"/>
                    </a:p>
                  </a:txBody>
                  <a:tcPr/>
                </a:tc>
                <a:tc vMerge="1">
                  <a:txBody>
                    <a:bodyPr/>
                    <a:lstStyle/>
                    <a:p>
                      <a:endParaRPr kumimoji="1" lang="ja-JP" altLang="en-US"/>
                    </a:p>
                  </a:txBody>
                  <a:tcPr/>
                </a:tc>
                <a:tc>
                  <a:txBody>
                    <a:bodyPr/>
                    <a:lstStyle/>
                    <a:p>
                      <a:pPr algn="ctr" latinLnBrk="1">
                        <a:lnSpc>
                          <a:spcPts val="1400"/>
                        </a:lnSpc>
                        <a:spcAft>
                          <a:spcPts val="0"/>
                        </a:spcAft>
                      </a:pPr>
                      <a:r>
                        <a:rPr lang="ja-JP" sz="1050" spc="55" dirty="0">
                          <a:effectLst/>
                          <a:latin typeface="Meiryo UI" panose="020B0604030504040204" pitchFamily="50" charset="-128"/>
                          <a:ea typeface="Meiryo UI" panose="020B0604030504040204" pitchFamily="50" charset="-128"/>
                          <a:cs typeface="Times New Roman" panose="02020603050405020304" pitchFamily="18" charset="0"/>
                        </a:rPr>
                        <a:t>４～６人</a:t>
                      </a:r>
                      <a:endParaRPr lang="ja-JP" sz="1200" spc="55"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6">
                        <a:lumMod val="20000"/>
                        <a:lumOff val="80000"/>
                      </a:schemeClr>
                    </a:solidFill>
                  </a:tcPr>
                </a:tc>
                <a:tc>
                  <a:txBody>
                    <a:bodyPr/>
                    <a:lstStyle/>
                    <a:p>
                      <a:pPr algn="ctr" latinLnBrk="1">
                        <a:lnSpc>
                          <a:spcPts val="1400"/>
                        </a:lnSpc>
                        <a:spcAft>
                          <a:spcPts val="0"/>
                        </a:spcAft>
                      </a:pPr>
                      <a:r>
                        <a:rPr lang="ja-JP" altLang="en-US" sz="1050" spc="55" dirty="0" smtClean="0">
                          <a:effectLst/>
                          <a:latin typeface="Meiryo UI" panose="020B0604030504040204" pitchFamily="50" charset="-128"/>
                          <a:ea typeface="Meiryo UI" panose="020B0604030504040204" pitchFamily="50" charset="-128"/>
                          <a:cs typeface="Times New Roman" panose="02020603050405020304" pitchFamily="18" charset="0"/>
                        </a:rPr>
                        <a:t>１０</a:t>
                      </a:r>
                      <a:r>
                        <a:rPr lang="ja-JP" sz="1050" spc="55" dirty="0" smtClean="0">
                          <a:effectLst/>
                          <a:latin typeface="Meiryo UI" panose="020B0604030504040204" pitchFamily="50" charset="-128"/>
                          <a:ea typeface="Meiryo UI" panose="020B0604030504040204" pitchFamily="50" charset="-128"/>
                          <a:cs typeface="Times New Roman" panose="02020603050405020304" pitchFamily="18" charset="0"/>
                        </a:rPr>
                        <a:t>０万円</a:t>
                      </a:r>
                      <a:endParaRPr lang="ja-JP" sz="1200" spc="55"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6">
                        <a:lumMod val="20000"/>
                        <a:lumOff val="80000"/>
                      </a:schemeClr>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577910135"/>
                  </a:ext>
                </a:extLst>
              </a:tr>
              <a:tr h="218504">
                <a:tc vMerge="1">
                  <a:txBody>
                    <a:bodyPr/>
                    <a:lstStyle/>
                    <a:p>
                      <a:endParaRPr kumimoji="1" lang="ja-JP" altLang="en-US"/>
                    </a:p>
                  </a:txBody>
                  <a:tcPr/>
                </a:tc>
                <a:tc vMerge="1">
                  <a:txBody>
                    <a:bodyPr/>
                    <a:lstStyle/>
                    <a:p>
                      <a:endParaRPr kumimoji="1" lang="ja-JP" altLang="en-US"/>
                    </a:p>
                  </a:txBody>
                  <a:tcPr/>
                </a:tc>
                <a:tc>
                  <a:txBody>
                    <a:bodyPr/>
                    <a:lstStyle/>
                    <a:p>
                      <a:pPr algn="ctr" latinLnBrk="1">
                        <a:lnSpc>
                          <a:spcPts val="1400"/>
                        </a:lnSpc>
                        <a:spcAft>
                          <a:spcPts val="0"/>
                        </a:spcAft>
                      </a:pPr>
                      <a:r>
                        <a:rPr lang="ja-JP" sz="1050" spc="55" dirty="0">
                          <a:effectLst/>
                          <a:latin typeface="Meiryo UI" panose="020B0604030504040204" pitchFamily="50" charset="-128"/>
                          <a:ea typeface="Meiryo UI" panose="020B0604030504040204" pitchFamily="50" charset="-128"/>
                          <a:cs typeface="Times New Roman" panose="02020603050405020304" pitchFamily="18" charset="0"/>
                        </a:rPr>
                        <a:t>７人以上</a:t>
                      </a:r>
                      <a:endParaRPr lang="ja-JP" sz="1200" spc="55"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6">
                        <a:lumMod val="20000"/>
                        <a:lumOff val="80000"/>
                      </a:schemeClr>
                    </a:solidFill>
                  </a:tcPr>
                </a:tc>
                <a:tc>
                  <a:txBody>
                    <a:bodyPr/>
                    <a:lstStyle/>
                    <a:p>
                      <a:pPr algn="ctr" latinLnBrk="1">
                        <a:lnSpc>
                          <a:spcPts val="1400"/>
                        </a:lnSpc>
                        <a:spcAft>
                          <a:spcPts val="0"/>
                        </a:spcAft>
                      </a:pPr>
                      <a:r>
                        <a:rPr lang="ja-JP" altLang="en-US" sz="1050" spc="55" dirty="0" smtClean="0">
                          <a:effectLst/>
                          <a:latin typeface="Meiryo UI" panose="020B0604030504040204" pitchFamily="50" charset="-128"/>
                          <a:ea typeface="Meiryo UI" panose="020B0604030504040204" pitchFamily="50" charset="-128"/>
                          <a:cs typeface="Times New Roman" panose="02020603050405020304" pitchFamily="18" charset="0"/>
                        </a:rPr>
                        <a:t>１５</a:t>
                      </a:r>
                      <a:r>
                        <a:rPr lang="ja-JP" sz="1050" spc="55" dirty="0" smtClean="0">
                          <a:effectLst/>
                          <a:latin typeface="Meiryo UI" panose="020B0604030504040204" pitchFamily="50" charset="-128"/>
                          <a:ea typeface="Meiryo UI" panose="020B0604030504040204" pitchFamily="50" charset="-128"/>
                          <a:cs typeface="Times New Roman" panose="02020603050405020304" pitchFamily="18" charset="0"/>
                        </a:rPr>
                        <a:t>０万円</a:t>
                      </a:r>
                      <a:endParaRPr lang="ja-JP" sz="1200" spc="55"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6">
                        <a:lumMod val="20000"/>
                        <a:lumOff val="80000"/>
                      </a:schemeClr>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468717988"/>
                  </a:ext>
                </a:extLst>
              </a:tr>
              <a:tr h="218504">
                <a:tc vMerge="1">
                  <a:txBody>
                    <a:bodyPr/>
                    <a:lstStyle/>
                    <a:p>
                      <a:endParaRPr kumimoji="1" lang="ja-JP" altLang="en-US"/>
                    </a:p>
                  </a:txBody>
                  <a:tcPr/>
                </a:tc>
                <a:tc vMerge="1">
                  <a:txBody>
                    <a:bodyPr/>
                    <a:lstStyle/>
                    <a:p>
                      <a:endParaRPr kumimoji="1" lang="ja-JP" altLang="en-US"/>
                    </a:p>
                  </a:txBody>
                  <a:tcPr/>
                </a:tc>
                <a:tc>
                  <a:txBody>
                    <a:bodyPr/>
                    <a:lstStyle/>
                    <a:p>
                      <a:pPr algn="ctr" latinLnBrk="1">
                        <a:lnSpc>
                          <a:spcPts val="1400"/>
                        </a:lnSpc>
                        <a:spcAft>
                          <a:spcPts val="0"/>
                        </a:spcAft>
                      </a:pPr>
                      <a:r>
                        <a:rPr lang="en-US" altLang="ja-JP" sz="1050" spc="55" dirty="0" smtClean="0">
                          <a:effectLst/>
                          <a:latin typeface="Meiryo UI" panose="020B0604030504040204" pitchFamily="50" charset="-128"/>
                          <a:ea typeface="Meiryo UI" panose="020B0604030504040204" pitchFamily="50" charset="-128"/>
                          <a:cs typeface="Times New Roman" panose="02020603050405020304" pitchFamily="18" charset="0"/>
                        </a:rPr>
                        <a:t>10</a:t>
                      </a:r>
                      <a:r>
                        <a:rPr lang="ja-JP" sz="1050" spc="55" dirty="0" smtClean="0">
                          <a:effectLst/>
                          <a:latin typeface="Meiryo UI" panose="020B0604030504040204" pitchFamily="50" charset="-128"/>
                          <a:ea typeface="Meiryo UI" panose="020B0604030504040204" pitchFamily="50" charset="-128"/>
                          <a:cs typeface="Times New Roman" panose="02020603050405020304" pitchFamily="18" charset="0"/>
                        </a:rPr>
                        <a:t>人</a:t>
                      </a:r>
                      <a:r>
                        <a:rPr lang="ja-JP" sz="1050" spc="55" dirty="0">
                          <a:effectLst/>
                          <a:latin typeface="Meiryo UI" panose="020B0604030504040204" pitchFamily="50" charset="-128"/>
                          <a:ea typeface="Meiryo UI" panose="020B0604030504040204" pitchFamily="50" charset="-128"/>
                          <a:cs typeface="Times New Roman" panose="02020603050405020304" pitchFamily="18" charset="0"/>
                        </a:rPr>
                        <a:t>以上</a:t>
                      </a:r>
                      <a:endParaRPr lang="ja-JP" sz="1200" spc="55"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6">
                        <a:lumMod val="20000"/>
                        <a:lumOff val="80000"/>
                      </a:schemeClr>
                    </a:solidFill>
                  </a:tcPr>
                </a:tc>
                <a:tc>
                  <a:txBody>
                    <a:bodyPr/>
                    <a:lstStyle/>
                    <a:p>
                      <a:pPr algn="ctr" latinLnBrk="1">
                        <a:lnSpc>
                          <a:spcPts val="1400"/>
                        </a:lnSpc>
                        <a:spcAft>
                          <a:spcPts val="0"/>
                        </a:spcAft>
                      </a:pPr>
                      <a:r>
                        <a:rPr lang="ja-JP" altLang="en-US" sz="1050" spc="55" dirty="0" smtClean="0">
                          <a:effectLst/>
                          <a:latin typeface="Meiryo UI" panose="020B0604030504040204" pitchFamily="50" charset="-128"/>
                          <a:ea typeface="Meiryo UI" panose="020B0604030504040204" pitchFamily="50" charset="-128"/>
                          <a:cs typeface="Times New Roman" panose="02020603050405020304" pitchFamily="18" charset="0"/>
                        </a:rPr>
                        <a:t>１８</a:t>
                      </a:r>
                      <a:r>
                        <a:rPr lang="ja-JP" sz="1050" spc="55" dirty="0" smtClean="0">
                          <a:effectLst/>
                          <a:latin typeface="Meiryo UI" panose="020B0604030504040204" pitchFamily="50" charset="-128"/>
                          <a:ea typeface="Meiryo UI" panose="020B0604030504040204" pitchFamily="50" charset="-128"/>
                          <a:cs typeface="Times New Roman" panose="02020603050405020304" pitchFamily="18" charset="0"/>
                        </a:rPr>
                        <a:t>０万円</a:t>
                      </a:r>
                      <a:endParaRPr lang="ja-JP" sz="1200" spc="55"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6">
                        <a:lumMod val="20000"/>
                        <a:lumOff val="80000"/>
                      </a:schemeClr>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48828539"/>
                  </a:ext>
                </a:extLst>
              </a:tr>
              <a:tr h="218504">
                <a:tc rowSpan="5">
                  <a:txBody>
                    <a:bodyPr/>
                    <a:lstStyle/>
                    <a:p>
                      <a:pPr algn="ctr"/>
                      <a:r>
                        <a:rPr kumimoji="1" lang="en-US" altLang="ja-JP" sz="1200" b="1" dirty="0" smtClean="0">
                          <a:latin typeface="Meiryo UI" panose="020B0604030504040204" pitchFamily="50" charset="-128"/>
                          <a:ea typeface="Meiryo UI" panose="020B0604030504040204" pitchFamily="50" charset="-128"/>
                        </a:rPr>
                        <a:t>60</a:t>
                      </a:r>
                      <a:r>
                        <a:rPr kumimoji="1" lang="ja-JP" altLang="en-US" sz="1200" b="1" dirty="0" smtClean="0">
                          <a:latin typeface="Meiryo UI" panose="020B0604030504040204" pitchFamily="50" charset="-128"/>
                          <a:ea typeface="Meiryo UI" panose="020B0604030504040204" pitchFamily="50" charset="-128"/>
                        </a:rPr>
                        <a:t>円コース</a:t>
                      </a:r>
                    </a:p>
                  </a:txBody>
                  <a:tcPr anchor="ctr">
                    <a:lnL w="12700" cap="flat" cmpd="sng" algn="ctr">
                      <a:solidFill>
                        <a:schemeClr val="tx1"/>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6">
                        <a:lumMod val="20000"/>
                        <a:lumOff val="80000"/>
                      </a:schemeClr>
                    </a:solidFill>
                  </a:tcPr>
                </a:tc>
                <a:tc rowSpan="5">
                  <a:txBody>
                    <a:bodyPr/>
                    <a:lstStyle/>
                    <a:p>
                      <a:pPr algn="ctr"/>
                      <a:r>
                        <a:rPr kumimoji="1" lang="en-US" altLang="ja-JP" sz="1050" dirty="0" smtClean="0">
                          <a:latin typeface="Meiryo UI" panose="020B0604030504040204" pitchFamily="50" charset="-128"/>
                          <a:ea typeface="Meiryo UI" panose="020B0604030504040204" pitchFamily="50" charset="-128"/>
                        </a:rPr>
                        <a:t>60</a:t>
                      </a:r>
                      <a:r>
                        <a:rPr kumimoji="1" lang="ja-JP" altLang="en-US" sz="1050" dirty="0" smtClean="0">
                          <a:latin typeface="Meiryo UI" panose="020B0604030504040204" pitchFamily="50" charset="-128"/>
                          <a:ea typeface="Meiryo UI" panose="020B0604030504040204" pitchFamily="50" charset="-128"/>
                        </a:rPr>
                        <a:t>円以上</a:t>
                      </a: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6">
                        <a:lumMod val="20000"/>
                        <a:lumOff val="80000"/>
                      </a:schemeClr>
                    </a:solidFill>
                  </a:tcPr>
                </a:tc>
                <a:tc>
                  <a:txBody>
                    <a:bodyPr/>
                    <a:lstStyle/>
                    <a:p>
                      <a:pPr marL="0" marR="0" lvl="0" indent="0" algn="ctr" defTabSz="914400" rtl="0" eaLnBrk="1" fontAlgn="auto" latinLnBrk="1" hangingPunct="1">
                        <a:lnSpc>
                          <a:spcPts val="1400"/>
                        </a:lnSpc>
                        <a:spcBef>
                          <a:spcPts val="0"/>
                        </a:spcBef>
                        <a:spcAft>
                          <a:spcPts val="0"/>
                        </a:spcAft>
                        <a:buClrTx/>
                        <a:buSzTx/>
                        <a:buFontTx/>
                        <a:buNone/>
                        <a:tabLst/>
                        <a:defRPr/>
                      </a:pPr>
                      <a:r>
                        <a:rPr lang="ja-JP" altLang="ja-JP" sz="1050" spc="55" dirty="0" smtClean="0">
                          <a:effectLst/>
                          <a:latin typeface="Meiryo UI" panose="020B0604030504040204" pitchFamily="50" charset="-128"/>
                          <a:ea typeface="Meiryo UI" panose="020B0604030504040204" pitchFamily="50" charset="-128"/>
                          <a:cs typeface="Times New Roman" panose="02020603050405020304" pitchFamily="18" charset="0"/>
                        </a:rPr>
                        <a:t>１人</a:t>
                      </a:r>
                      <a:endParaRPr lang="ja-JP" altLang="ja-JP" sz="1200" spc="55" dirty="0" smtClean="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6">
                        <a:lumMod val="20000"/>
                        <a:lumOff val="80000"/>
                      </a:schemeClr>
                    </a:solidFill>
                  </a:tcPr>
                </a:tc>
                <a:tc>
                  <a:txBody>
                    <a:bodyPr/>
                    <a:lstStyle/>
                    <a:p>
                      <a:pPr algn="ctr" latinLnBrk="1">
                        <a:lnSpc>
                          <a:spcPts val="1400"/>
                        </a:lnSpc>
                        <a:spcAft>
                          <a:spcPts val="0"/>
                        </a:spcAft>
                      </a:pPr>
                      <a:r>
                        <a:rPr lang="ja-JP" altLang="en-US" sz="1050" spc="55" dirty="0" smtClean="0">
                          <a:effectLst/>
                          <a:latin typeface="Meiryo UI" panose="020B0604030504040204" pitchFamily="50" charset="-128"/>
                          <a:ea typeface="Meiryo UI" panose="020B0604030504040204" pitchFamily="50" charset="-128"/>
                          <a:cs typeface="Times New Roman" panose="02020603050405020304" pitchFamily="18" charset="0"/>
                        </a:rPr>
                        <a:t>６０</a:t>
                      </a:r>
                      <a:r>
                        <a:rPr lang="ja-JP" sz="1050" spc="55" dirty="0" smtClean="0">
                          <a:effectLst/>
                          <a:latin typeface="Meiryo UI" panose="020B0604030504040204" pitchFamily="50" charset="-128"/>
                          <a:ea typeface="Meiryo UI" panose="020B0604030504040204" pitchFamily="50" charset="-128"/>
                          <a:cs typeface="Times New Roman" panose="02020603050405020304" pitchFamily="18" charset="0"/>
                        </a:rPr>
                        <a:t>万円</a:t>
                      </a:r>
                      <a:endParaRPr lang="ja-JP" sz="1200" spc="55"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6">
                        <a:lumMod val="20000"/>
                        <a:lumOff val="80000"/>
                      </a:schemeClr>
                    </a:solidFill>
                  </a:tcPr>
                </a:tc>
                <a:tc v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F6F0"/>
                    </a:solidFill>
                  </a:tcPr>
                </a:tc>
                <a:tc v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F6F0"/>
                    </a:solidFill>
                  </a:tcPr>
                </a:tc>
                <a:extLst>
                  <a:ext uri="{0D108BD9-81ED-4DB2-BD59-A6C34878D82A}">
                    <a16:rowId xmlns:a16="http://schemas.microsoft.com/office/drawing/2014/main" val="3730515587"/>
                  </a:ext>
                </a:extLst>
              </a:tr>
              <a:tr h="218504">
                <a:tc vMerge="1">
                  <a:txBody>
                    <a:bodyPr/>
                    <a:lstStyle/>
                    <a:p>
                      <a:endParaRPr kumimoji="1" lang="ja-JP" altLang="en-US"/>
                    </a:p>
                  </a:txBody>
                  <a:tcPr/>
                </a:tc>
                <a:tc vMerge="1">
                  <a:txBody>
                    <a:bodyPr/>
                    <a:lstStyle/>
                    <a:p>
                      <a:endParaRPr kumimoji="1" lang="ja-JP" altLang="en-US" dirty="0"/>
                    </a:p>
                  </a:txBody>
                  <a:tcPr/>
                </a:tc>
                <a:tc>
                  <a:txBody>
                    <a:bodyPr/>
                    <a:lstStyle/>
                    <a:p>
                      <a:pPr algn="ctr" latinLnBrk="1">
                        <a:lnSpc>
                          <a:spcPts val="1400"/>
                        </a:lnSpc>
                        <a:spcAft>
                          <a:spcPts val="0"/>
                        </a:spcAft>
                      </a:pPr>
                      <a:r>
                        <a:rPr lang="ja-JP" sz="1050" spc="55" dirty="0">
                          <a:effectLst/>
                          <a:latin typeface="Meiryo UI" panose="020B0604030504040204" pitchFamily="50" charset="-128"/>
                          <a:ea typeface="Meiryo UI" panose="020B0604030504040204" pitchFamily="50" charset="-128"/>
                          <a:cs typeface="Times New Roman" panose="02020603050405020304" pitchFamily="18" charset="0"/>
                        </a:rPr>
                        <a:t>２～３人</a:t>
                      </a:r>
                      <a:endParaRPr lang="ja-JP" sz="1200" spc="55"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6">
                        <a:lumMod val="20000"/>
                        <a:lumOff val="80000"/>
                      </a:schemeClr>
                    </a:solidFill>
                  </a:tcPr>
                </a:tc>
                <a:tc>
                  <a:txBody>
                    <a:bodyPr/>
                    <a:lstStyle/>
                    <a:p>
                      <a:pPr algn="ctr" latinLnBrk="1">
                        <a:lnSpc>
                          <a:spcPts val="1400"/>
                        </a:lnSpc>
                        <a:spcAft>
                          <a:spcPts val="0"/>
                        </a:spcAft>
                      </a:pPr>
                      <a:r>
                        <a:rPr lang="ja-JP" altLang="en-US" sz="1050" spc="55" dirty="0" smtClean="0">
                          <a:effectLst/>
                          <a:latin typeface="Meiryo UI" panose="020B0604030504040204" pitchFamily="50" charset="-128"/>
                          <a:ea typeface="Meiryo UI" panose="020B0604030504040204" pitchFamily="50" charset="-128"/>
                          <a:cs typeface="Times New Roman" panose="02020603050405020304" pitchFamily="18" charset="0"/>
                        </a:rPr>
                        <a:t>９</a:t>
                      </a:r>
                      <a:r>
                        <a:rPr lang="ja-JP" sz="1050" spc="55" dirty="0" smtClean="0">
                          <a:effectLst/>
                          <a:latin typeface="Meiryo UI" panose="020B0604030504040204" pitchFamily="50" charset="-128"/>
                          <a:ea typeface="Meiryo UI" panose="020B0604030504040204" pitchFamily="50" charset="-128"/>
                          <a:cs typeface="Times New Roman" panose="02020603050405020304" pitchFamily="18" charset="0"/>
                        </a:rPr>
                        <a:t>０万円</a:t>
                      </a:r>
                      <a:endParaRPr lang="ja-JP" sz="1200" spc="55"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6">
                        <a:lumMod val="20000"/>
                        <a:lumOff val="80000"/>
                      </a:schemeClr>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274316533"/>
                  </a:ext>
                </a:extLst>
              </a:tr>
              <a:tr h="218504">
                <a:tc vMerge="1">
                  <a:txBody>
                    <a:bodyPr/>
                    <a:lstStyle/>
                    <a:p>
                      <a:endParaRPr kumimoji="1" lang="ja-JP" altLang="en-US"/>
                    </a:p>
                  </a:txBody>
                  <a:tcPr/>
                </a:tc>
                <a:tc vMerge="1">
                  <a:txBody>
                    <a:bodyPr/>
                    <a:lstStyle/>
                    <a:p>
                      <a:endParaRPr kumimoji="1" lang="ja-JP" altLang="en-US"/>
                    </a:p>
                  </a:txBody>
                  <a:tcPr/>
                </a:tc>
                <a:tc>
                  <a:txBody>
                    <a:bodyPr/>
                    <a:lstStyle/>
                    <a:p>
                      <a:pPr algn="ctr" latinLnBrk="1">
                        <a:lnSpc>
                          <a:spcPts val="1400"/>
                        </a:lnSpc>
                        <a:spcAft>
                          <a:spcPts val="0"/>
                        </a:spcAft>
                      </a:pPr>
                      <a:r>
                        <a:rPr lang="ja-JP" sz="1050" spc="55" dirty="0">
                          <a:effectLst/>
                          <a:latin typeface="Meiryo UI" panose="020B0604030504040204" pitchFamily="50" charset="-128"/>
                          <a:ea typeface="Meiryo UI" panose="020B0604030504040204" pitchFamily="50" charset="-128"/>
                          <a:cs typeface="Times New Roman" panose="02020603050405020304" pitchFamily="18" charset="0"/>
                        </a:rPr>
                        <a:t>４～６人</a:t>
                      </a:r>
                      <a:endParaRPr lang="ja-JP" sz="1200" spc="55"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6">
                        <a:lumMod val="20000"/>
                        <a:lumOff val="80000"/>
                      </a:schemeClr>
                    </a:solidFill>
                  </a:tcPr>
                </a:tc>
                <a:tc>
                  <a:txBody>
                    <a:bodyPr/>
                    <a:lstStyle/>
                    <a:p>
                      <a:pPr algn="ctr" latinLnBrk="1">
                        <a:lnSpc>
                          <a:spcPts val="1400"/>
                        </a:lnSpc>
                        <a:spcAft>
                          <a:spcPts val="0"/>
                        </a:spcAft>
                      </a:pPr>
                      <a:r>
                        <a:rPr lang="ja-JP" altLang="en-US" sz="1050" spc="55" dirty="0" smtClean="0">
                          <a:effectLst/>
                          <a:latin typeface="Meiryo UI" panose="020B0604030504040204" pitchFamily="50" charset="-128"/>
                          <a:ea typeface="Meiryo UI" panose="020B0604030504040204" pitchFamily="50" charset="-128"/>
                          <a:cs typeface="Times New Roman" panose="02020603050405020304" pitchFamily="18" charset="0"/>
                        </a:rPr>
                        <a:t>１５</a:t>
                      </a:r>
                      <a:r>
                        <a:rPr lang="ja-JP" sz="1050" spc="55" dirty="0" smtClean="0">
                          <a:effectLst/>
                          <a:latin typeface="Meiryo UI" panose="020B0604030504040204" pitchFamily="50" charset="-128"/>
                          <a:ea typeface="Meiryo UI" panose="020B0604030504040204" pitchFamily="50" charset="-128"/>
                          <a:cs typeface="Times New Roman" panose="02020603050405020304" pitchFamily="18" charset="0"/>
                        </a:rPr>
                        <a:t>０万円</a:t>
                      </a:r>
                      <a:endParaRPr lang="ja-JP" sz="1200" spc="55"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6">
                        <a:lumMod val="20000"/>
                        <a:lumOff val="80000"/>
                      </a:schemeClr>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987708588"/>
                  </a:ext>
                </a:extLst>
              </a:tr>
              <a:tr h="218504">
                <a:tc vMerge="1">
                  <a:txBody>
                    <a:bodyPr/>
                    <a:lstStyle/>
                    <a:p>
                      <a:endParaRPr kumimoji="1" lang="ja-JP" altLang="en-US"/>
                    </a:p>
                  </a:txBody>
                  <a:tcPr/>
                </a:tc>
                <a:tc vMerge="1">
                  <a:txBody>
                    <a:bodyPr/>
                    <a:lstStyle/>
                    <a:p>
                      <a:endParaRPr kumimoji="1" lang="ja-JP" altLang="en-US"/>
                    </a:p>
                  </a:txBody>
                  <a:tcPr/>
                </a:tc>
                <a:tc>
                  <a:txBody>
                    <a:bodyPr/>
                    <a:lstStyle/>
                    <a:p>
                      <a:pPr algn="ctr" latinLnBrk="1">
                        <a:lnSpc>
                          <a:spcPts val="1400"/>
                        </a:lnSpc>
                        <a:spcAft>
                          <a:spcPts val="0"/>
                        </a:spcAft>
                      </a:pPr>
                      <a:r>
                        <a:rPr lang="ja-JP" sz="1050" spc="55" dirty="0">
                          <a:effectLst/>
                          <a:latin typeface="Meiryo UI" panose="020B0604030504040204" pitchFamily="50" charset="-128"/>
                          <a:ea typeface="Meiryo UI" panose="020B0604030504040204" pitchFamily="50" charset="-128"/>
                          <a:cs typeface="Times New Roman" panose="02020603050405020304" pitchFamily="18" charset="0"/>
                        </a:rPr>
                        <a:t>７人以上</a:t>
                      </a:r>
                      <a:endParaRPr lang="ja-JP" sz="1200" spc="55"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6">
                        <a:lumMod val="20000"/>
                        <a:lumOff val="80000"/>
                      </a:schemeClr>
                    </a:solidFill>
                  </a:tcPr>
                </a:tc>
                <a:tc>
                  <a:txBody>
                    <a:bodyPr/>
                    <a:lstStyle/>
                    <a:p>
                      <a:pPr algn="ctr" latinLnBrk="1">
                        <a:lnSpc>
                          <a:spcPts val="1400"/>
                        </a:lnSpc>
                        <a:spcAft>
                          <a:spcPts val="0"/>
                        </a:spcAft>
                      </a:pPr>
                      <a:r>
                        <a:rPr lang="ja-JP" altLang="en-US" sz="1050" spc="55" dirty="0" smtClean="0">
                          <a:effectLst/>
                          <a:latin typeface="Meiryo UI" panose="020B0604030504040204" pitchFamily="50" charset="-128"/>
                          <a:ea typeface="Meiryo UI" panose="020B0604030504040204" pitchFamily="50" charset="-128"/>
                          <a:cs typeface="Times New Roman" panose="02020603050405020304" pitchFamily="18" charset="0"/>
                        </a:rPr>
                        <a:t>２３</a:t>
                      </a:r>
                      <a:r>
                        <a:rPr lang="ja-JP" sz="1050" spc="55" dirty="0" smtClean="0">
                          <a:effectLst/>
                          <a:latin typeface="Meiryo UI" panose="020B0604030504040204" pitchFamily="50" charset="-128"/>
                          <a:ea typeface="Meiryo UI" panose="020B0604030504040204" pitchFamily="50" charset="-128"/>
                          <a:cs typeface="Times New Roman" panose="02020603050405020304" pitchFamily="18" charset="0"/>
                        </a:rPr>
                        <a:t>０万円</a:t>
                      </a:r>
                      <a:endParaRPr lang="ja-JP" sz="1200" spc="55"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6">
                        <a:lumMod val="20000"/>
                        <a:lumOff val="80000"/>
                      </a:schemeClr>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27060935"/>
                  </a:ext>
                </a:extLst>
              </a:tr>
              <a:tr h="218504">
                <a:tc vMerge="1">
                  <a:txBody>
                    <a:bodyPr/>
                    <a:lstStyle/>
                    <a:p>
                      <a:endParaRPr kumimoji="1" lang="ja-JP" altLang="en-US"/>
                    </a:p>
                  </a:txBody>
                  <a:tcPr/>
                </a:tc>
                <a:tc vMerge="1">
                  <a:txBody>
                    <a:bodyPr/>
                    <a:lstStyle/>
                    <a:p>
                      <a:endParaRPr kumimoji="1" lang="ja-JP" altLang="en-US"/>
                    </a:p>
                  </a:txBody>
                  <a:tcPr/>
                </a:tc>
                <a:tc>
                  <a:txBody>
                    <a:bodyPr/>
                    <a:lstStyle/>
                    <a:p>
                      <a:pPr algn="ctr" latinLnBrk="1">
                        <a:lnSpc>
                          <a:spcPts val="1400"/>
                        </a:lnSpc>
                        <a:spcAft>
                          <a:spcPts val="0"/>
                        </a:spcAft>
                      </a:pPr>
                      <a:r>
                        <a:rPr lang="en-US" altLang="ja-JP" sz="1050" spc="55" dirty="0" smtClean="0">
                          <a:effectLst/>
                          <a:latin typeface="Meiryo UI" panose="020B0604030504040204" pitchFamily="50" charset="-128"/>
                          <a:ea typeface="Meiryo UI" panose="020B0604030504040204" pitchFamily="50" charset="-128"/>
                          <a:cs typeface="Times New Roman" panose="02020603050405020304" pitchFamily="18" charset="0"/>
                        </a:rPr>
                        <a:t>10</a:t>
                      </a:r>
                      <a:r>
                        <a:rPr lang="ja-JP" sz="1050" spc="55" dirty="0" smtClean="0">
                          <a:effectLst/>
                          <a:latin typeface="Meiryo UI" panose="020B0604030504040204" pitchFamily="50" charset="-128"/>
                          <a:ea typeface="Meiryo UI" panose="020B0604030504040204" pitchFamily="50" charset="-128"/>
                          <a:cs typeface="Times New Roman" panose="02020603050405020304" pitchFamily="18" charset="0"/>
                        </a:rPr>
                        <a:t>人</a:t>
                      </a:r>
                      <a:r>
                        <a:rPr lang="ja-JP" sz="1050" spc="55" dirty="0">
                          <a:effectLst/>
                          <a:latin typeface="Meiryo UI" panose="020B0604030504040204" pitchFamily="50" charset="-128"/>
                          <a:ea typeface="Meiryo UI" panose="020B0604030504040204" pitchFamily="50" charset="-128"/>
                          <a:cs typeface="Times New Roman" panose="02020603050405020304" pitchFamily="18" charset="0"/>
                        </a:rPr>
                        <a:t>以上</a:t>
                      </a:r>
                      <a:endParaRPr lang="ja-JP" sz="1200" spc="55"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6">
                        <a:lumMod val="20000"/>
                        <a:lumOff val="80000"/>
                      </a:schemeClr>
                    </a:solidFill>
                  </a:tcPr>
                </a:tc>
                <a:tc>
                  <a:txBody>
                    <a:bodyPr/>
                    <a:lstStyle/>
                    <a:p>
                      <a:pPr algn="ctr" latinLnBrk="1">
                        <a:lnSpc>
                          <a:spcPts val="1400"/>
                        </a:lnSpc>
                        <a:spcAft>
                          <a:spcPts val="0"/>
                        </a:spcAft>
                      </a:pPr>
                      <a:r>
                        <a:rPr lang="ja-JP" altLang="en-US" sz="1050" spc="55" dirty="0" smtClean="0">
                          <a:effectLst/>
                          <a:latin typeface="Meiryo UI" panose="020B0604030504040204" pitchFamily="50" charset="-128"/>
                          <a:ea typeface="Meiryo UI" panose="020B0604030504040204" pitchFamily="50" charset="-128"/>
                          <a:cs typeface="Times New Roman" panose="02020603050405020304" pitchFamily="18" charset="0"/>
                        </a:rPr>
                        <a:t>３０</a:t>
                      </a:r>
                      <a:r>
                        <a:rPr lang="ja-JP" sz="1050" spc="55" dirty="0" smtClean="0">
                          <a:effectLst/>
                          <a:latin typeface="Meiryo UI" panose="020B0604030504040204" pitchFamily="50" charset="-128"/>
                          <a:ea typeface="Meiryo UI" panose="020B0604030504040204" pitchFamily="50" charset="-128"/>
                          <a:cs typeface="Times New Roman" panose="02020603050405020304" pitchFamily="18" charset="0"/>
                        </a:rPr>
                        <a:t>０万円</a:t>
                      </a:r>
                      <a:endParaRPr lang="ja-JP" sz="1200" spc="55"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6">
                        <a:lumMod val="20000"/>
                        <a:lumOff val="80000"/>
                      </a:schemeClr>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271971134"/>
                  </a:ext>
                </a:extLst>
              </a:tr>
              <a:tr h="218504">
                <a:tc rowSpan="5">
                  <a:txBody>
                    <a:bodyPr/>
                    <a:lstStyle/>
                    <a:p>
                      <a:pPr algn="ctr"/>
                      <a:r>
                        <a:rPr kumimoji="1" lang="en-US" altLang="ja-JP" sz="1200" b="1" dirty="0" smtClean="0">
                          <a:latin typeface="Meiryo UI" panose="020B0604030504040204" pitchFamily="50" charset="-128"/>
                          <a:ea typeface="Meiryo UI" panose="020B0604030504040204" pitchFamily="50" charset="-128"/>
                        </a:rPr>
                        <a:t>90</a:t>
                      </a:r>
                      <a:r>
                        <a:rPr kumimoji="1" lang="ja-JP" altLang="en-US" sz="1200" b="1" dirty="0" smtClean="0">
                          <a:latin typeface="Meiryo UI" panose="020B0604030504040204" pitchFamily="50" charset="-128"/>
                          <a:ea typeface="Meiryo UI" panose="020B0604030504040204" pitchFamily="50" charset="-128"/>
                        </a:rPr>
                        <a:t>円コース</a:t>
                      </a:r>
                    </a:p>
                  </a:txBody>
                  <a:tcPr anchor="ctr">
                    <a:lnL w="12700" cap="flat" cmpd="sng" algn="ctr">
                      <a:solidFill>
                        <a:schemeClr val="tx1"/>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rowSpan="5">
                  <a:txBody>
                    <a:bodyPr/>
                    <a:lstStyle/>
                    <a:p>
                      <a:pPr algn="ctr"/>
                      <a:r>
                        <a:rPr kumimoji="1" lang="en-US" altLang="ja-JP" sz="1050" dirty="0" smtClean="0">
                          <a:latin typeface="Meiryo UI" panose="020B0604030504040204" pitchFamily="50" charset="-128"/>
                          <a:ea typeface="Meiryo UI" panose="020B0604030504040204" pitchFamily="50" charset="-128"/>
                        </a:rPr>
                        <a:t>90</a:t>
                      </a:r>
                      <a:r>
                        <a:rPr kumimoji="1" lang="ja-JP" altLang="en-US" sz="1050" dirty="0" smtClean="0">
                          <a:latin typeface="Meiryo UI" panose="020B0604030504040204" pitchFamily="50" charset="-128"/>
                          <a:ea typeface="Meiryo UI" panose="020B0604030504040204" pitchFamily="50" charset="-128"/>
                        </a:rPr>
                        <a:t>円以上</a:t>
                      </a: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lvl="0" indent="0" algn="ctr" defTabSz="914400" rtl="0" eaLnBrk="1" fontAlgn="auto" latinLnBrk="1" hangingPunct="1">
                        <a:lnSpc>
                          <a:spcPts val="1400"/>
                        </a:lnSpc>
                        <a:spcBef>
                          <a:spcPts val="0"/>
                        </a:spcBef>
                        <a:spcAft>
                          <a:spcPts val="0"/>
                        </a:spcAft>
                        <a:buClrTx/>
                        <a:buSzTx/>
                        <a:buFontTx/>
                        <a:buNone/>
                        <a:tabLst/>
                        <a:defRPr/>
                      </a:pPr>
                      <a:r>
                        <a:rPr lang="ja-JP" altLang="ja-JP" sz="1050" spc="55" dirty="0" smtClean="0">
                          <a:effectLst/>
                          <a:latin typeface="Meiryo UI" panose="020B0604030504040204" pitchFamily="50" charset="-128"/>
                          <a:ea typeface="Meiryo UI" panose="020B0604030504040204" pitchFamily="50" charset="-128"/>
                          <a:cs typeface="Times New Roman" panose="02020603050405020304" pitchFamily="18" charset="0"/>
                        </a:rPr>
                        <a:t>１人</a:t>
                      </a:r>
                      <a:endParaRPr lang="ja-JP" altLang="ja-JP" sz="1200" spc="55" dirty="0" smtClean="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6">
                        <a:lumMod val="20000"/>
                        <a:lumOff val="80000"/>
                      </a:schemeClr>
                    </a:solidFill>
                  </a:tcPr>
                </a:tc>
                <a:tc>
                  <a:txBody>
                    <a:bodyPr/>
                    <a:lstStyle/>
                    <a:p>
                      <a:pPr algn="ctr" latinLnBrk="1">
                        <a:lnSpc>
                          <a:spcPts val="1400"/>
                        </a:lnSpc>
                        <a:spcAft>
                          <a:spcPts val="0"/>
                        </a:spcAft>
                      </a:pPr>
                      <a:r>
                        <a:rPr lang="ja-JP" altLang="en-US" sz="1050" spc="55" dirty="0" smtClean="0">
                          <a:effectLst/>
                          <a:latin typeface="Meiryo UI" panose="020B0604030504040204" pitchFamily="50" charset="-128"/>
                          <a:ea typeface="Meiryo UI" panose="020B0604030504040204" pitchFamily="50" charset="-128"/>
                          <a:cs typeface="Times New Roman" panose="02020603050405020304" pitchFamily="18" charset="0"/>
                        </a:rPr>
                        <a:t>９０</a:t>
                      </a:r>
                      <a:r>
                        <a:rPr lang="ja-JP" sz="1050" spc="55" dirty="0" smtClean="0">
                          <a:effectLst/>
                          <a:latin typeface="Meiryo UI" panose="020B0604030504040204" pitchFamily="50" charset="-128"/>
                          <a:ea typeface="Meiryo UI" panose="020B0604030504040204" pitchFamily="50" charset="-128"/>
                          <a:cs typeface="Times New Roman" panose="02020603050405020304" pitchFamily="18" charset="0"/>
                        </a:rPr>
                        <a:t>万円</a:t>
                      </a:r>
                      <a:endParaRPr lang="ja-JP" sz="1200" spc="55"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6">
                        <a:lumMod val="20000"/>
                        <a:lumOff val="80000"/>
                      </a:schemeClr>
                    </a:solidFill>
                  </a:tcPr>
                </a:tc>
                <a:tc v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F6F0"/>
                    </a:solidFill>
                  </a:tcPr>
                </a:tc>
                <a:tc v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F6F0"/>
                    </a:solidFill>
                  </a:tcPr>
                </a:tc>
                <a:extLst>
                  <a:ext uri="{0D108BD9-81ED-4DB2-BD59-A6C34878D82A}">
                    <a16:rowId xmlns:a16="http://schemas.microsoft.com/office/drawing/2014/main" val="3561655519"/>
                  </a:ext>
                </a:extLst>
              </a:tr>
              <a:tr h="218504">
                <a:tc vMerge="1">
                  <a:txBody>
                    <a:bodyPr/>
                    <a:lstStyle/>
                    <a:p>
                      <a:endParaRPr kumimoji="1" lang="ja-JP" altLang="en-US"/>
                    </a:p>
                  </a:txBody>
                  <a:tcPr/>
                </a:tc>
                <a:tc vMerge="1">
                  <a:txBody>
                    <a:bodyPr/>
                    <a:lstStyle/>
                    <a:p>
                      <a:endParaRPr kumimoji="1" lang="ja-JP" altLang="en-US"/>
                    </a:p>
                  </a:txBody>
                  <a:tcPr/>
                </a:tc>
                <a:tc>
                  <a:txBody>
                    <a:bodyPr/>
                    <a:lstStyle/>
                    <a:p>
                      <a:pPr algn="ctr" latinLnBrk="1">
                        <a:lnSpc>
                          <a:spcPts val="1400"/>
                        </a:lnSpc>
                        <a:spcAft>
                          <a:spcPts val="0"/>
                        </a:spcAft>
                      </a:pPr>
                      <a:r>
                        <a:rPr lang="ja-JP" sz="1050" spc="55" dirty="0">
                          <a:effectLst/>
                          <a:latin typeface="Meiryo UI" panose="020B0604030504040204" pitchFamily="50" charset="-128"/>
                          <a:ea typeface="Meiryo UI" panose="020B0604030504040204" pitchFamily="50" charset="-128"/>
                          <a:cs typeface="Times New Roman" panose="02020603050405020304" pitchFamily="18" charset="0"/>
                        </a:rPr>
                        <a:t>２～３人</a:t>
                      </a:r>
                      <a:endParaRPr lang="ja-JP" sz="1200" spc="55"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6">
                        <a:lumMod val="20000"/>
                        <a:lumOff val="80000"/>
                      </a:schemeClr>
                    </a:solidFill>
                  </a:tcPr>
                </a:tc>
                <a:tc>
                  <a:txBody>
                    <a:bodyPr/>
                    <a:lstStyle/>
                    <a:p>
                      <a:pPr algn="ctr" latinLnBrk="1">
                        <a:lnSpc>
                          <a:spcPts val="1400"/>
                        </a:lnSpc>
                        <a:spcAft>
                          <a:spcPts val="0"/>
                        </a:spcAft>
                      </a:pPr>
                      <a:r>
                        <a:rPr lang="ja-JP" altLang="en-US" sz="1050" spc="55" dirty="0" smtClean="0">
                          <a:effectLst/>
                          <a:latin typeface="Meiryo UI" panose="020B0604030504040204" pitchFamily="50" charset="-128"/>
                          <a:ea typeface="Meiryo UI" panose="020B0604030504040204" pitchFamily="50" charset="-128"/>
                          <a:cs typeface="Times New Roman" panose="02020603050405020304" pitchFamily="18" charset="0"/>
                        </a:rPr>
                        <a:t>１５</a:t>
                      </a:r>
                      <a:r>
                        <a:rPr lang="ja-JP" sz="1050" spc="55" dirty="0" smtClean="0">
                          <a:effectLst/>
                          <a:latin typeface="Meiryo UI" panose="020B0604030504040204" pitchFamily="50" charset="-128"/>
                          <a:ea typeface="Meiryo UI" panose="020B0604030504040204" pitchFamily="50" charset="-128"/>
                          <a:cs typeface="Times New Roman" panose="02020603050405020304" pitchFamily="18" charset="0"/>
                        </a:rPr>
                        <a:t>０万円</a:t>
                      </a:r>
                      <a:endParaRPr lang="ja-JP" sz="1200" spc="55"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6">
                        <a:lumMod val="20000"/>
                        <a:lumOff val="80000"/>
                      </a:schemeClr>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030298453"/>
                  </a:ext>
                </a:extLst>
              </a:tr>
              <a:tr h="218504">
                <a:tc vMerge="1">
                  <a:txBody>
                    <a:bodyPr/>
                    <a:lstStyle/>
                    <a:p>
                      <a:endParaRPr kumimoji="1" lang="ja-JP" altLang="en-US"/>
                    </a:p>
                  </a:txBody>
                  <a:tcPr/>
                </a:tc>
                <a:tc vMerge="1">
                  <a:txBody>
                    <a:bodyPr/>
                    <a:lstStyle/>
                    <a:p>
                      <a:endParaRPr kumimoji="1" lang="ja-JP" altLang="en-US"/>
                    </a:p>
                  </a:txBody>
                  <a:tcPr/>
                </a:tc>
                <a:tc>
                  <a:txBody>
                    <a:bodyPr/>
                    <a:lstStyle/>
                    <a:p>
                      <a:pPr algn="ctr" latinLnBrk="1">
                        <a:lnSpc>
                          <a:spcPts val="1400"/>
                        </a:lnSpc>
                        <a:spcAft>
                          <a:spcPts val="0"/>
                        </a:spcAft>
                      </a:pPr>
                      <a:r>
                        <a:rPr lang="ja-JP" sz="1050" spc="55" dirty="0">
                          <a:effectLst/>
                          <a:latin typeface="Meiryo UI" panose="020B0604030504040204" pitchFamily="50" charset="-128"/>
                          <a:ea typeface="Meiryo UI" panose="020B0604030504040204" pitchFamily="50" charset="-128"/>
                          <a:cs typeface="Times New Roman" panose="02020603050405020304" pitchFamily="18" charset="0"/>
                        </a:rPr>
                        <a:t>４～６人</a:t>
                      </a:r>
                      <a:endParaRPr lang="ja-JP" sz="1200" spc="55"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6">
                        <a:lumMod val="20000"/>
                        <a:lumOff val="80000"/>
                      </a:schemeClr>
                    </a:solidFill>
                  </a:tcPr>
                </a:tc>
                <a:tc>
                  <a:txBody>
                    <a:bodyPr/>
                    <a:lstStyle/>
                    <a:p>
                      <a:pPr algn="ctr" latinLnBrk="1">
                        <a:lnSpc>
                          <a:spcPts val="1400"/>
                        </a:lnSpc>
                        <a:spcAft>
                          <a:spcPts val="0"/>
                        </a:spcAft>
                      </a:pPr>
                      <a:r>
                        <a:rPr lang="ja-JP" altLang="en-US" sz="1050" spc="55" dirty="0" smtClean="0">
                          <a:effectLst/>
                          <a:latin typeface="Meiryo UI" panose="020B0604030504040204" pitchFamily="50" charset="-128"/>
                          <a:ea typeface="Meiryo UI" panose="020B0604030504040204" pitchFamily="50" charset="-128"/>
                          <a:cs typeface="Times New Roman" panose="02020603050405020304" pitchFamily="18" charset="0"/>
                        </a:rPr>
                        <a:t>２７</a:t>
                      </a:r>
                      <a:r>
                        <a:rPr lang="ja-JP" sz="1050" spc="55" dirty="0" smtClean="0">
                          <a:effectLst/>
                          <a:latin typeface="Meiryo UI" panose="020B0604030504040204" pitchFamily="50" charset="-128"/>
                          <a:ea typeface="Meiryo UI" panose="020B0604030504040204" pitchFamily="50" charset="-128"/>
                          <a:cs typeface="Times New Roman" panose="02020603050405020304" pitchFamily="18" charset="0"/>
                        </a:rPr>
                        <a:t>０万円</a:t>
                      </a:r>
                      <a:endParaRPr lang="ja-JP" sz="1200" spc="55"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6">
                        <a:lumMod val="20000"/>
                        <a:lumOff val="80000"/>
                      </a:schemeClr>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75964842"/>
                  </a:ext>
                </a:extLst>
              </a:tr>
              <a:tr h="218504">
                <a:tc vMerge="1">
                  <a:txBody>
                    <a:bodyPr/>
                    <a:lstStyle/>
                    <a:p>
                      <a:endParaRPr kumimoji="1" lang="ja-JP" altLang="en-US"/>
                    </a:p>
                  </a:txBody>
                  <a:tcPr/>
                </a:tc>
                <a:tc vMerge="1">
                  <a:txBody>
                    <a:bodyPr/>
                    <a:lstStyle/>
                    <a:p>
                      <a:endParaRPr kumimoji="1" lang="ja-JP" altLang="en-US"/>
                    </a:p>
                  </a:txBody>
                  <a:tcPr/>
                </a:tc>
                <a:tc>
                  <a:txBody>
                    <a:bodyPr/>
                    <a:lstStyle/>
                    <a:p>
                      <a:pPr algn="ctr" latinLnBrk="1">
                        <a:lnSpc>
                          <a:spcPts val="1400"/>
                        </a:lnSpc>
                        <a:spcAft>
                          <a:spcPts val="0"/>
                        </a:spcAft>
                      </a:pPr>
                      <a:r>
                        <a:rPr lang="ja-JP" sz="1050" spc="55" dirty="0">
                          <a:effectLst/>
                          <a:latin typeface="Meiryo UI" panose="020B0604030504040204" pitchFamily="50" charset="-128"/>
                          <a:ea typeface="Meiryo UI" panose="020B0604030504040204" pitchFamily="50" charset="-128"/>
                          <a:cs typeface="Times New Roman" panose="02020603050405020304" pitchFamily="18" charset="0"/>
                        </a:rPr>
                        <a:t>７人以上</a:t>
                      </a:r>
                      <a:endParaRPr lang="ja-JP" sz="1200" spc="55"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6">
                        <a:lumMod val="20000"/>
                        <a:lumOff val="80000"/>
                      </a:schemeClr>
                    </a:solidFill>
                  </a:tcPr>
                </a:tc>
                <a:tc>
                  <a:txBody>
                    <a:bodyPr/>
                    <a:lstStyle/>
                    <a:p>
                      <a:pPr algn="ctr" latinLnBrk="1">
                        <a:lnSpc>
                          <a:spcPts val="1400"/>
                        </a:lnSpc>
                        <a:spcAft>
                          <a:spcPts val="0"/>
                        </a:spcAft>
                      </a:pPr>
                      <a:r>
                        <a:rPr lang="ja-JP" altLang="en-US" sz="1050" spc="55" dirty="0" smtClean="0">
                          <a:effectLst/>
                          <a:latin typeface="Meiryo UI" panose="020B0604030504040204" pitchFamily="50" charset="-128"/>
                          <a:ea typeface="Meiryo UI" panose="020B0604030504040204" pitchFamily="50" charset="-128"/>
                          <a:cs typeface="Times New Roman" panose="02020603050405020304" pitchFamily="18" charset="0"/>
                        </a:rPr>
                        <a:t>４５</a:t>
                      </a:r>
                      <a:r>
                        <a:rPr lang="ja-JP" sz="1050" spc="55" dirty="0" smtClean="0">
                          <a:effectLst/>
                          <a:latin typeface="Meiryo UI" panose="020B0604030504040204" pitchFamily="50" charset="-128"/>
                          <a:ea typeface="Meiryo UI" panose="020B0604030504040204" pitchFamily="50" charset="-128"/>
                          <a:cs typeface="Times New Roman" panose="02020603050405020304" pitchFamily="18" charset="0"/>
                        </a:rPr>
                        <a:t>０万円</a:t>
                      </a:r>
                      <a:endParaRPr lang="ja-JP" sz="1200" spc="55"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6">
                        <a:lumMod val="20000"/>
                        <a:lumOff val="80000"/>
                      </a:schemeClr>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458935211"/>
                  </a:ext>
                </a:extLst>
              </a:tr>
              <a:tr h="218504">
                <a:tc vMerge="1">
                  <a:txBody>
                    <a:bodyPr/>
                    <a:lstStyle/>
                    <a:p>
                      <a:endParaRPr kumimoji="1" lang="ja-JP" altLang="en-US"/>
                    </a:p>
                  </a:txBody>
                  <a:tcPr/>
                </a:tc>
                <a:tc vMerge="1">
                  <a:txBody>
                    <a:bodyPr/>
                    <a:lstStyle/>
                    <a:p>
                      <a:endParaRPr kumimoji="1" lang="ja-JP" altLang="en-US"/>
                    </a:p>
                  </a:txBody>
                  <a:tcPr/>
                </a:tc>
                <a:tc>
                  <a:txBody>
                    <a:bodyPr/>
                    <a:lstStyle/>
                    <a:p>
                      <a:pPr algn="ctr" latinLnBrk="1">
                        <a:lnSpc>
                          <a:spcPts val="1400"/>
                        </a:lnSpc>
                        <a:spcAft>
                          <a:spcPts val="0"/>
                        </a:spcAft>
                      </a:pPr>
                      <a:r>
                        <a:rPr lang="en-US" altLang="ja-JP" sz="1050" spc="55" dirty="0" smtClean="0">
                          <a:effectLst/>
                          <a:latin typeface="Meiryo UI" panose="020B0604030504040204" pitchFamily="50" charset="-128"/>
                          <a:ea typeface="Meiryo UI" panose="020B0604030504040204" pitchFamily="50" charset="-128"/>
                          <a:cs typeface="Times New Roman" panose="02020603050405020304" pitchFamily="18" charset="0"/>
                        </a:rPr>
                        <a:t>10</a:t>
                      </a:r>
                      <a:r>
                        <a:rPr lang="ja-JP" sz="1050" spc="55" dirty="0" smtClean="0">
                          <a:effectLst/>
                          <a:latin typeface="Meiryo UI" panose="020B0604030504040204" pitchFamily="50" charset="-128"/>
                          <a:ea typeface="Meiryo UI" panose="020B0604030504040204" pitchFamily="50" charset="-128"/>
                          <a:cs typeface="Times New Roman" panose="02020603050405020304" pitchFamily="18" charset="0"/>
                        </a:rPr>
                        <a:t>人</a:t>
                      </a:r>
                      <a:r>
                        <a:rPr lang="ja-JP" sz="1050" spc="55" dirty="0">
                          <a:effectLst/>
                          <a:latin typeface="Meiryo UI" panose="020B0604030504040204" pitchFamily="50" charset="-128"/>
                          <a:ea typeface="Meiryo UI" panose="020B0604030504040204" pitchFamily="50" charset="-128"/>
                          <a:cs typeface="Times New Roman" panose="02020603050405020304" pitchFamily="18" charset="0"/>
                        </a:rPr>
                        <a:t>以上</a:t>
                      </a:r>
                      <a:endParaRPr lang="ja-JP" sz="1200" spc="55"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latinLnBrk="1">
                        <a:lnSpc>
                          <a:spcPts val="1400"/>
                        </a:lnSpc>
                        <a:spcAft>
                          <a:spcPts val="0"/>
                        </a:spcAft>
                      </a:pPr>
                      <a:r>
                        <a:rPr lang="ja-JP" altLang="en-US" sz="1050" spc="55" dirty="0" smtClean="0">
                          <a:effectLst/>
                          <a:latin typeface="Meiryo UI" panose="020B0604030504040204" pitchFamily="50" charset="-128"/>
                          <a:ea typeface="Meiryo UI" panose="020B0604030504040204" pitchFamily="50" charset="-128"/>
                          <a:cs typeface="Times New Roman" panose="02020603050405020304" pitchFamily="18" charset="0"/>
                        </a:rPr>
                        <a:t>６０</a:t>
                      </a:r>
                      <a:r>
                        <a:rPr lang="ja-JP" sz="1050" spc="55" dirty="0" smtClean="0">
                          <a:effectLst/>
                          <a:latin typeface="Meiryo UI" panose="020B0604030504040204" pitchFamily="50" charset="-128"/>
                          <a:ea typeface="Meiryo UI" panose="020B0604030504040204" pitchFamily="50" charset="-128"/>
                          <a:cs typeface="Times New Roman" panose="02020603050405020304" pitchFamily="18" charset="0"/>
                        </a:rPr>
                        <a:t>０万円</a:t>
                      </a:r>
                      <a:endParaRPr lang="ja-JP" sz="1200" spc="55"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266734665"/>
                  </a:ext>
                </a:extLst>
              </a:tr>
            </a:tbl>
          </a:graphicData>
        </a:graphic>
      </p:graphicFrame>
      <p:sp>
        <p:nvSpPr>
          <p:cNvPr id="30" name="テキスト ボックス 29"/>
          <p:cNvSpPr txBox="1"/>
          <p:nvPr/>
        </p:nvSpPr>
        <p:spPr>
          <a:xfrm>
            <a:off x="6205432" y="7031482"/>
            <a:ext cx="446940" cy="215444"/>
          </a:xfrm>
          <a:prstGeom prst="rect">
            <a:avLst/>
          </a:prstGeom>
          <a:noFill/>
        </p:spPr>
        <p:txBody>
          <a:bodyPr wrap="square" lIns="0" rIns="0" rtlCol="0">
            <a:spAutoFit/>
          </a:bodyPr>
          <a:lstStyle/>
          <a:p>
            <a:r>
              <a:rPr lang="ja-JP" altLang="en-US" sz="8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b="1" dirty="0" smtClean="0">
                <a:latin typeface="メイリオ" panose="020B0604030504040204" pitchFamily="50" charset="-128"/>
                <a:ea typeface="メイリオ" panose="020B0604030504040204" pitchFamily="50" charset="-128"/>
                <a:cs typeface="メイリオ" panose="020B0604030504040204" pitchFamily="50" charset="-128"/>
              </a:rPr>
              <a:t>３）</a:t>
            </a:r>
            <a:endParaRPr lang="en-US" altLang="ja-JP" sz="8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3" name="テキスト ボックス 32"/>
          <p:cNvSpPr txBox="1"/>
          <p:nvPr/>
        </p:nvSpPr>
        <p:spPr>
          <a:xfrm>
            <a:off x="6254225" y="5905998"/>
            <a:ext cx="469807" cy="215444"/>
          </a:xfrm>
          <a:prstGeom prst="rect">
            <a:avLst/>
          </a:prstGeom>
          <a:noFill/>
        </p:spPr>
        <p:txBody>
          <a:bodyPr wrap="square" lIns="0" rIns="0" rtlCol="0">
            <a:spAutoFit/>
          </a:bodyPr>
          <a:lstStyle/>
          <a:p>
            <a:r>
              <a:rPr lang="ja-JP" altLang="en-US" sz="800" b="1"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b="1" dirty="0" smtClean="0">
                <a:latin typeface="メイリオ" panose="020B0604030504040204" pitchFamily="50" charset="-128"/>
                <a:ea typeface="メイリオ" panose="020B0604030504040204" pitchFamily="50" charset="-128"/>
                <a:cs typeface="メイリオ" panose="020B0604030504040204" pitchFamily="50" charset="-128"/>
              </a:rPr>
              <a:t>３）</a:t>
            </a:r>
            <a:endParaRPr lang="en-US" altLang="ja-JP" sz="8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4" name="テキスト ボックス 33"/>
          <p:cNvSpPr txBox="1"/>
          <p:nvPr/>
        </p:nvSpPr>
        <p:spPr>
          <a:xfrm>
            <a:off x="67410" y="8398977"/>
            <a:ext cx="6810597" cy="656590"/>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marL="85725" indent="-85725">
              <a:lnSpc>
                <a:spcPts val="1100"/>
              </a:lnSpc>
            </a:pP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１</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人以上の上限額区分は、以下の①叉は②のいずれかに該当する事業場が対象となります。</a:t>
            </a:r>
            <a:endPar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85725" indent="-85725">
              <a:lnSpc>
                <a:spcPts val="1100"/>
              </a:lnSpc>
            </a:pP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①賃金要件：事業場内最低賃金</a:t>
            </a:r>
            <a:r>
              <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900</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円未満の事業場</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85725" indent="-85725">
              <a:lnSpc>
                <a:spcPts val="1100"/>
              </a:lnSpc>
            </a:pP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②生産量要件：売上高や生産量などの事業活動を示す指標の直近３ヶ月間の月平均値が前年又は前々年の同じ月に比べて、</a:t>
            </a:r>
            <a:endPar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85725" indent="-85725">
              <a:lnSpc>
                <a:spcPts val="1100"/>
              </a:lnSpc>
            </a:pP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％以上減少している事業者</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9" name="テキスト ボックス 38"/>
          <p:cNvSpPr txBox="1"/>
          <p:nvPr/>
        </p:nvSpPr>
        <p:spPr>
          <a:xfrm>
            <a:off x="2322114" y="6052532"/>
            <a:ext cx="591840" cy="215444"/>
          </a:xfrm>
          <a:prstGeom prst="rect">
            <a:avLst/>
          </a:prstGeom>
          <a:noFill/>
        </p:spPr>
        <p:txBody>
          <a:bodyPr wrap="square" rtlCol="0">
            <a:spAutoFit/>
          </a:bodyPr>
          <a:lstStyle/>
          <a:p>
            <a:r>
              <a:rPr lang="ja-JP" altLang="en-US" sz="800" b="1"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1" dirty="0" smtClean="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800"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8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0" name="テキスト ボックス 39"/>
          <p:cNvSpPr txBox="1"/>
          <p:nvPr/>
        </p:nvSpPr>
        <p:spPr>
          <a:xfrm>
            <a:off x="2350689" y="7132375"/>
            <a:ext cx="591840" cy="215444"/>
          </a:xfrm>
          <a:prstGeom prst="rect">
            <a:avLst/>
          </a:prstGeom>
          <a:noFill/>
        </p:spPr>
        <p:txBody>
          <a:bodyPr wrap="square" rtlCol="0">
            <a:spAutoFit/>
          </a:bodyPr>
          <a:lstStyle/>
          <a:p>
            <a:r>
              <a:rPr lang="ja-JP" altLang="en-US" sz="800" b="1"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1" dirty="0" smtClean="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800"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8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1" name="テキスト ボックス 40"/>
          <p:cNvSpPr txBox="1"/>
          <p:nvPr/>
        </p:nvSpPr>
        <p:spPr>
          <a:xfrm>
            <a:off x="2326629" y="8229265"/>
            <a:ext cx="591840" cy="215444"/>
          </a:xfrm>
          <a:prstGeom prst="rect">
            <a:avLst/>
          </a:prstGeom>
          <a:noFill/>
        </p:spPr>
        <p:txBody>
          <a:bodyPr wrap="square" rtlCol="0">
            <a:spAutoFit/>
          </a:bodyPr>
          <a:lstStyle/>
          <a:p>
            <a:r>
              <a:rPr lang="ja-JP" altLang="en-US" sz="800" b="1"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1" dirty="0" smtClean="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800"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8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2" name="テキスト ボックス 41"/>
          <p:cNvSpPr txBox="1"/>
          <p:nvPr/>
        </p:nvSpPr>
        <p:spPr>
          <a:xfrm>
            <a:off x="2326629" y="4956681"/>
            <a:ext cx="591840" cy="215444"/>
          </a:xfrm>
          <a:prstGeom prst="rect">
            <a:avLst/>
          </a:prstGeom>
          <a:noFill/>
        </p:spPr>
        <p:txBody>
          <a:bodyPr wrap="square" rtlCol="0">
            <a:spAutoFit/>
          </a:bodyPr>
          <a:lstStyle/>
          <a:p>
            <a:r>
              <a:rPr lang="ja-JP" altLang="en-US" sz="800" b="1"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1" dirty="0" smtClean="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800"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8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9" name="角丸四角形 58"/>
          <p:cNvSpPr/>
          <p:nvPr/>
        </p:nvSpPr>
        <p:spPr>
          <a:xfrm>
            <a:off x="67410" y="3330914"/>
            <a:ext cx="6759606" cy="6314194"/>
          </a:xfrm>
          <a:prstGeom prst="roundRect">
            <a:avLst>
              <a:gd name="adj" fmla="val 4039"/>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7" name="テキスト ボックス 46"/>
          <p:cNvSpPr txBox="1"/>
          <p:nvPr/>
        </p:nvSpPr>
        <p:spPr>
          <a:xfrm>
            <a:off x="26082" y="1036283"/>
            <a:ext cx="6701725" cy="553998"/>
          </a:xfrm>
          <a:prstGeom prst="rect">
            <a:avLst/>
          </a:prstGeom>
          <a:noFill/>
        </p:spPr>
        <p:txBody>
          <a:bodyPr wrap="square" rtlCol="0">
            <a:spAutoFit/>
          </a:bodyPr>
          <a:lstStyle/>
          <a:p>
            <a:pPr>
              <a:lnSpc>
                <a:spcPts val="1800"/>
              </a:lnSpc>
            </a:pPr>
            <a:r>
              <a:rPr lang="en-US" altLang="ja-JP" sz="1600" b="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b="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業務改善助成金</a:t>
            </a:r>
            <a:r>
              <a:rPr lang="ja-JP" altLang="en-US" sz="1200" b="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（通常コース）</a:t>
            </a:r>
            <a:r>
              <a:rPr lang="en-US" altLang="ja-JP" sz="1600" b="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は、生産性を向上させ、「事業</a:t>
            </a:r>
            <a:r>
              <a:rPr lang="ja-JP" altLang="en-US" sz="1300" dirty="0">
                <a:latin typeface="メイリオ" panose="020B0604030504040204" pitchFamily="50" charset="-128"/>
                <a:ea typeface="メイリオ" panose="020B0604030504040204" pitchFamily="50" charset="-128"/>
                <a:cs typeface="メイリオ" panose="020B0604030504040204" pitchFamily="50" charset="-128"/>
              </a:rPr>
              <a:t>場内で</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最も低い賃金</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（事業場内最低賃金）</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」の引上げを図る中小企業・小規模事業者を支援する助成金です。</a:t>
            </a:r>
            <a:endPar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8" name="テキスト ボックス 47"/>
          <p:cNvSpPr txBox="1"/>
          <p:nvPr/>
        </p:nvSpPr>
        <p:spPr>
          <a:xfrm>
            <a:off x="1389224" y="1558230"/>
            <a:ext cx="5408881" cy="913070"/>
          </a:xfrm>
          <a:prstGeom prst="rect">
            <a:avLst/>
          </a:prstGeom>
          <a:noFill/>
        </p:spPr>
        <p:txBody>
          <a:bodyPr wrap="square" rtlCol="0">
            <a:spAutoFit/>
          </a:bodyPr>
          <a:lstStyle/>
          <a:p>
            <a:pPr>
              <a:lnSpc>
                <a:spcPts val="1800"/>
              </a:lnSpc>
              <a:spcBef>
                <a:spcPts val="800"/>
              </a:spcBef>
            </a:pPr>
            <a:r>
              <a:rPr kumimoji="1" lang="ja-JP" altLang="en-US" sz="1300" b="1" dirty="0" smtClean="0">
                <a:latin typeface="メイリオ" panose="020B0604030504040204" pitchFamily="50" charset="-128"/>
                <a:ea typeface="メイリオ" panose="020B0604030504040204" pitchFamily="50" charset="-128"/>
                <a:cs typeface="メイリオ" panose="020B0604030504040204" pitchFamily="50" charset="-128"/>
              </a:rPr>
              <a:t>事業場内最低賃金を一定額以上引き上げ、</a:t>
            </a:r>
            <a:endParaRPr kumimoji="1" lang="en-US" altLang="ja-JP" sz="13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300" b="1" u="sng" dirty="0" smtClean="0">
                <a:latin typeface="メイリオ" panose="020B0604030504040204" pitchFamily="50" charset="-128"/>
                <a:ea typeface="メイリオ" panose="020B0604030504040204" pitchFamily="50" charset="-128"/>
                <a:cs typeface="メイリオ" panose="020B0604030504040204" pitchFamily="50" charset="-128"/>
              </a:rPr>
              <a:t>設備投資（機械設備、コンサルティング導入</a:t>
            </a:r>
            <a:r>
              <a:rPr lang="ja-JP" altLang="en-US" sz="1300" b="1" u="sng" dirty="0">
                <a:latin typeface="メイリオ" panose="020B0604030504040204" pitchFamily="50" charset="-128"/>
                <a:ea typeface="メイリオ" panose="020B0604030504040204" pitchFamily="50" charset="-128"/>
                <a:cs typeface="メイリオ" panose="020B0604030504040204" pitchFamily="50" charset="-128"/>
              </a:rPr>
              <a:t>や人材育成・教育訓練</a:t>
            </a:r>
            <a:r>
              <a:rPr lang="ja-JP" altLang="en-US" sz="1300" b="1" u="sng"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300" b="1" u="sng"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300" b="1" u="sng" dirty="0" smtClean="0">
                <a:latin typeface="メイリオ" panose="020B0604030504040204" pitchFamily="50" charset="-128"/>
                <a:ea typeface="メイリオ" panose="020B0604030504040204" pitchFamily="50" charset="-128"/>
                <a:cs typeface="メイリオ" panose="020B0604030504040204" pitchFamily="50" charset="-128"/>
              </a:rPr>
              <a:t>などを行った場合に、その</a:t>
            </a:r>
            <a:r>
              <a:rPr kumimoji="1" lang="ja-JP" altLang="en-US" sz="1300" b="1" u="sng" dirty="0" smtClean="0">
                <a:latin typeface="メイリオ" panose="020B0604030504040204" pitchFamily="50" charset="-128"/>
                <a:ea typeface="メイリオ" panose="020B0604030504040204" pitchFamily="50" charset="-128"/>
                <a:cs typeface="メイリオ" panose="020B0604030504040204" pitchFamily="50" charset="-128"/>
              </a:rPr>
              <a:t>費用の一部を助成します</a:t>
            </a:r>
            <a:r>
              <a:rPr kumimoji="1" lang="ja-JP" altLang="en-US" sz="1300"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13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000"/>
              </a:lnSpc>
            </a:pPr>
            <a:r>
              <a:rPr lang="ja-JP" altLang="en-US" sz="11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endParaRPr kumimoji="1" lang="en-US" altLang="ja-JP" sz="9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9" name="角丸四角形 48"/>
          <p:cNvSpPr/>
          <p:nvPr/>
        </p:nvSpPr>
        <p:spPr>
          <a:xfrm>
            <a:off x="259119" y="1615986"/>
            <a:ext cx="998760" cy="612000"/>
          </a:xfrm>
          <a:prstGeom prst="roundRect">
            <a:avLst/>
          </a:prstGeom>
          <a:solidFill>
            <a:srgbClr val="0070C0"/>
          </a:solidFill>
          <a:ln w="50800" cmpd="dbl">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algn="ctr"/>
            <a:r>
              <a:rPr lang="ja-JP" altLang="en-US" sz="1400" dirty="0">
                <a:solidFill>
                  <a:schemeClr val="bg1"/>
                </a:solidFill>
                <a:latin typeface="HGP創英角ﾎﾟｯﾌﾟ体" panose="040B0A00000000000000" pitchFamily="50" charset="-128"/>
                <a:ea typeface="HGP創英角ﾎﾟｯﾌﾟ体" panose="040B0A00000000000000" pitchFamily="50" charset="-128"/>
              </a:rPr>
              <a:t>助成金の</a:t>
            </a:r>
            <a:endParaRPr lang="en-US" altLang="ja-JP" sz="1400" dirty="0">
              <a:solidFill>
                <a:schemeClr val="bg1"/>
              </a:solidFill>
              <a:latin typeface="HGP創英角ﾎﾟｯﾌﾟ体" panose="040B0A00000000000000" pitchFamily="50" charset="-128"/>
              <a:ea typeface="HGP創英角ﾎﾟｯﾌﾟ体" panose="040B0A00000000000000" pitchFamily="50" charset="-128"/>
            </a:endParaRPr>
          </a:p>
          <a:p>
            <a:pPr algn="ctr"/>
            <a:r>
              <a:rPr lang="ja-JP" altLang="en-US" sz="1400" dirty="0">
                <a:solidFill>
                  <a:schemeClr val="bg1"/>
                </a:solidFill>
                <a:latin typeface="HGP創英角ﾎﾟｯﾌﾟ体" panose="040B0A00000000000000" pitchFamily="50" charset="-128"/>
                <a:ea typeface="HGP創英角ﾎﾟｯﾌﾟ体" panose="040B0A00000000000000" pitchFamily="50" charset="-128"/>
              </a:rPr>
              <a:t>概要</a:t>
            </a:r>
          </a:p>
        </p:txBody>
      </p:sp>
      <p:sp>
        <p:nvSpPr>
          <p:cNvPr id="50" name="角丸四角形 49"/>
          <p:cNvSpPr/>
          <p:nvPr/>
        </p:nvSpPr>
        <p:spPr>
          <a:xfrm>
            <a:off x="4100747" y="2896211"/>
            <a:ext cx="1955264" cy="268286"/>
          </a:xfrm>
          <a:prstGeom prst="roundRect">
            <a:avLst>
              <a:gd name="adj" fmla="val 5259"/>
            </a:avLst>
          </a:prstGeom>
          <a:solidFill>
            <a:schemeClr val="bg1"/>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dirty="0" smtClean="0">
                <a:solidFill>
                  <a:srgbClr val="00B0F0"/>
                </a:solidFill>
                <a:latin typeface="HGP創英角ﾎﾟｯﾌﾟ体" panose="040B0A00000000000000" pitchFamily="50" charset="-128"/>
                <a:ea typeface="HGP創英角ﾎﾟｯﾌﾟ体" panose="040B0A00000000000000" pitchFamily="50" charset="-128"/>
                <a:cs typeface="Meiryo UI" panose="020B0604030504040204" pitchFamily="50" charset="-128"/>
              </a:rPr>
              <a:t>　　　業務改善助成金</a:t>
            </a:r>
            <a:endParaRPr kumimoji="1" lang="ja-JP" altLang="en-US" sz="1100" dirty="0">
              <a:solidFill>
                <a:srgbClr val="00B0F0"/>
              </a:solidFill>
              <a:latin typeface="+mj-ea"/>
              <a:ea typeface="+mj-ea"/>
              <a:cs typeface="Meiryo UI" panose="020B0604030504040204" pitchFamily="50" charset="-128"/>
            </a:endParaRPr>
          </a:p>
        </p:txBody>
      </p:sp>
      <p:sp>
        <p:nvSpPr>
          <p:cNvPr id="51" name="角丸四角形 50"/>
          <p:cNvSpPr/>
          <p:nvPr/>
        </p:nvSpPr>
        <p:spPr>
          <a:xfrm>
            <a:off x="5601457" y="2905485"/>
            <a:ext cx="470600" cy="247035"/>
          </a:xfrm>
          <a:prstGeom prst="roundRect">
            <a:avLst>
              <a:gd name="adj" fmla="val 518"/>
            </a:avLst>
          </a:prstGeom>
          <a:solidFill>
            <a:srgbClr val="0070C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dirty="0" smtClean="0">
                <a:solidFill>
                  <a:schemeClr val="bg1"/>
                </a:solidFill>
                <a:latin typeface="HGP創英角ﾎﾟｯﾌﾟ体" panose="040B0A00000000000000" pitchFamily="50" charset="-128"/>
                <a:ea typeface="HGP創英角ﾎﾟｯﾌﾟ体" panose="040B0A00000000000000" pitchFamily="50" charset="-128"/>
                <a:cs typeface="Meiryo UI" panose="020B0604030504040204" pitchFamily="50" charset="-128"/>
              </a:rPr>
              <a:t>検索</a:t>
            </a:r>
            <a:endParaRPr kumimoji="1" lang="ja-JP" altLang="en-US" sz="1100" dirty="0">
              <a:solidFill>
                <a:schemeClr val="bg1"/>
              </a:solidFill>
              <a:latin typeface="+mj-ea"/>
              <a:ea typeface="+mj-ea"/>
              <a:cs typeface="Meiryo UI" panose="020B0604030504040204" pitchFamily="50" charset="-128"/>
            </a:endParaRPr>
          </a:p>
        </p:txBody>
      </p:sp>
      <p:sp>
        <p:nvSpPr>
          <p:cNvPr id="52" name="楕円 51"/>
          <p:cNvSpPr/>
          <p:nvPr/>
        </p:nvSpPr>
        <p:spPr>
          <a:xfrm>
            <a:off x="4153991" y="2938038"/>
            <a:ext cx="180000" cy="180000"/>
          </a:xfrm>
          <a:prstGeom prst="ellipse">
            <a:avLst/>
          </a:prstGeom>
          <a:solidFill>
            <a:srgbClr val="0070C0"/>
          </a:solidFill>
          <a:ln>
            <a:solidFill>
              <a:srgbClr val="00B0F0"/>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a:solidFill>
                <a:srgbClr val="00B0F0"/>
              </a:solidFill>
            </a:endParaRPr>
          </a:p>
        </p:txBody>
      </p:sp>
      <p:sp>
        <p:nvSpPr>
          <p:cNvPr id="53" name="楕円 52"/>
          <p:cNvSpPr/>
          <p:nvPr/>
        </p:nvSpPr>
        <p:spPr>
          <a:xfrm>
            <a:off x="4237691" y="2966490"/>
            <a:ext cx="72000" cy="72000"/>
          </a:xfrm>
          <a:prstGeom prst="ellipse">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00B0F0"/>
              </a:solidFill>
            </a:endParaRPr>
          </a:p>
        </p:txBody>
      </p:sp>
      <p:cxnSp>
        <p:nvCxnSpPr>
          <p:cNvPr id="60" name="直線コネクタ 59"/>
          <p:cNvCxnSpPr/>
          <p:nvPr/>
        </p:nvCxnSpPr>
        <p:spPr>
          <a:xfrm flipH="1">
            <a:off x="4185316" y="3034502"/>
            <a:ext cx="63640" cy="61066"/>
          </a:xfrm>
          <a:prstGeom prst="line">
            <a:avLst/>
          </a:prstGeom>
          <a:ln w="19050"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61" name="正方形/長方形 60">
            <a:extLst>
              <a:ext uri="{FF2B5EF4-FFF2-40B4-BE49-F238E27FC236}">
                <a16:creationId xmlns:a16="http://schemas.microsoft.com/office/drawing/2014/main" id="{6D946126-685E-4352-AEFE-19AC9CAFDC2E}"/>
              </a:ext>
            </a:extLst>
          </p:cNvPr>
          <p:cNvSpPr/>
          <p:nvPr/>
        </p:nvSpPr>
        <p:spPr>
          <a:xfrm>
            <a:off x="1914887" y="2920447"/>
            <a:ext cx="2223058" cy="266176"/>
          </a:xfrm>
          <a:prstGeom prst="rect">
            <a:avLst/>
          </a:prstGeom>
        </p:spPr>
        <p:txBody>
          <a:bodyPr wrap="square" lIns="0" tIns="31217" rIns="0" bIns="31217">
            <a:spAutoFit/>
          </a:bodyPr>
          <a:lstStyle/>
          <a:p>
            <a:pPr marL="156087" indent="-396462">
              <a:lnSpc>
                <a:spcPct val="110000"/>
              </a:lnSpc>
            </a:pPr>
            <a:r>
              <a:rPr lang="ja-JP" altLang="en-US" sz="1200" b="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詳しくは</a:t>
            </a:r>
            <a:r>
              <a:rPr lang="en-US" altLang="ja-JP" sz="1200" b="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HP</a:t>
            </a:r>
            <a:r>
              <a:rPr lang="ja-JP" altLang="en-US" sz="1200" b="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をご覧ください！</a:t>
            </a:r>
            <a:endParaRPr lang="en-US" altLang="ja-JP" sz="1200" b="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4" name="テキスト ボックス 53"/>
          <p:cNvSpPr txBox="1"/>
          <p:nvPr/>
        </p:nvSpPr>
        <p:spPr>
          <a:xfrm>
            <a:off x="4309691" y="3345452"/>
            <a:ext cx="2517324" cy="276999"/>
          </a:xfrm>
          <a:prstGeom prst="rect">
            <a:avLst/>
          </a:prstGeom>
          <a:noFill/>
        </p:spPr>
        <p:txBody>
          <a:bodyPr wrap="square" rtlCol="0">
            <a:spAutoFit/>
          </a:bodyPr>
          <a:lstStyle/>
          <a:p>
            <a:r>
              <a:rPr lang="en-US" altLang="ja-JP" sz="1200"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申請期限：令和５年１月</a:t>
            </a:r>
            <a:r>
              <a:rPr lang="en-US" altLang="ja-JP" sz="1200"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31</a:t>
            </a:r>
            <a:r>
              <a:rPr lang="ja-JP" altLang="en-US" sz="1200"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日</a:t>
            </a:r>
            <a:endParaRPr kumimoji="1" lang="ja-JP" altLang="en-US" sz="900" dirty="0">
              <a:solidFill>
                <a:srgbClr val="FF0000"/>
              </a:solidFill>
            </a:endParaRPr>
          </a:p>
        </p:txBody>
      </p:sp>
      <p:sp>
        <p:nvSpPr>
          <p:cNvPr id="62" name="角丸四角形 61"/>
          <p:cNvSpPr/>
          <p:nvPr/>
        </p:nvSpPr>
        <p:spPr>
          <a:xfrm>
            <a:off x="252952" y="3113786"/>
            <a:ext cx="1076820" cy="344796"/>
          </a:xfrm>
          <a:prstGeom prst="roundRect">
            <a:avLst/>
          </a:prstGeom>
          <a:solidFill>
            <a:srgbClr val="0070C0"/>
          </a:solid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ja-JP" altLang="en-US" sz="1600" dirty="0" smtClean="0">
                <a:solidFill>
                  <a:schemeClr val="bg1"/>
                </a:solidFill>
                <a:latin typeface="HGP創英角ﾎﾟｯﾌﾟ体" panose="040B0A00000000000000" pitchFamily="50" charset="-128"/>
                <a:ea typeface="HGP創英角ﾎﾟｯﾌﾟ体" panose="040B0A00000000000000" pitchFamily="50" charset="-128"/>
              </a:rPr>
              <a:t>概　要</a:t>
            </a:r>
            <a:endParaRPr lang="ja-JP" altLang="en-US" sz="1600" dirty="0">
              <a:solidFill>
                <a:schemeClr val="bg1"/>
              </a:solidFill>
              <a:latin typeface="HGP創英角ﾎﾟｯﾌﾟ体" panose="040B0A00000000000000" pitchFamily="50" charset="-128"/>
              <a:ea typeface="HGP創英角ﾎﾟｯﾌﾟ体" panose="040B0A00000000000000" pitchFamily="50" charset="-128"/>
            </a:endParaRPr>
          </a:p>
        </p:txBody>
      </p:sp>
      <p:grpSp>
        <p:nvGrpSpPr>
          <p:cNvPr id="45" name="グループ化 44"/>
          <p:cNvGrpSpPr/>
          <p:nvPr/>
        </p:nvGrpSpPr>
        <p:grpSpPr>
          <a:xfrm>
            <a:off x="613533" y="2316327"/>
            <a:ext cx="5439500" cy="429378"/>
            <a:chOff x="372856" y="2409652"/>
            <a:chExt cx="5688011" cy="428124"/>
          </a:xfrm>
        </p:grpSpPr>
        <p:sp>
          <p:nvSpPr>
            <p:cNvPr id="46" name="角丸四角形 45"/>
            <p:cNvSpPr/>
            <p:nvPr/>
          </p:nvSpPr>
          <p:spPr>
            <a:xfrm>
              <a:off x="372856" y="2473735"/>
              <a:ext cx="1440160" cy="344796"/>
            </a:xfrm>
            <a:prstGeom prst="roundRect">
              <a:avLst/>
            </a:prstGeom>
            <a:solidFill>
              <a:schemeClr val="accent5">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ja-JP" altLang="en-US" sz="1400" dirty="0" smtClean="0">
                  <a:solidFill>
                    <a:srgbClr val="0070C0"/>
                  </a:solidFill>
                  <a:latin typeface="HGP創英角ﾎﾟｯﾌﾟ体" panose="040B0A00000000000000" pitchFamily="50" charset="-128"/>
                  <a:ea typeface="HGP創英角ﾎﾟｯﾌﾟ体" panose="040B0A00000000000000" pitchFamily="50" charset="-128"/>
                </a:rPr>
                <a:t>賃金引上げ</a:t>
              </a:r>
              <a:endParaRPr lang="ja-JP" altLang="en-US" sz="1400" dirty="0">
                <a:solidFill>
                  <a:srgbClr val="0070C0"/>
                </a:solidFill>
                <a:latin typeface="HGP創英角ﾎﾟｯﾌﾟ体" panose="040B0A00000000000000" pitchFamily="50" charset="-128"/>
                <a:ea typeface="HGP創英角ﾎﾟｯﾌﾟ体" panose="040B0A00000000000000" pitchFamily="50" charset="-128"/>
              </a:endParaRPr>
            </a:p>
          </p:txBody>
        </p:sp>
        <p:sp>
          <p:nvSpPr>
            <p:cNvPr id="55" name="角丸四角形 54"/>
            <p:cNvSpPr/>
            <p:nvPr/>
          </p:nvSpPr>
          <p:spPr>
            <a:xfrm>
              <a:off x="4380500" y="2454391"/>
              <a:ext cx="1680367" cy="383385"/>
            </a:xfrm>
            <a:prstGeom prst="roundRect">
              <a:avLst/>
            </a:prstGeom>
            <a:solidFill>
              <a:schemeClr val="accent5">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ja-JP" altLang="en-US" sz="1200" dirty="0" smtClean="0">
                  <a:solidFill>
                    <a:srgbClr val="0070C0"/>
                  </a:solidFill>
                  <a:latin typeface="HGP創英角ﾎﾟｯﾌﾟ体" panose="040B0A00000000000000" pitchFamily="50" charset="-128"/>
                  <a:ea typeface="HGP創英角ﾎﾟｯﾌﾟ体" panose="040B0A00000000000000" pitchFamily="50" charset="-128"/>
                </a:rPr>
                <a:t>設備投資等に要した</a:t>
              </a:r>
              <a:endParaRPr lang="en-US" altLang="ja-JP" sz="1200" dirty="0" smtClean="0">
                <a:solidFill>
                  <a:srgbClr val="0070C0"/>
                </a:solidFill>
                <a:latin typeface="HGP創英角ﾎﾟｯﾌﾟ体" panose="040B0A00000000000000" pitchFamily="50" charset="-128"/>
                <a:ea typeface="HGP創英角ﾎﾟｯﾌﾟ体" panose="040B0A00000000000000" pitchFamily="50" charset="-128"/>
              </a:endParaRPr>
            </a:p>
            <a:p>
              <a:pPr algn="ctr"/>
              <a:r>
                <a:rPr lang="ja-JP" altLang="en-US" sz="1200" dirty="0" smtClean="0">
                  <a:solidFill>
                    <a:srgbClr val="0070C0"/>
                  </a:solidFill>
                  <a:latin typeface="HGP創英角ﾎﾟｯﾌﾟ体" panose="040B0A00000000000000" pitchFamily="50" charset="-128"/>
                  <a:ea typeface="HGP創英角ﾎﾟｯﾌﾟ体" panose="040B0A00000000000000" pitchFamily="50" charset="-128"/>
                </a:rPr>
                <a:t>費用の一部を助成</a:t>
              </a:r>
              <a:endParaRPr lang="ja-JP" altLang="en-US" sz="1200" dirty="0">
                <a:solidFill>
                  <a:srgbClr val="0070C0"/>
                </a:solidFill>
              </a:endParaRPr>
            </a:p>
          </p:txBody>
        </p:sp>
        <p:sp>
          <p:nvSpPr>
            <p:cNvPr id="56" name="角丸四角形 55"/>
            <p:cNvSpPr/>
            <p:nvPr/>
          </p:nvSpPr>
          <p:spPr>
            <a:xfrm>
              <a:off x="2404357" y="2473735"/>
              <a:ext cx="1440160" cy="344796"/>
            </a:xfrm>
            <a:prstGeom prst="roundRect">
              <a:avLst/>
            </a:prstGeom>
            <a:solidFill>
              <a:schemeClr val="accent5">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ja-JP" altLang="en-US" sz="1400" dirty="0" smtClean="0">
                  <a:solidFill>
                    <a:srgbClr val="0070C0"/>
                  </a:solidFill>
                  <a:latin typeface="HGP創英角ﾎﾟｯﾌﾟ体" panose="040B0A00000000000000" pitchFamily="50" charset="-128"/>
                  <a:ea typeface="HGP創英角ﾎﾟｯﾌﾟ体" panose="040B0A00000000000000" pitchFamily="50" charset="-128"/>
                </a:rPr>
                <a:t>設備投資等</a:t>
              </a:r>
              <a:endParaRPr lang="ja-JP" altLang="en-US" sz="1400" dirty="0">
                <a:solidFill>
                  <a:srgbClr val="0070C0"/>
                </a:solidFill>
                <a:latin typeface="HGP創英角ﾎﾟｯﾌﾟ体" panose="040B0A00000000000000" pitchFamily="50" charset="-128"/>
                <a:ea typeface="HGP創英角ﾎﾟｯﾌﾟ体" panose="040B0A00000000000000" pitchFamily="50" charset="-128"/>
              </a:endParaRPr>
            </a:p>
          </p:txBody>
        </p:sp>
        <p:sp>
          <p:nvSpPr>
            <p:cNvPr id="57" name="加算 56"/>
            <p:cNvSpPr/>
            <p:nvPr/>
          </p:nvSpPr>
          <p:spPr>
            <a:xfrm>
              <a:off x="1872668" y="2409652"/>
              <a:ext cx="468043" cy="424484"/>
            </a:xfrm>
            <a:prstGeom prst="mathPlus">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右矢印 57"/>
            <p:cNvSpPr/>
            <p:nvPr/>
          </p:nvSpPr>
          <p:spPr>
            <a:xfrm>
              <a:off x="3963321" y="2500339"/>
              <a:ext cx="343849" cy="303644"/>
            </a:xfrm>
            <a:prstGeom prst="rightArrow">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6" name="テキスト ボックス 35"/>
          <p:cNvSpPr txBox="1"/>
          <p:nvPr/>
        </p:nvSpPr>
        <p:spPr>
          <a:xfrm>
            <a:off x="67385" y="8984488"/>
            <a:ext cx="6788543" cy="233397"/>
          </a:xfrm>
          <a:prstGeom prst="rect">
            <a:avLst/>
          </a:prstGeom>
          <a:noFill/>
        </p:spPr>
        <p:txBody>
          <a:bodyPr wrap="square" rtlCol="0">
            <a:spAutoFit/>
          </a:bodyPr>
          <a:lstStyle/>
          <a:p>
            <a:pPr marL="85725" indent="-85725">
              <a:lnSpc>
                <a:spcPts val="1100"/>
              </a:lnSpc>
            </a:pP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２）対象は地域別最低賃金</a:t>
            </a:r>
            <a:r>
              <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900</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円</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未満</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の地域のうち</a:t>
            </a:r>
            <a:r>
              <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事業場内最低賃金が</a:t>
            </a:r>
            <a:r>
              <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900</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円未満の事業場です</a:t>
            </a:r>
            <a:r>
              <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（令和４年４月現在）</a:t>
            </a:r>
            <a:endParaRPr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7" name="テキスト ボックス 36"/>
          <p:cNvSpPr txBox="1"/>
          <p:nvPr/>
        </p:nvSpPr>
        <p:spPr>
          <a:xfrm>
            <a:off x="6378546" y="5254549"/>
            <a:ext cx="405894" cy="215444"/>
          </a:xfrm>
          <a:prstGeom prst="rect">
            <a:avLst/>
          </a:prstGeom>
          <a:noFill/>
        </p:spPr>
        <p:txBody>
          <a:bodyPr wrap="square" lIns="0" rIns="0" rtlCol="0">
            <a:spAutoFit/>
          </a:bodyPr>
          <a:lstStyle/>
          <a:p>
            <a:r>
              <a:rPr lang="ja-JP" altLang="en-US" sz="800" b="1"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1" dirty="0" smtClean="0">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800"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800" b="1"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7889835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 Box 42"/>
          <p:cNvSpPr txBox="1">
            <a:spLocks noChangeArrowheads="1"/>
          </p:cNvSpPr>
          <p:nvPr/>
        </p:nvSpPr>
        <p:spPr bwMode="auto">
          <a:xfrm>
            <a:off x="2987270" y="9547981"/>
            <a:ext cx="1453123" cy="373571"/>
          </a:xfrm>
          <a:prstGeom prst="rect">
            <a:avLst/>
          </a:prstGeom>
          <a:noFill/>
          <a:ln w="9525">
            <a:noFill/>
            <a:miter lim="800000"/>
            <a:headEnd/>
            <a:tailEnd/>
          </a:ln>
        </p:spPr>
        <p:txBody>
          <a:bodyPr wrap="square" lIns="37652" tIns="47819" rIns="37652" bIns="47819">
            <a:spAutoFit/>
          </a:bodyPr>
          <a:lstStyle/>
          <a:p>
            <a:pPr fontAlgn="auto">
              <a:spcBef>
                <a:spcPts val="0"/>
              </a:spcBef>
              <a:spcAft>
                <a:spcPts val="0"/>
              </a:spcAft>
              <a:defRPr/>
            </a:pPr>
            <a:r>
              <a:rPr lang="ja-JP" altLang="en-US" spc="-21" dirty="0">
                <a:latin typeface="HG丸ｺﾞｼｯｸM-PRO" panose="020F0600000000000000" pitchFamily="50" charset="-128"/>
                <a:ea typeface="HG丸ｺﾞｼｯｸM-PRO" panose="020F0600000000000000" pitchFamily="50" charset="-128"/>
                <a:cs typeface="メイリオ" panose="020B0604030504040204" pitchFamily="50" charset="-128"/>
              </a:rPr>
              <a:t>厚生</a:t>
            </a:r>
            <a:r>
              <a:rPr lang="ja-JP" altLang="en-US" spc="-21"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労働省</a:t>
            </a:r>
            <a:endParaRPr lang="ja-JP" altLang="en-US" spc="-21" dirty="0">
              <a:solidFill>
                <a:srgbClr val="FF0000"/>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pic>
        <p:nvPicPr>
          <p:cNvPr id="29" name="図 28"/>
          <p:cNvPicPr>
            <a:picLocks noChangeAspect="1" noChangeArrowheads="1"/>
          </p:cNvPicPr>
          <p:nvPr/>
        </p:nvPicPr>
        <p:blipFill>
          <a:blip r:embed="rId2" cstate="print"/>
          <a:srcRect/>
          <a:stretch>
            <a:fillRect/>
          </a:stretch>
        </p:blipFill>
        <p:spPr bwMode="auto">
          <a:xfrm>
            <a:off x="2821160" y="9649551"/>
            <a:ext cx="219096" cy="246484"/>
          </a:xfrm>
          <a:prstGeom prst="rect">
            <a:avLst/>
          </a:prstGeom>
          <a:noFill/>
          <a:ln w="9525">
            <a:noFill/>
            <a:miter lim="800000"/>
            <a:headEnd/>
            <a:tailEnd/>
          </a:ln>
        </p:spPr>
      </p:pic>
      <p:sp>
        <p:nvSpPr>
          <p:cNvPr id="36" name="テキスト ボックス 35"/>
          <p:cNvSpPr txBox="1"/>
          <p:nvPr/>
        </p:nvSpPr>
        <p:spPr>
          <a:xfrm>
            <a:off x="5800067" y="9624035"/>
            <a:ext cx="1085317" cy="297517"/>
          </a:xfrm>
          <a:prstGeom prst="rect">
            <a:avLst/>
          </a:prstGeom>
          <a:noFill/>
        </p:spPr>
        <p:txBody>
          <a:bodyPr wrap="square" rtlCol="0">
            <a:spAutoFit/>
          </a:bodyPr>
          <a:lstStyle/>
          <a:p>
            <a:pPr>
              <a:lnSpc>
                <a:spcPts val="1600"/>
              </a:lnSpc>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R</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４</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４</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１）</a:t>
            </a:r>
            <a:endParaRPr kumimoji="1" lang="ja-JP" altLang="en-US" sz="80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56" name="直線コネクタ 55"/>
          <p:cNvCxnSpPr/>
          <p:nvPr/>
        </p:nvCxnSpPr>
        <p:spPr>
          <a:xfrm flipH="1">
            <a:off x="3699432" y="5760104"/>
            <a:ext cx="28800" cy="32400"/>
          </a:xfrm>
          <a:prstGeom prst="line">
            <a:avLst/>
          </a:prstGeom>
          <a:ln w="19050"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50" name="角丸四角形 49"/>
          <p:cNvSpPr/>
          <p:nvPr/>
        </p:nvSpPr>
        <p:spPr>
          <a:xfrm>
            <a:off x="1527683" y="5232919"/>
            <a:ext cx="3784324" cy="317600"/>
          </a:xfrm>
          <a:prstGeom prst="roundRect">
            <a:avLst>
              <a:gd name="adj" fmla="val 29346"/>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rgbClr val="7030A0"/>
                </a:solidFill>
                <a:latin typeface="HGP創英角ﾎﾟｯﾌﾟ体" panose="040B0A00000000000000" pitchFamily="50" charset="-128"/>
                <a:ea typeface="HGP創英角ﾎﾟｯﾌﾟ体" panose="040B0A00000000000000" pitchFamily="50" charset="-128"/>
                <a:cs typeface="Meiryo UI" panose="020B0604030504040204" pitchFamily="50" charset="-128"/>
              </a:rPr>
              <a:t>～</a:t>
            </a:r>
            <a:r>
              <a:rPr lang="ja-JP" altLang="en-US" dirty="0">
                <a:solidFill>
                  <a:srgbClr val="7030A0"/>
                </a:solidFill>
                <a:latin typeface="HGP創英角ﾎﾟｯﾌﾟ体" panose="040B0A00000000000000" pitchFamily="50" charset="-128"/>
                <a:ea typeface="HGP創英角ﾎﾟｯﾌﾟ体" panose="040B0A00000000000000" pitchFamily="50" charset="-128"/>
                <a:cs typeface="Meiryo UI" panose="020B0604030504040204" pitchFamily="50" charset="-128"/>
              </a:rPr>
              <a:t> </a:t>
            </a:r>
            <a:r>
              <a:rPr kumimoji="1" lang="ja-JP" altLang="en-US" dirty="0" smtClean="0">
                <a:solidFill>
                  <a:srgbClr val="7030A0"/>
                </a:solidFill>
                <a:latin typeface="HGP創英角ﾎﾟｯﾌﾟ体" panose="040B0A00000000000000" pitchFamily="50" charset="-128"/>
                <a:ea typeface="HGP創英角ﾎﾟｯﾌﾟ体" panose="040B0A00000000000000" pitchFamily="50" charset="-128"/>
                <a:cs typeface="Meiryo UI" panose="020B0604030504040204" pitchFamily="50" charset="-128"/>
              </a:rPr>
              <a:t>業務改善助成金の活用事例 ～</a:t>
            </a:r>
            <a:endParaRPr kumimoji="1" lang="ja-JP" altLang="en-US" dirty="0">
              <a:solidFill>
                <a:srgbClr val="7030A0"/>
              </a:solidFill>
              <a:latin typeface="HGP創英角ﾎﾟｯﾌﾟ体" panose="040B0A00000000000000" pitchFamily="50" charset="-128"/>
              <a:ea typeface="HGP創英角ﾎﾟｯﾌﾟ体" panose="040B0A00000000000000" pitchFamily="50" charset="-128"/>
              <a:cs typeface="Meiryo UI" panose="020B0604030504040204" pitchFamily="50" charset="-128"/>
            </a:endParaRPr>
          </a:p>
        </p:txBody>
      </p:sp>
      <p:sp>
        <p:nvSpPr>
          <p:cNvPr id="77" name="角丸四角形 76"/>
          <p:cNvSpPr/>
          <p:nvPr/>
        </p:nvSpPr>
        <p:spPr>
          <a:xfrm>
            <a:off x="143999" y="1364124"/>
            <a:ext cx="6624000" cy="847544"/>
          </a:xfrm>
          <a:prstGeom prst="roundRect">
            <a:avLst>
              <a:gd name="adj" fmla="val 15939"/>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8" name="角丸四角形 77"/>
          <p:cNvSpPr/>
          <p:nvPr/>
        </p:nvSpPr>
        <p:spPr>
          <a:xfrm>
            <a:off x="285302" y="1202180"/>
            <a:ext cx="1844843" cy="288000"/>
          </a:xfrm>
          <a:prstGeom prst="roundRect">
            <a:avLst/>
          </a:prstGeom>
          <a:solidFill>
            <a:srgbClr val="0070C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tIns="36000" bIns="36000" rtlCol="0" anchor="ctr"/>
          <a:lstStyle/>
          <a:p>
            <a:pPr algn="ctr"/>
            <a:r>
              <a:rPr lang="ja-JP" altLang="en-US" sz="1400" dirty="0" smtClean="0">
                <a:solidFill>
                  <a:schemeClr val="bg1"/>
                </a:solidFill>
                <a:latin typeface="HGP創英角ﾎﾟｯﾌﾟ体" panose="040B0A00000000000000" pitchFamily="50" charset="-128"/>
                <a:ea typeface="HGP創英角ﾎﾟｯﾌﾟ体" panose="040B0A00000000000000" pitchFamily="50" charset="-128"/>
              </a:rPr>
              <a:t>ご留意頂きたい</a:t>
            </a:r>
            <a:r>
              <a:rPr lang="ja-JP" altLang="en-US" sz="1400" dirty="0">
                <a:solidFill>
                  <a:schemeClr val="bg1"/>
                </a:solidFill>
                <a:latin typeface="HGP創英角ﾎﾟｯﾌﾟ体" panose="040B0A00000000000000" pitchFamily="50" charset="-128"/>
                <a:ea typeface="HGP創英角ﾎﾟｯﾌﾟ体" panose="040B0A00000000000000" pitchFamily="50" charset="-128"/>
              </a:rPr>
              <a:t>事項</a:t>
            </a:r>
          </a:p>
        </p:txBody>
      </p:sp>
      <p:sp>
        <p:nvSpPr>
          <p:cNvPr id="79" name="テキスト ボックス 78"/>
          <p:cNvSpPr txBox="1"/>
          <p:nvPr/>
        </p:nvSpPr>
        <p:spPr>
          <a:xfrm>
            <a:off x="175517" y="3357137"/>
            <a:ext cx="6713305" cy="502702"/>
          </a:xfrm>
          <a:prstGeom prst="rect">
            <a:avLst/>
          </a:prstGeom>
          <a:noFill/>
        </p:spPr>
        <p:txBody>
          <a:bodyPr wrap="square" rtlCol="0">
            <a:spAutoFit/>
          </a:bodyPr>
          <a:lstStyle/>
          <a:p>
            <a:pPr>
              <a:lnSpc>
                <a:spcPts val="16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助成金の</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申請窓口は、都道府県労働局</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で</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す。</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事業場がある地域の労働局にお問い合わせください。</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担当部署</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各</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労働局雇用環境・均等部（室）</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0" name="角丸四角形 79"/>
          <p:cNvSpPr/>
          <p:nvPr/>
        </p:nvSpPr>
        <p:spPr>
          <a:xfrm>
            <a:off x="130876" y="3279099"/>
            <a:ext cx="6624000" cy="553494"/>
          </a:xfrm>
          <a:prstGeom prst="roundRect">
            <a:avLst>
              <a:gd name="adj" fmla="val 24016"/>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 name="角丸四角形 80"/>
          <p:cNvSpPr/>
          <p:nvPr/>
        </p:nvSpPr>
        <p:spPr>
          <a:xfrm>
            <a:off x="285302" y="3124764"/>
            <a:ext cx="918959" cy="288000"/>
          </a:xfrm>
          <a:prstGeom prst="roundRect">
            <a:avLst/>
          </a:prstGeom>
          <a:solidFill>
            <a:srgbClr val="0070C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tIns="36000" bIns="36000" rtlCol="0" anchor="ctr"/>
          <a:lstStyle/>
          <a:p>
            <a:pPr algn="ctr"/>
            <a:r>
              <a:rPr lang="ja-JP" altLang="en-US" sz="1400" dirty="0">
                <a:solidFill>
                  <a:schemeClr val="bg1"/>
                </a:solidFill>
                <a:latin typeface="HGP創英角ﾎﾟｯﾌﾟ体" panose="040B0A00000000000000" pitchFamily="50" charset="-128"/>
                <a:ea typeface="HGP創英角ﾎﾟｯﾌﾟ体" panose="040B0A00000000000000" pitchFamily="50" charset="-128"/>
              </a:rPr>
              <a:t>申請先</a:t>
            </a:r>
          </a:p>
        </p:txBody>
      </p:sp>
      <p:sp>
        <p:nvSpPr>
          <p:cNvPr id="83" name="角丸四角形 82"/>
          <p:cNvSpPr/>
          <p:nvPr/>
        </p:nvSpPr>
        <p:spPr>
          <a:xfrm>
            <a:off x="130426" y="2457729"/>
            <a:ext cx="6624000" cy="610942"/>
          </a:xfrm>
          <a:prstGeom prst="roundRect">
            <a:avLst>
              <a:gd name="adj" fmla="val 18551"/>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4" name="角丸四角形 83"/>
          <p:cNvSpPr/>
          <p:nvPr/>
        </p:nvSpPr>
        <p:spPr>
          <a:xfrm>
            <a:off x="278428" y="2291855"/>
            <a:ext cx="1491571" cy="288000"/>
          </a:xfrm>
          <a:prstGeom prst="roundRect">
            <a:avLst/>
          </a:prstGeom>
          <a:solidFill>
            <a:srgbClr val="0070C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tIns="36000" bIns="36000" rtlCol="0" anchor="ctr"/>
          <a:lstStyle/>
          <a:p>
            <a:pPr algn="ctr"/>
            <a:r>
              <a:rPr lang="ja-JP" altLang="en-US" sz="1400" dirty="0">
                <a:solidFill>
                  <a:schemeClr val="bg1"/>
                </a:solidFill>
                <a:latin typeface="HGP創英角ﾎﾟｯﾌﾟ体" panose="040B0A00000000000000" pitchFamily="50" charset="-128"/>
                <a:ea typeface="HGP創英角ﾎﾟｯﾌﾟ体" panose="040B0A00000000000000" pitchFamily="50" charset="-128"/>
              </a:rPr>
              <a:t>お問い合わせ先</a:t>
            </a:r>
          </a:p>
        </p:txBody>
      </p:sp>
      <p:sp>
        <p:nvSpPr>
          <p:cNvPr id="86" name="角丸四角形 85"/>
          <p:cNvSpPr/>
          <p:nvPr/>
        </p:nvSpPr>
        <p:spPr>
          <a:xfrm>
            <a:off x="198761" y="391348"/>
            <a:ext cx="2246287" cy="688420"/>
          </a:xfrm>
          <a:prstGeom prst="roundRect">
            <a:avLst/>
          </a:prstGeom>
          <a:solidFill>
            <a:srgbClr val="FDEADA"/>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tIns="36000" bIns="36000" rtlCol="0" anchor="ctr"/>
          <a:lstStyle/>
          <a:p>
            <a:pPr algn="ctr"/>
            <a:r>
              <a:rPr lang="ja-JP" altLang="en-US" sz="1100" dirty="0" smtClean="0">
                <a:solidFill>
                  <a:schemeClr val="tx1"/>
                </a:solidFill>
                <a:latin typeface="Meiryo UI" panose="020B0604030504040204" pitchFamily="50" charset="-128"/>
                <a:ea typeface="Meiryo UI" panose="020B0604030504040204" pitchFamily="50" charset="-128"/>
              </a:rPr>
              <a:t>交付申請書・事業実施計画などを、最寄りの都道府県労働局に提出</a:t>
            </a:r>
            <a:endParaRPr lang="ja-JP" altLang="en-US" sz="1100" dirty="0">
              <a:solidFill>
                <a:schemeClr val="tx1"/>
              </a:solidFill>
              <a:latin typeface="Meiryo UI" panose="020B0604030504040204" pitchFamily="50" charset="-128"/>
              <a:ea typeface="Meiryo UI" panose="020B0604030504040204" pitchFamily="50" charset="-128"/>
            </a:endParaRPr>
          </a:p>
        </p:txBody>
      </p:sp>
      <p:sp>
        <p:nvSpPr>
          <p:cNvPr id="87" name="右矢印 86"/>
          <p:cNvSpPr/>
          <p:nvPr/>
        </p:nvSpPr>
        <p:spPr>
          <a:xfrm>
            <a:off x="2529546" y="463356"/>
            <a:ext cx="281287" cy="533965"/>
          </a:xfrm>
          <a:prstGeom prst="rightArrow">
            <a:avLst/>
          </a:prstGeom>
          <a:solidFill>
            <a:srgbClr val="FDEADA"/>
          </a:solidFill>
          <a:ln>
            <a:solidFill>
              <a:srgbClr val="0070C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kumimoji="1" lang="ja-JP" altLang="en-US" sz="800" dirty="0" smtClean="0">
                <a:solidFill>
                  <a:schemeClr val="tx1"/>
                </a:solidFill>
              </a:rPr>
              <a:t>審査</a:t>
            </a:r>
            <a:endParaRPr kumimoji="1" lang="ja-JP" altLang="en-US" sz="800" dirty="0">
              <a:solidFill>
                <a:schemeClr val="tx1"/>
              </a:solidFill>
            </a:endParaRPr>
          </a:p>
        </p:txBody>
      </p:sp>
      <p:sp>
        <p:nvSpPr>
          <p:cNvPr id="88" name="角丸四角形 87"/>
          <p:cNvSpPr/>
          <p:nvPr/>
        </p:nvSpPr>
        <p:spPr>
          <a:xfrm>
            <a:off x="2863057" y="391348"/>
            <a:ext cx="1184880" cy="688420"/>
          </a:xfrm>
          <a:prstGeom prst="roundRect">
            <a:avLst/>
          </a:prstGeom>
          <a:solidFill>
            <a:srgbClr val="FDEADA"/>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tIns="36000" bIns="36000" rtlCol="0" anchor="ctr"/>
          <a:lstStyle/>
          <a:p>
            <a:pPr algn="ctr"/>
            <a:r>
              <a:rPr lang="ja-JP" altLang="en-US" sz="1100" dirty="0" smtClean="0">
                <a:solidFill>
                  <a:schemeClr val="tx1"/>
                </a:solidFill>
                <a:latin typeface="Meiryo UI" panose="020B0604030504040204" pitchFamily="50" charset="-128"/>
                <a:ea typeface="Meiryo UI" panose="020B0604030504040204" pitchFamily="50" charset="-128"/>
              </a:rPr>
              <a:t>交付決定後、</a:t>
            </a:r>
            <a:endParaRPr lang="en-US" altLang="ja-JP" sz="1100" dirty="0" smtClean="0">
              <a:solidFill>
                <a:schemeClr val="tx1"/>
              </a:solidFill>
              <a:latin typeface="Meiryo UI" panose="020B0604030504040204" pitchFamily="50" charset="-128"/>
              <a:ea typeface="Meiryo UI" panose="020B0604030504040204" pitchFamily="50" charset="-128"/>
            </a:endParaRPr>
          </a:p>
          <a:p>
            <a:pPr algn="ctr"/>
            <a:r>
              <a:rPr lang="ja-JP" altLang="en-US" sz="1100" dirty="0" smtClean="0">
                <a:solidFill>
                  <a:schemeClr val="tx1"/>
                </a:solidFill>
                <a:latin typeface="Meiryo UI" panose="020B0604030504040204" pitchFamily="50" charset="-128"/>
                <a:ea typeface="Meiryo UI" panose="020B0604030504040204" pitchFamily="50" charset="-128"/>
              </a:rPr>
              <a:t>提出した計画に沿って事業実施</a:t>
            </a:r>
            <a:endParaRPr lang="en-US" altLang="ja-JP" sz="1100" dirty="0" smtClean="0">
              <a:solidFill>
                <a:schemeClr val="tx1"/>
              </a:solidFill>
              <a:latin typeface="Meiryo UI" panose="020B0604030504040204" pitchFamily="50" charset="-128"/>
              <a:ea typeface="Meiryo UI" panose="020B0604030504040204" pitchFamily="50" charset="-128"/>
            </a:endParaRPr>
          </a:p>
        </p:txBody>
      </p:sp>
      <p:sp>
        <p:nvSpPr>
          <p:cNvPr id="89" name="角丸四角形 88"/>
          <p:cNvSpPr/>
          <p:nvPr/>
        </p:nvSpPr>
        <p:spPr>
          <a:xfrm>
            <a:off x="4481292" y="391348"/>
            <a:ext cx="1184880" cy="688420"/>
          </a:xfrm>
          <a:prstGeom prst="roundRect">
            <a:avLst/>
          </a:prstGeom>
          <a:solidFill>
            <a:srgbClr val="FDEADA"/>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tIns="36000" bIns="36000" rtlCol="0" anchor="ctr"/>
          <a:lstStyle/>
          <a:p>
            <a:pPr algn="ctr"/>
            <a:r>
              <a:rPr lang="ja-JP" altLang="en-US" sz="1100" dirty="0" smtClean="0">
                <a:solidFill>
                  <a:schemeClr val="tx1"/>
                </a:solidFill>
                <a:latin typeface="Meiryo UI" panose="020B0604030504040204" pitchFamily="50" charset="-128"/>
                <a:ea typeface="Meiryo UI" panose="020B0604030504040204" pitchFamily="50" charset="-128"/>
              </a:rPr>
              <a:t>労働局に</a:t>
            </a:r>
            <a:endParaRPr lang="en-US" altLang="ja-JP" sz="1100" dirty="0" smtClean="0">
              <a:solidFill>
                <a:schemeClr val="tx1"/>
              </a:solidFill>
              <a:latin typeface="Meiryo UI" panose="020B0604030504040204" pitchFamily="50" charset="-128"/>
              <a:ea typeface="Meiryo UI" panose="020B0604030504040204" pitchFamily="50" charset="-128"/>
            </a:endParaRPr>
          </a:p>
          <a:p>
            <a:pPr algn="ctr"/>
            <a:r>
              <a:rPr lang="ja-JP" altLang="en-US" sz="1100" dirty="0" smtClean="0">
                <a:solidFill>
                  <a:schemeClr val="tx1"/>
                </a:solidFill>
                <a:latin typeface="Meiryo UI" panose="020B0604030504040204" pitchFamily="50" charset="-128"/>
                <a:ea typeface="Meiryo UI" panose="020B0604030504040204" pitchFamily="50" charset="-128"/>
              </a:rPr>
              <a:t>事業実施結果を報告</a:t>
            </a:r>
            <a:endParaRPr lang="ja-JP" altLang="en-US" sz="1100" dirty="0">
              <a:solidFill>
                <a:schemeClr val="tx1"/>
              </a:solidFill>
              <a:latin typeface="Meiryo UI" panose="020B0604030504040204" pitchFamily="50" charset="-128"/>
              <a:ea typeface="Meiryo UI" panose="020B0604030504040204" pitchFamily="50" charset="-128"/>
            </a:endParaRPr>
          </a:p>
        </p:txBody>
      </p:sp>
      <p:sp>
        <p:nvSpPr>
          <p:cNvPr id="90" name="角丸四角形 89"/>
          <p:cNvSpPr/>
          <p:nvPr/>
        </p:nvSpPr>
        <p:spPr>
          <a:xfrm>
            <a:off x="6101109" y="391348"/>
            <a:ext cx="578372" cy="703641"/>
          </a:xfrm>
          <a:prstGeom prst="roundRect">
            <a:avLst/>
          </a:prstGeom>
          <a:solidFill>
            <a:srgbClr val="FDEADA"/>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tIns="36000" bIns="36000" rtlCol="0" anchor="ctr"/>
          <a:lstStyle/>
          <a:p>
            <a:pPr algn="ctr"/>
            <a:r>
              <a:rPr lang="ja-JP" altLang="en-US" sz="1100" dirty="0" smtClean="0">
                <a:solidFill>
                  <a:schemeClr val="tx1"/>
                </a:solidFill>
                <a:latin typeface="Meiryo UI" panose="020B0604030504040204" pitchFamily="50" charset="-128"/>
                <a:ea typeface="Meiryo UI" panose="020B0604030504040204" pitchFamily="50" charset="-128"/>
              </a:rPr>
              <a:t>支給</a:t>
            </a:r>
            <a:endParaRPr lang="ja-JP" altLang="en-US" sz="1100" dirty="0">
              <a:solidFill>
                <a:schemeClr val="tx1"/>
              </a:solidFill>
              <a:latin typeface="Meiryo UI" panose="020B0604030504040204" pitchFamily="50" charset="-128"/>
              <a:ea typeface="Meiryo UI" panose="020B0604030504040204" pitchFamily="50" charset="-128"/>
            </a:endParaRPr>
          </a:p>
        </p:txBody>
      </p:sp>
      <p:sp>
        <p:nvSpPr>
          <p:cNvPr id="91" name="角丸四角形 90"/>
          <p:cNvSpPr/>
          <p:nvPr/>
        </p:nvSpPr>
        <p:spPr>
          <a:xfrm>
            <a:off x="143999" y="216420"/>
            <a:ext cx="6624000" cy="910927"/>
          </a:xfrm>
          <a:prstGeom prst="roundRect">
            <a:avLst>
              <a:gd name="adj" fmla="val 15939"/>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2" name="角丸四角形 91"/>
          <p:cNvSpPr/>
          <p:nvPr/>
        </p:nvSpPr>
        <p:spPr>
          <a:xfrm>
            <a:off x="280086" y="56456"/>
            <a:ext cx="2028334" cy="288000"/>
          </a:xfrm>
          <a:prstGeom prst="roundRect">
            <a:avLst/>
          </a:prstGeom>
          <a:solidFill>
            <a:srgbClr val="0070C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tIns="36000" bIns="36000" rtlCol="0" anchor="ctr"/>
          <a:lstStyle/>
          <a:p>
            <a:pPr algn="ctr"/>
            <a:r>
              <a:rPr lang="ja-JP" altLang="en-US" sz="1400" dirty="0" smtClean="0">
                <a:solidFill>
                  <a:schemeClr val="bg1"/>
                </a:solidFill>
                <a:latin typeface="HGP創英角ﾎﾟｯﾌﾟ体" panose="040B0A00000000000000" pitchFamily="50" charset="-128"/>
                <a:ea typeface="HGP創英角ﾎﾟｯﾌﾟ体" panose="040B0A00000000000000" pitchFamily="50" charset="-128"/>
              </a:rPr>
              <a:t>助成金支給までの流れ</a:t>
            </a:r>
            <a:endParaRPr lang="ja-JP" altLang="en-US" sz="1400" dirty="0">
              <a:solidFill>
                <a:schemeClr val="bg1"/>
              </a:solidFill>
              <a:latin typeface="HGP創英角ﾎﾟｯﾌﾟ体" panose="040B0A00000000000000" pitchFamily="50" charset="-128"/>
              <a:ea typeface="HGP創英角ﾎﾟｯﾌﾟ体" panose="040B0A00000000000000" pitchFamily="50" charset="-128"/>
            </a:endParaRPr>
          </a:p>
        </p:txBody>
      </p:sp>
      <p:sp>
        <p:nvSpPr>
          <p:cNvPr id="93" name="右矢印 92"/>
          <p:cNvSpPr/>
          <p:nvPr/>
        </p:nvSpPr>
        <p:spPr>
          <a:xfrm>
            <a:off x="5742997" y="463356"/>
            <a:ext cx="281287" cy="533965"/>
          </a:xfrm>
          <a:prstGeom prst="rightArrow">
            <a:avLst/>
          </a:prstGeom>
          <a:solidFill>
            <a:srgbClr val="FDEADA"/>
          </a:solidFill>
          <a:ln>
            <a:solidFill>
              <a:srgbClr val="0070C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kumimoji="1" lang="ja-JP" altLang="en-US" sz="800" dirty="0" smtClean="0">
                <a:solidFill>
                  <a:schemeClr val="tx1"/>
                </a:solidFill>
              </a:rPr>
              <a:t>審査</a:t>
            </a:r>
            <a:endParaRPr kumimoji="1" lang="ja-JP" altLang="en-US" sz="800" dirty="0">
              <a:solidFill>
                <a:schemeClr val="tx1"/>
              </a:solidFill>
            </a:endParaRPr>
          </a:p>
        </p:txBody>
      </p:sp>
      <p:sp>
        <p:nvSpPr>
          <p:cNvPr id="94" name="右矢印 93"/>
          <p:cNvSpPr/>
          <p:nvPr/>
        </p:nvSpPr>
        <p:spPr>
          <a:xfrm>
            <a:off x="4138578" y="463356"/>
            <a:ext cx="281287" cy="533965"/>
          </a:xfrm>
          <a:prstGeom prst="rightArrow">
            <a:avLst/>
          </a:prstGeom>
          <a:solidFill>
            <a:srgbClr val="FDEADA"/>
          </a:solidFill>
          <a:ln>
            <a:solidFill>
              <a:srgbClr val="0070C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sz="800" dirty="0">
              <a:solidFill>
                <a:schemeClr val="tx1"/>
              </a:solidFill>
            </a:endParaRPr>
          </a:p>
        </p:txBody>
      </p:sp>
      <p:sp>
        <p:nvSpPr>
          <p:cNvPr id="95" name="テキスト ボックス 94"/>
          <p:cNvSpPr txBox="1"/>
          <p:nvPr/>
        </p:nvSpPr>
        <p:spPr>
          <a:xfrm>
            <a:off x="197792" y="1452135"/>
            <a:ext cx="6624736" cy="784830"/>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marL="85725" indent="-85725">
              <a:lnSpc>
                <a:spcPts val="18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過年度に業務改善助成金を活用した事業場も、</a:t>
            </a:r>
            <a:r>
              <a:rPr lang="ja-JP" altLang="en-US" sz="1100" u="sng" dirty="0" smtClean="0">
                <a:latin typeface="Meiryo UI" panose="020B0604030504040204" pitchFamily="50" charset="-128"/>
                <a:ea typeface="Meiryo UI" panose="020B0604030504040204" pitchFamily="50" charset="-128"/>
                <a:cs typeface="Meiryo UI" panose="020B0604030504040204" pitchFamily="50" charset="-128"/>
              </a:rPr>
              <a:t>助成対象</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となります。</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85725" indent="-85725">
              <a:lnSpc>
                <a:spcPts val="18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予算</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の範囲内で交付するため、申請期間内に募集を終了する場合があります</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85725" indent="-85725">
              <a:lnSpc>
                <a:spcPts val="18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事業完了の期限は</a:t>
            </a:r>
            <a:r>
              <a:rPr lang="ja-JP" altLang="en-US" sz="1100" u="sng" dirty="0" smtClean="0">
                <a:latin typeface="Meiryo UI" panose="020B0604030504040204" pitchFamily="50" charset="-128"/>
                <a:ea typeface="Meiryo UI" panose="020B0604030504040204" pitchFamily="50" charset="-128"/>
                <a:cs typeface="Meiryo UI" panose="020B0604030504040204" pitchFamily="50" charset="-128"/>
              </a:rPr>
              <a:t>令和５年３月３１日</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です。</a:t>
            </a:r>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6" name="角丸四角形 95"/>
          <p:cNvSpPr/>
          <p:nvPr/>
        </p:nvSpPr>
        <p:spPr>
          <a:xfrm>
            <a:off x="142729" y="4098522"/>
            <a:ext cx="6624000" cy="1014904"/>
          </a:xfrm>
          <a:prstGeom prst="roundRect">
            <a:avLst>
              <a:gd name="adj" fmla="val 18551"/>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7" name="角丸四角形 96"/>
          <p:cNvSpPr/>
          <p:nvPr/>
        </p:nvSpPr>
        <p:spPr>
          <a:xfrm>
            <a:off x="257246" y="3931939"/>
            <a:ext cx="2424108" cy="317291"/>
          </a:xfrm>
          <a:prstGeom prst="roundRect">
            <a:avLst/>
          </a:prstGeom>
          <a:solidFill>
            <a:srgbClr val="0070C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tIns="36000" bIns="36000" rtlCol="0" anchor="ctr"/>
          <a:lstStyle/>
          <a:p>
            <a:pPr algn="ctr"/>
            <a:r>
              <a:rPr lang="ja-JP" altLang="en-US" sz="1400" dirty="0" smtClean="0">
                <a:solidFill>
                  <a:schemeClr val="bg1"/>
                </a:solidFill>
                <a:latin typeface="HGP創英角ﾎﾟｯﾌﾟ体" panose="040B0A00000000000000" pitchFamily="50" charset="-128"/>
                <a:ea typeface="HGP創英角ﾎﾟｯﾌﾟ体" panose="040B0A00000000000000" pitchFamily="50" charset="-128"/>
              </a:rPr>
              <a:t>働き方改革推進支援資金</a:t>
            </a:r>
            <a:endParaRPr lang="ja-JP" altLang="en-US" sz="1400" dirty="0">
              <a:solidFill>
                <a:schemeClr val="bg1"/>
              </a:solidFill>
              <a:latin typeface="HGP創英角ﾎﾟｯﾌﾟ体" panose="040B0A00000000000000" pitchFamily="50" charset="-128"/>
              <a:ea typeface="HGP創英角ﾎﾟｯﾌﾟ体" panose="040B0A00000000000000" pitchFamily="50" charset="-128"/>
            </a:endParaRPr>
          </a:p>
        </p:txBody>
      </p:sp>
      <p:sp>
        <p:nvSpPr>
          <p:cNvPr id="98" name="テキスト ボックス 97"/>
          <p:cNvSpPr txBox="1"/>
          <p:nvPr/>
        </p:nvSpPr>
        <p:spPr>
          <a:xfrm>
            <a:off x="165801" y="4243119"/>
            <a:ext cx="6508088" cy="913070"/>
          </a:xfrm>
          <a:prstGeom prst="rect">
            <a:avLst/>
          </a:prstGeom>
          <a:noFill/>
        </p:spPr>
        <p:txBody>
          <a:bodyPr wrap="square" rtlCol="0">
            <a:spAutoFit/>
          </a:bodyPr>
          <a:lstStyle/>
          <a:p>
            <a:pPr>
              <a:lnSpc>
                <a:spcPts val="16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日本政策金融公庫では、事業場内最低賃金の引上げに取り組む者に対して、設備資金や</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運転資金の融資を行っています</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　　 詳しくは、</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事業場がある都道府県の日本政策金融公庫の窓口にお問い合わせください。</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担当部署</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各都道府県日本政策金融公庫</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99" name="図 98"/>
          <p:cNvPicPr>
            <a:picLocks noChangeAspect="1"/>
          </p:cNvPicPr>
          <p:nvPr/>
        </p:nvPicPr>
        <p:blipFill>
          <a:blip r:embed="rId3"/>
          <a:stretch>
            <a:fillRect/>
          </a:stretch>
        </p:blipFill>
        <p:spPr>
          <a:xfrm>
            <a:off x="5879112" y="4224226"/>
            <a:ext cx="623391" cy="623391"/>
          </a:xfrm>
          <a:prstGeom prst="rect">
            <a:avLst/>
          </a:prstGeom>
        </p:spPr>
      </p:pic>
      <p:sp>
        <p:nvSpPr>
          <p:cNvPr id="102" name="テキスト ボックス 101"/>
          <p:cNvSpPr txBox="1"/>
          <p:nvPr/>
        </p:nvSpPr>
        <p:spPr>
          <a:xfrm>
            <a:off x="201611" y="2549865"/>
            <a:ext cx="5169282" cy="323165"/>
          </a:xfrm>
          <a:prstGeom prst="rect">
            <a:avLst/>
          </a:prstGeom>
          <a:noFill/>
        </p:spPr>
        <p:txBody>
          <a:bodyPr wrap="square" rtlCol="0">
            <a:spAutoFit/>
          </a:bodyPr>
          <a:lstStyle/>
          <a:p>
            <a:pPr>
              <a:lnSpc>
                <a:spcPts val="18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b="1" u="sng" dirty="0" smtClean="0">
                <a:latin typeface="Meiryo UI" panose="020B0604030504040204" pitchFamily="50" charset="-128"/>
                <a:ea typeface="Meiryo UI" panose="020B0604030504040204" pitchFamily="50" charset="-128"/>
                <a:cs typeface="Meiryo UI" panose="020B0604030504040204" pitchFamily="50" charset="-128"/>
              </a:rPr>
              <a:t>「業務改善助成金コールセンター」</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まで、</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お気軽に</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お問い合わせください。</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03" name="正方形/長方形 102"/>
          <p:cNvSpPr/>
          <p:nvPr/>
        </p:nvSpPr>
        <p:spPr>
          <a:xfrm>
            <a:off x="1844825" y="2770635"/>
            <a:ext cx="5028340" cy="307777"/>
          </a:xfrm>
          <a:prstGeom prst="rect">
            <a:avLst/>
          </a:prstGeom>
        </p:spPr>
        <p:txBody>
          <a:bodyPr wrap="square">
            <a:spAutoFit/>
          </a:bodyPr>
          <a:lstStyle/>
          <a:p>
            <a:r>
              <a:rPr lang="ja-JP" altLang="en-US" sz="1200" dirty="0" smtClean="0">
                <a:latin typeface="Meiryo UI" panose="020B0604030504040204" pitchFamily="50" charset="-128"/>
                <a:ea typeface="Meiryo UI" panose="020B0604030504040204" pitchFamily="50" charset="-128"/>
              </a:rPr>
              <a:t>電話番号　</a:t>
            </a:r>
            <a:r>
              <a:rPr lang="en-US" altLang="ja-JP" sz="1400" dirty="0" smtClean="0">
                <a:latin typeface="Meiryo UI" panose="020B0604030504040204" pitchFamily="50" charset="-128"/>
                <a:ea typeface="Meiryo UI" panose="020B0604030504040204" pitchFamily="50" charset="-128"/>
              </a:rPr>
              <a:t>0120-366-440</a:t>
            </a:r>
            <a:r>
              <a:rPr lang="ja-JP" altLang="en-US" sz="1200" dirty="0" smtClean="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受付時間　平日</a:t>
            </a:r>
            <a:r>
              <a:rPr lang="en-US" altLang="ja-JP" sz="1200" dirty="0">
                <a:latin typeface="Meiryo UI" panose="020B0604030504040204" pitchFamily="50" charset="-128"/>
                <a:ea typeface="Meiryo UI" panose="020B0604030504040204" pitchFamily="50" charset="-128"/>
              </a:rPr>
              <a:t>8:30</a:t>
            </a:r>
            <a:r>
              <a:rPr lang="ja-JP"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rPr>
              <a:t>17:15</a:t>
            </a:r>
            <a:r>
              <a:rPr lang="ja-JP" altLang="en-US" sz="1200" dirty="0">
                <a:latin typeface="Meiryo UI" panose="020B0604030504040204" pitchFamily="50" charset="-128"/>
                <a:ea typeface="Meiryo UI" panose="020B0604030504040204" pitchFamily="50" charset="-128"/>
              </a:rPr>
              <a:t>）</a:t>
            </a:r>
          </a:p>
        </p:txBody>
      </p:sp>
      <p:pic>
        <p:nvPicPr>
          <p:cNvPr id="4" name="図 3"/>
          <p:cNvPicPr>
            <a:picLocks noChangeAspect="1"/>
          </p:cNvPicPr>
          <p:nvPr/>
        </p:nvPicPr>
        <p:blipFill>
          <a:blip r:embed="rId4"/>
          <a:stretch>
            <a:fillRect/>
          </a:stretch>
        </p:blipFill>
        <p:spPr>
          <a:xfrm>
            <a:off x="3545185" y="5596874"/>
            <a:ext cx="2859867" cy="3984398"/>
          </a:xfrm>
          <a:prstGeom prst="rect">
            <a:avLst/>
          </a:prstGeom>
          <a:ln w="12700">
            <a:solidFill>
              <a:srgbClr val="0070C0"/>
            </a:solidFill>
          </a:ln>
        </p:spPr>
      </p:pic>
      <p:pic>
        <p:nvPicPr>
          <p:cNvPr id="6" name="図 5"/>
          <p:cNvPicPr>
            <a:picLocks noChangeAspect="1"/>
          </p:cNvPicPr>
          <p:nvPr/>
        </p:nvPicPr>
        <p:blipFill>
          <a:blip r:embed="rId5"/>
          <a:stretch>
            <a:fillRect/>
          </a:stretch>
        </p:blipFill>
        <p:spPr>
          <a:xfrm>
            <a:off x="495119" y="5596874"/>
            <a:ext cx="2883956" cy="3988657"/>
          </a:xfrm>
          <a:prstGeom prst="rect">
            <a:avLst/>
          </a:prstGeom>
          <a:ln w="12700">
            <a:solidFill>
              <a:srgbClr val="0070C0"/>
            </a:solidFill>
          </a:ln>
        </p:spPr>
      </p:pic>
    </p:spTree>
    <p:extLst>
      <p:ext uri="{BB962C8B-B14F-4D97-AF65-F5344CB8AC3E}">
        <p14:creationId xmlns:p14="http://schemas.microsoft.com/office/powerpoint/2010/main" val="407520747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6899</TotalTime>
  <Words>951</Words>
  <Application>Microsoft Office PowerPoint</Application>
  <PresentationFormat>A4 210 x 297 mm</PresentationFormat>
  <Paragraphs>141</Paragraphs>
  <Slides>2</Slides>
  <Notes>1</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2</vt:i4>
      </vt:variant>
    </vt:vector>
  </HeadingPairs>
  <TitlesOfParts>
    <vt:vector size="12" baseType="lpstr">
      <vt:lpstr>HGP創英角ｺﾞｼｯｸUB</vt:lpstr>
      <vt:lpstr>HGP創英角ﾎﾟｯﾌﾟ体</vt:lpstr>
      <vt:lpstr>HG丸ｺﾞｼｯｸM-PRO</vt:lpstr>
      <vt:lpstr>Meiryo UI</vt:lpstr>
      <vt:lpstr>ＭＳ Ｐゴシック</vt:lpstr>
      <vt:lpstr>メイリオ</vt:lpstr>
      <vt:lpstr>Arial</vt:lpstr>
      <vt:lpstr>Calibri</vt:lpstr>
      <vt:lpstr>Times New Roman</vt:lpstr>
      <vt:lpstr>Office ​​テーマ</vt:lpstr>
      <vt:lpstr>PowerPoint プレゼンテーション</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厚生労働省ネットワークシステム</dc:creator>
  <cp:lastModifiedBy>境澤 淳(sakaizawa-atsushi)</cp:lastModifiedBy>
  <cp:revision>512</cp:revision>
  <cp:lastPrinted>2022-05-18T05:44:49Z</cp:lastPrinted>
  <dcterms:created xsi:type="dcterms:W3CDTF">2016-03-25T01:26:56Z</dcterms:created>
  <dcterms:modified xsi:type="dcterms:W3CDTF">2022-05-18T05:45:53Z</dcterms:modified>
</cp:coreProperties>
</file>