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91C41D"/>
    <a:srgbClr val="FF3B49"/>
    <a:srgbClr val="FF4F5C"/>
    <a:srgbClr val="E70012"/>
    <a:srgbClr val="EB8D8D"/>
    <a:srgbClr val="F892EC"/>
    <a:srgbClr val="FDB1E2"/>
    <a:srgbClr val="FC6AC8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6" autoAdjust="0"/>
    <p:restoredTop sz="92611" autoAdjust="0"/>
  </p:normalViewPr>
  <p:slideViewPr>
    <p:cSldViewPr snapToGrid="0">
      <p:cViewPr varScale="1">
        <p:scale>
          <a:sx n="79" d="100"/>
          <a:sy n="79" d="100"/>
        </p:scale>
        <p:origin x="3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A4563-25A6-425D-B057-8C29806D6CAA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8BE71-6FDF-4CA0-91A0-38F4027E6F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358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BE71-6FDF-4CA0-91A0-38F4027E6F6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01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532E-FAFB-4394-A9FB-519290C355B1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0755-0BDB-43AA-A04A-A206B25E4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35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532E-FAFB-4394-A9FB-519290C355B1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0755-0BDB-43AA-A04A-A206B25E4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30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532E-FAFB-4394-A9FB-519290C355B1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0755-0BDB-43AA-A04A-A206B25E4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61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532E-FAFB-4394-A9FB-519290C355B1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0755-0BDB-43AA-A04A-A206B25E4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87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532E-FAFB-4394-A9FB-519290C355B1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0755-0BDB-43AA-A04A-A206B25E4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88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532E-FAFB-4394-A9FB-519290C355B1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0755-0BDB-43AA-A04A-A206B25E4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2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532E-FAFB-4394-A9FB-519290C355B1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0755-0BDB-43AA-A04A-A206B25E4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85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532E-FAFB-4394-A9FB-519290C355B1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0755-0BDB-43AA-A04A-A206B25E4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73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532E-FAFB-4394-A9FB-519290C355B1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0755-0BDB-43AA-A04A-A206B25E4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740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532E-FAFB-4394-A9FB-519290C355B1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0755-0BDB-43AA-A04A-A206B25E4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532E-FAFB-4394-A9FB-519290C355B1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0755-0BDB-43AA-A04A-A206B25E4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64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3532E-FAFB-4394-A9FB-519290C355B1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F0755-0BDB-43AA-A04A-A206B25E4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57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直線コネクタ 53"/>
          <p:cNvCxnSpPr/>
          <p:nvPr/>
        </p:nvCxnSpPr>
        <p:spPr>
          <a:xfrm>
            <a:off x="892805" y="4268979"/>
            <a:ext cx="5734443" cy="33426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>
            <a:off x="4669436" y="5650167"/>
            <a:ext cx="2072533" cy="2357"/>
          </a:xfrm>
          <a:prstGeom prst="line">
            <a:avLst/>
          </a:prstGeom>
          <a:ln w="952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932992" y="3163633"/>
            <a:ext cx="593345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TW" alt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kumimoji="1" lang="ja-JP" alt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kumimoji="1" lang="zh-TW" alt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</a:t>
            </a:r>
            <a:r>
              <a:rPr kumimoji="1" lang="ja-JP" alt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zh-TW" alt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zh-TW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令和</a:t>
            </a: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</a:t>
            </a:r>
            <a:r>
              <a:rPr kumimoji="1" lang="zh-TW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年６月</a:t>
            </a:r>
            <a:r>
              <a:rPr kumimoji="1"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11</a:t>
            </a:r>
            <a:r>
              <a:rPr kumimoji="1" lang="zh-TW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kumimoji="1" lang="en-US" altLang="zh-TW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水</a:t>
            </a:r>
            <a:r>
              <a:rPr kumimoji="1" lang="en-US" altLang="zh-TW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kumimoji="1" lang="zh-TW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</a:t>
            </a:r>
            <a:r>
              <a:rPr kumimoji="1" lang="en-US" altLang="zh-TW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10:30</a:t>
            </a:r>
            <a:r>
              <a:rPr kumimoji="1" lang="zh-TW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kumimoji="1" lang="en-US" altLang="zh-TW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15:30</a:t>
            </a:r>
            <a:endParaRPr kumimoji="1" lang="en-US" altLang="zh-TW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TW" alt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</a:t>
            </a:r>
            <a:r>
              <a:rPr kumimoji="1" lang="ja-JP" alt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kumimoji="1" lang="zh-TW" alt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場</a:t>
            </a:r>
            <a:r>
              <a:rPr kumimoji="1" lang="ja-JP" alt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zh-TW" alt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zh-TW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ﾎﾃﾙﾒﾄﾛﾎﾟﾘﾀﾝ盛岡</a:t>
            </a:r>
            <a:r>
              <a:rPr kumimoji="1" lang="en-US" altLang="zh-TW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NEW WING</a:t>
            </a:r>
            <a:r>
              <a:rPr kumimoji="1" lang="zh-TW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（岩手県盛岡市盛岡駅前</a:t>
            </a:r>
            <a:r>
              <a:rPr kumimoji="1" lang="zh-TW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北通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</a:t>
            </a:r>
            <a:r>
              <a:rPr kumimoji="1" lang="en-US" altLang="zh-TW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-27</a:t>
            </a:r>
            <a:r>
              <a:rPr kumimoji="1" lang="zh-TW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</a:p>
          <a:p>
            <a:r>
              <a:rPr kumimoji="1" lang="zh-TW" altLang="en-US" sz="1100" dirty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出展事業者数</a:t>
            </a:r>
            <a:r>
              <a:rPr kumimoji="1" lang="zh-TW" altLang="en-US" sz="11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100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者程度</a:t>
            </a:r>
            <a:endParaRPr kumimoji="1" lang="zh-TW" altLang="en-US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TW" altLang="en-US" sz="11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主</a:t>
            </a:r>
            <a:r>
              <a:rPr kumimoji="1" lang="ja-JP" altLang="en-US" sz="11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</a:t>
            </a:r>
            <a:r>
              <a:rPr kumimoji="1" lang="zh-TW" altLang="en-US" sz="11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催：</a:t>
            </a:r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岩手県、</a:t>
            </a:r>
            <a:r>
              <a:rPr kumimoji="1" lang="ja-JP" altLang="en-US" sz="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岩手県産㈱、㈱岩手</a:t>
            </a:r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銀行</a:t>
            </a:r>
            <a:r>
              <a:rPr kumimoji="1" lang="ja-JP" altLang="en-US" sz="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、㈱東北</a:t>
            </a:r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銀行</a:t>
            </a:r>
            <a:r>
              <a:rPr kumimoji="1" lang="ja-JP" altLang="en-US" sz="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、㈱北日本</a:t>
            </a:r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銀行</a:t>
            </a:r>
            <a:r>
              <a:rPr kumimoji="1" lang="ja-JP" altLang="en-US" sz="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</a:t>
            </a:r>
            <a:endParaRPr kumimoji="1" lang="en-US" altLang="ja-JP" sz="9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㈱日本</a:t>
            </a:r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政策金融公庫盛岡支店</a:t>
            </a:r>
            <a:r>
              <a:rPr kumimoji="1" lang="ja-JP" altLang="en-US" sz="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</a:t>
            </a:r>
            <a:r>
              <a:rPr kumimoji="1" lang="en-US" altLang="ja-JP" sz="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JA</a:t>
            </a:r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岩手県信連</a:t>
            </a:r>
            <a:r>
              <a:rPr kumimoji="1" lang="ja-JP" altLang="en-US" sz="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、盛岡</a:t>
            </a:r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信用金庫</a:t>
            </a:r>
            <a:r>
              <a:rPr kumimoji="1" lang="ja-JP" altLang="en-US" sz="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</a:t>
            </a:r>
            <a:endParaRPr kumimoji="1" lang="en-US" altLang="ja-JP" sz="9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kumimoji="1" lang="en-US" altLang="ja-JP" sz="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              (</a:t>
            </a:r>
            <a:r>
              <a:rPr kumimoji="1" lang="ja-JP" altLang="en-US" sz="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公財</a:t>
            </a:r>
            <a:r>
              <a:rPr kumimoji="1" lang="en-US" altLang="ja-JP" sz="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kumimoji="1" lang="ja-JP" altLang="en-US" sz="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いわて</a:t>
            </a:r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産業振興センター</a:t>
            </a:r>
          </a:p>
        </p:txBody>
      </p:sp>
      <p:cxnSp>
        <p:nvCxnSpPr>
          <p:cNvPr id="57" name="直線コネクタ 56"/>
          <p:cNvCxnSpPr/>
          <p:nvPr/>
        </p:nvCxnSpPr>
        <p:spPr>
          <a:xfrm>
            <a:off x="971853" y="7878318"/>
            <a:ext cx="5813081" cy="113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954102" y="6825491"/>
            <a:ext cx="5842428" cy="23696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/>
        </p:nvSpPr>
        <p:spPr>
          <a:xfrm>
            <a:off x="858286" y="155298"/>
            <a:ext cx="3088953" cy="406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令和７（</a:t>
            </a:r>
            <a:r>
              <a:rPr kumimoji="1" lang="en-US" altLang="ja-JP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2025</a:t>
            </a:r>
            <a:r>
              <a:rPr kumimoji="1" lang="ja-JP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）年度の予定</a:t>
            </a:r>
            <a:endParaRPr kumimoji="1" lang="ja-JP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5583551" y="114540"/>
            <a:ext cx="1191663" cy="363855"/>
            <a:chOff x="0" y="0"/>
            <a:chExt cx="1191663" cy="363855"/>
          </a:xfrm>
        </p:grpSpPr>
        <p:pic>
          <p:nvPicPr>
            <p:cNvPr id="6" name="Picture 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5928" cy="363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385171" y="28576"/>
              <a:ext cx="806492" cy="2876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 anchor="t" anchorCtr="0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lnSpc>
                  <a:spcPct val="100000"/>
                </a:lnSpc>
                <a:defRPr sz="1000"/>
              </a:pPr>
              <a:r>
                <a:rPr lang="ja-JP" altLang="en-US" sz="1800" b="0" i="0" u="none" strike="noStrike" baseline="0" dirty="0">
                  <a:latin typeface="HGP創英角ｺﾞｼｯｸUB" pitchFamily="50" charset="-128"/>
                  <a:ea typeface="HGP創英角ｺﾞｼｯｸUB" pitchFamily="50" charset="-128"/>
                  <a:cs typeface="Meiryo UI" pitchFamily="50" charset="-128"/>
                </a:rPr>
                <a:t>岩手県</a:t>
              </a:r>
              <a:endParaRPr lang="en-US" altLang="ja-JP" sz="1800" b="0" i="0" u="none" strike="noStrike" baseline="0" dirty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" y="389504"/>
            <a:ext cx="6858000" cy="897477"/>
            <a:chOff x="0" y="0"/>
            <a:chExt cx="6513195" cy="897477"/>
          </a:xfrm>
        </p:grpSpPr>
        <p:sp>
          <p:nvSpPr>
            <p:cNvPr id="9" name="正方形/長方形 8"/>
            <p:cNvSpPr/>
            <p:nvPr/>
          </p:nvSpPr>
          <p:spPr>
            <a:xfrm>
              <a:off x="627196" y="123824"/>
              <a:ext cx="5885999" cy="73342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10" name="円/楕円 11"/>
            <p:cNvSpPr/>
            <p:nvPr/>
          </p:nvSpPr>
          <p:spPr>
            <a:xfrm>
              <a:off x="0" y="0"/>
              <a:ext cx="895350" cy="89747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2400">
                <a:ea typeface="ＤＦ特太ゴシック体" pitchFamily="1" charset="-128"/>
              </a:endParaRPr>
            </a:p>
          </p:txBody>
        </p:sp>
        <p:sp>
          <p:nvSpPr>
            <p:cNvPr id="11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996315" y="253364"/>
              <a:ext cx="5351145" cy="455295"/>
            </a:xfrm>
            <a:prstGeom prst="rect">
              <a:avLst/>
            </a:prstGeom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buNone/>
              </a:pPr>
              <a:r>
                <a:rPr lang="ja-JP" altLang="en-US" sz="2400" kern="10" spc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/>
                  <a:ea typeface="HGP創英角ｺﾞｼｯｸUB"/>
                </a:rPr>
                <a:t>いわて食の商談会（盛岡</a:t>
              </a:r>
              <a:r>
                <a:rPr lang="ja-JP" altLang="en-US" sz="2400" kern="10" spc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/>
                  <a:ea typeface="HGP創英角ｺﾞｼｯｸUB"/>
                </a:rPr>
                <a:t>・</a:t>
              </a:r>
              <a:r>
                <a:rPr lang="ja-JP" altLang="en-US" sz="2400" kern="1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/>
                  <a:ea typeface="HGP創英角ｺﾞｼｯｸUB"/>
                </a:rPr>
                <a:t>大阪</a:t>
              </a:r>
              <a:r>
                <a:rPr lang="ja-JP" altLang="en-US" sz="2400" kern="10" spc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/>
                  <a:ea typeface="HGP創英角ｺﾞｼｯｸUB"/>
                </a:rPr>
                <a:t>・名古屋・</a:t>
              </a:r>
              <a:r>
                <a:rPr lang="ja-JP" altLang="en-US" sz="2400" kern="10" spc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/>
                  <a:ea typeface="HGP創英角ｺﾞｼｯｸUB"/>
                </a:rPr>
                <a:t>仙台・東京</a:t>
              </a:r>
              <a:r>
                <a:rPr lang="ja-JP" altLang="en-US" sz="2400" kern="10" spc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/>
                  <a:ea typeface="HGP創英角ｺﾞｼｯｸUB"/>
                </a:rPr>
                <a:t>）</a:t>
              </a:r>
              <a:endParaRPr lang="ja-JP" altLang="en-US" sz="2400" kern="10" spc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/>
                <a:ea typeface="HGP創英角ｺﾞｼｯｸUB"/>
              </a:endParaRPr>
            </a:p>
          </p:txBody>
        </p:sp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102930" y="270323"/>
              <a:ext cx="958215" cy="29718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 anchor="t" anchorCtr="0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lnSpc>
                  <a:spcPct val="100000"/>
                </a:lnSpc>
                <a:defRPr sz="1000"/>
              </a:pPr>
              <a:r>
                <a:rPr lang="ja-JP" altLang="en-US" sz="2000" b="0" i="0" u="none" strike="noStrike" baseline="0" dirty="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  <a:cs typeface="Meiryo UI" pitchFamily="50" charset="-128"/>
                </a:rPr>
                <a:t>ご案内</a:t>
              </a:r>
              <a:endParaRPr lang="en-US" altLang="ja-JP" sz="2000" b="0" i="0" u="none" strike="noStrike" baseline="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endParaRPr>
            </a:p>
          </p:txBody>
        </p:sp>
      </p:grp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267693" y="1293797"/>
            <a:ext cx="6441717" cy="16812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7432" tIns="18288" rIns="0" bIns="0" anchor="t" anchorCtr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ts val="1800"/>
              </a:lnSpc>
              <a:defRPr sz="1000"/>
            </a:pPr>
            <a:r>
              <a:rPr lang="ja-JP" altLang="en-US" sz="1200" b="0" i="0" u="none" strike="noStrike" baseline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　岩手県産品の販路拡大を図るため、盛岡</a:t>
            </a:r>
            <a:r>
              <a:rPr lang="ja-JP" altLang="en-US" sz="1200" b="0" i="0" u="none" strike="noStrike" baseline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・</a:t>
            </a:r>
            <a:r>
              <a:rPr lang="ja-JP" altLang="en-US" sz="120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大阪</a:t>
            </a:r>
            <a:r>
              <a:rPr lang="ja-JP" altLang="en-US" sz="1200" b="0" i="0" u="none" strike="noStrike" baseline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・名古屋・</a:t>
            </a:r>
            <a:r>
              <a:rPr lang="ja-JP" altLang="en-US" sz="1200" b="0" i="0" u="none" strike="noStrike" baseline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仙台・東京において、量販店</a:t>
            </a:r>
            <a:r>
              <a:rPr lang="ja-JP" altLang="en-US" sz="1200" b="0" i="0" u="none" strike="noStrike" baseline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や</a:t>
            </a:r>
            <a:endParaRPr lang="en-US" altLang="ja-JP" sz="1200" b="0" i="0" u="none" strike="noStrike" baseline="0" dirty="0" smtClean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  <a:cs typeface="Meiryo UI" pitchFamily="50" charset="-128"/>
            </a:endParaRPr>
          </a:p>
          <a:p>
            <a:pPr algn="l" rtl="0">
              <a:lnSpc>
                <a:spcPts val="1800"/>
              </a:lnSpc>
              <a:defRPr sz="1000"/>
            </a:pPr>
            <a:r>
              <a:rPr lang="ja-JP" altLang="en-US" sz="1200" b="0" i="0" u="none" strike="noStrike" baseline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外食</a:t>
            </a:r>
            <a:r>
              <a:rPr lang="ja-JP" altLang="en-US" sz="1200" b="0" i="0" u="none" strike="noStrike" baseline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産業、食品流通関係等のバイヤーの皆様をお招きし、岩手県内の食品業者や農林漁業者</a:t>
            </a:r>
            <a:r>
              <a:rPr lang="ja-JP" altLang="en-US" sz="1200" b="0" i="0" u="none" strike="noStrike" baseline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が商品</a:t>
            </a:r>
            <a:r>
              <a:rPr lang="ja-JP" altLang="en-US" sz="1200" b="0" i="0" u="none" strike="noStrike" baseline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をＰＲする商談会を開催いたします。</a:t>
            </a:r>
            <a:endParaRPr lang="en-US" altLang="ja-JP" sz="1200" b="0" i="0" u="none" strike="noStrike" baseline="0" dirty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  <a:cs typeface="Meiryo UI" pitchFamily="50" charset="-128"/>
            </a:endParaRPr>
          </a:p>
          <a:p>
            <a:pPr algn="l" rtl="0">
              <a:lnSpc>
                <a:spcPts val="1800"/>
              </a:lnSpc>
              <a:defRPr sz="1000"/>
            </a:pPr>
            <a:r>
              <a:rPr lang="ja-JP" altLang="en-US" sz="1200" b="0" i="0" u="none" strike="noStrike" baseline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　是非、この機会にご参加くださるよう</a:t>
            </a:r>
            <a:r>
              <a:rPr lang="ja-JP" altLang="en-US" sz="1200" b="0" i="0" u="none" strike="noStrike" baseline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、</a:t>
            </a:r>
            <a:r>
              <a:rPr lang="ja-JP" altLang="en-US" sz="120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御</a:t>
            </a:r>
            <a:r>
              <a:rPr lang="ja-JP" altLang="en-US" sz="1200" b="0" i="0" u="none" strike="noStrike" baseline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案内します</a:t>
            </a:r>
            <a:r>
              <a:rPr lang="ja-JP" altLang="en-US" sz="1200" b="0" i="0" u="none" strike="noStrike" baseline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。</a:t>
            </a:r>
            <a:endParaRPr lang="en-US" altLang="ja-JP" sz="1200" b="0" i="0" u="none" strike="noStrike" baseline="0" dirty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  <a:cs typeface="Meiryo UI" pitchFamily="50" charset="-128"/>
            </a:endParaRPr>
          </a:p>
          <a:p>
            <a:pPr algn="l" rtl="0">
              <a:lnSpc>
                <a:spcPts val="1800"/>
              </a:lnSpc>
              <a:defRPr sz="1000"/>
            </a:pPr>
            <a:r>
              <a:rPr lang="ja-JP" altLang="en-US" sz="1200" b="0" i="0" u="none" strike="noStrike" baseline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   各商談会の詳細は、随時、</a:t>
            </a:r>
            <a:r>
              <a:rPr lang="ja-JP" altLang="en-US" sz="1200" b="0" i="0" u="none" strike="noStrike" baseline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岩手県のホームページ</a:t>
            </a:r>
            <a:r>
              <a:rPr lang="ja-JP" altLang="en-US" sz="1200" b="0" i="0" u="none" strike="noStrike" baseline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等</a:t>
            </a:r>
            <a:r>
              <a:rPr lang="ja-JP" altLang="en-US" sz="1200" b="0" i="0" u="none" strike="noStrike" baseline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で</a:t>
            </a:r>
            <a:endParaRPr lang="en-US" altLang="ja-JP" sz="1200" b="0" i="0" u="none" strike="noStrike" baseline="0" dirty="0" smtClean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  <a:cs typeface="Meiryo UI" pitchFamily="50" charset="-128"/>
            </a:endParaRPr>
          </a:p>
          <a:p>
            <a:pPr algn="l" rtl="0">
              <a:lnSpc>
                <a:spcPts val="1800"/>
              </a:lnSpc>
              <a:defRPr sz="1000"/>
            </a:pPr>
            <a:r>
              <a:rPr lang="ja-JP" altLang="en-US" sz="1200" b="0" i="0" u="none" strike="noStrike" baseline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お知らせ</a:t>
            </a:r>
            <a:r>
              <a:rPr lang="ja-JP" altLang="en-US" sz="1200" b="0" i="0" u="none" strike="noStrike" baseline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します。</a:t>
            </a:r>
            <a:endParaRPr lang="en-US" altLang="ja-JP" sz="1200" b="0" i="0" u="none" strike="noStrike" baseline="0" dirty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  <a:cs typeface="Meiryo UI" pitchFamily="50" charset="-128"/>
            </a:endParaRPr>
          </a:p>
        </p:txBody>
      </p:sp>
      <p:sp>
        <p:nvSpPr>
          <p:cNvPr id="16" name="テキスト ボックス 25"/>
          <p:cNvSpPr txBox="1"/>
          <p:nvPr/>
        </p:nvSpPr>
        <p:spPr>
          <a:xfrm>
            <a:off x="4870567" y="2848588"/>
            <a:ext cx="1929128" cy="22366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900" dirty="0" smtClean="0"/>
              <a:t>▲大商談会（令和６年度）</a:t>
            </a:r>
            <a:r>
              <a:rPr kumimoji="1" lang="ja-JP" altLang="en-US" sz="900" dirty="0"/>
              <a:t>の様子</a:t>
            </a:r>
          </a:p>
        </p:txBody>
      </p:sp>
      <p:cxnSp>
        <p:nvCxnSpPr>
          <p:cNvPr id="18" name="直線コネクタ 17"/>
          <p:cNvCxnSpPr/>
          <p:nvPr/>
        </p:nvCxnSpPr>
        <p:spPr>
          <a:xfrm>
            <a:off x="858286" y="3083053"/>
            <a:ext cx="5869106" cy="28116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グループ化 19"/>
          <p:cNvGrpSpPr/>
          <p:nvPr/>
        </p:nvGrpSpPr>
        <p:grpSpPr>
          <a:xfrm>
            <a:off x="125331" y="5809392"/>
            <a:ext cx="6193603" cy="1103753"/>
            <a:chOff x="346486" y="6231869"/>
            <a:chExt cx="7016563" cy="1257582"/>
          </a:xfrm>
        </p:grpSpPr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346486" y="6411160"/>
              <a:ext cx="857250" cy="6486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 anchor="ctr" anchorCtr="0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ts val="1300"/>
                </a:lnSpc>
                <a:defRPr sz="1000"/>
              </a:pPr>
              <a:r>
                <a:rPr lang="ja-JP" altLang="en-US" sz="2800" b="0" i="0" u="none" strike="noStrike" baseline="0" dirty="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  <a:cs typeface="Meiryo UI" pitchFamily="50" charset="-128"/>
                </a:rPr>
                <a:t>東京</a:t>
              </a: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1371824" y="6231869"/>
              <a:ext cx="5991225" cy="125758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 anchor="t" anchorCtr="0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lnSpc>
                  <a:spcPts val="1300"/>
                </a:lnSpc>
                <a:defRPr sz="1000"/>
              </a:pPr>
              <a:endParaRPr lang="en-US" altLang="ja-JP" sz="1600" b="0" i="0" u="none" strike="noStrike" baseline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endParaRPr>
            </a:p>
          </p:txBody>
        </p:sp>
      </p:grpSp>
      <p:sp>
        <p:nvSpPr>
          <p:cNvPr id="39" name="円/楕円 28"/>
          <p:cNvSpPr/>
          <p:nvPr/>
        </p:nvSpPr>
        <p:spPr>
          <a:xfrm>
            <a:off x="6509" y="4345834"/>
            <a:ext cx="925200" cy="871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4" name="円/楕円 33"/>
          <p:cNvSpPr/>
          <p:nvPr/>
        </p:nvSpPr>
        <p:spPr>
          <a:xfrm>
            <a:off x="2688" y="6858350"/>
            <a:ext cx="923925" cy="873408"/>
          </a:xfrm>
          <a:prstGeom prst="ellipse">
            <a:avLst/>
          </a:prstGeom>
          <a:solidFill>
            <a:srgbClr val="91C41D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0" normalizeH="0" baseline="0" noProof="0" dirty="0">
                <a:solidFill>
                  <a:schemeClr val="bg1"/>
                </a:solidFill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仙台</a:t>
            </a:r>
          </a:p>
        </p:txBody>
      </p:sp>
      <p:sp>
        <p:nvSpPr>
          <p:cNvPr id="45" name="円/楕円 34"/>
          <p:cNvSpPr/>
          <p:nvPr/>
        </p:nvSpPr>
        <p:spPr>
          <a:xfrm>
            <a:off x="29732" y="7896656"/>
            <a:ext cx="923925" cy="872601"/>
          </a:xfrm>
          <a:prstGeom prst="ellipse">
            <a:avLst/>
          </a:prstGeom>
          <a:solidFill>
            <a:srgbClr val="B5B5B7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東京</a:t>
            </a:r>
          </a:p>
        </p:txBody>
      </p:sp>
      <p:sp>
        <p:nvSpPr>
          <p:cNvPr id="59" name="Rectangle 19"/>
          <p:cNvSpPr>
            <a:spLocks noChangeArrowheads="1"/>
          </p:cNvSpPr>
          <p:nvPr/>
        </p:nvSpPr>
        <p:spPr bwMode="auto">
          <a:xfrm>
            <a:off x="48256" y="8975674"/>
            <a:ext cx="6726958" cy="21684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t" anchorCtr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00000"/>
              </a:lnSpc>
              <a:defRPr sz="1000"/>
            </a:pPr>
            <a:r>
              <a:rPr lang="en-US" altLang="ja-JP" sz="1400" b="0" i="0" u="none" strike="noStrike" baseline="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【</a:t>
            </a:r>
            <a:r>
              <a:rPr lang="ja-JP" altLang="en-US" sz="1400" b="0" i="0" u="none" strike="noStrike" baseline="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問い合わせ</a:t>
            </a:r>
            <a:r>
              <a:rPr lang="en-US" altLang="ja-JP" sz="1400" b="0" i="0" u="none" strike="noStrike" baseline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】</a:t>
            </a:r>
            <a:r>
              <a:rPr lang="ja-JP" altLang="en-US" sz="1400" b="0" i="0" u="none" strike="noStrike" baseline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  岩手県商工労働観光部産業経済</a:t>
            </a:r>
            <a:r>
              <a:rPr lang="ja-JP" altLang="en-US" sz="1400" b="0" i="0" u="none" strike="noStrike" baseline="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交流課　</a:t>
            </a:r>
            <a:r>
              <a:rPr lang="en-US" altLang="ja-JP" sz="1400" b="0" i="0" u="none" strike="noStrike" baseline="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TEL </a:t>
            </a:r>
            <a:r>
              <a:rPr lang="en-US" altLang="ja-JP" sz="1400" b="0" i="0" u="none" strike="noStrike" baseline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019-629-5531</a:t>
            </a:r>
            <a:r>
              <a:rPr lang="ja-JP" altLang="en-US" sz="1400" b="0" i="0" u="none" strike="noStrike" baseline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・</a:t>
            </a:r>
            <a:r>
              <a:rPr lang="en-US" altLang="ja-JP" sz="1400" b="0" i="0" u="none" strike="noStrike" baseline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5539</a:t>
            </a:r>
          </a:p>
        </p:txBody>
      </p:sp>
      <p:cxnSp>
        <p:nvCxnSpPr>
          <p:cNvPr id="60" name="直線コネクタ 59"/>
          <p:cNvCxnSpPr/>
          <p:nvPr/>
        </p:nvCxnSpPr>
        <p:spPr>
          <a:xfrm>
            <a:off x="140894" y="8878032"/>
            <a:ext cx="6659053" cy="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テキスト ボックス 25"/>
          <p:cNvSpPr txBox="1"/>
          <p:nvPr/>
        </p:nvSpPr>
        <p:spPr>
          <a:xfrm>
            <a:off x="5963472" y="9726081"/>
            <a:ext cx="902970" cy="19979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800" dirty="0" smtClean="0">
                <a:solidFill>
                  <a:schemeClr val="tx1"/>
                </a:solidFill>
              </a:rPr>
              <a:t>2025/6/23</a:t>
            </a:r>
            <a:r>
              <a:rPr kumimoji="1" lang="ja-JP" altLang="en-US" sz="800" dirty="0" smtClean="0">
                <a:solidFill>
                  <a:schemeClr val="tx1"/>
                </a:solidFill>
              </a:rPr>
              <a:t>更新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6" name="円/楕円 36"/>
          <p:cNvSpPr/>
          <p:nvPr/>
        </p:nvSpPr>
        <p:spPr>
          <a:xfrm>
            <a:off x="15249" y="5663184"/>
            <a:ext cx="923925" cy="8729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大阪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91" y="2228740"/>
            <a:ext cx="538818" cy="538818"/>
          </a:xfrm>
          <a:prstGeom prst="rect">
            <a:avLst/>
          </a:prstGeom>
        </p:spPr>
      </p:pic>
      <p:sp>
        <p:nvSpPr>
          <p:cNvPr id="69" name="テキスト ボックス 68"/>
          <p:cNvSpPr txBox="1"/>
          <p:nvPr/>
        </p:nvSpPr>
        <p:spPr>
          <a:xfrm>
            <a:off x="9412" y="2793297"/>
            <a:ext cx="4894241" cy="246221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岩手県ＨＰ ＞ 産業・雇用 ＞ 産業振興 ＞食産業 ＞ </a:t>
            </a:r>
            <a:r>
              <a:rPr lang="ja-JP" altLang="en-US" sz="1000" b="1" dirty="0" smtClean="0"/>
              <a:t>令和７年度</a:t>
            </a:r>
            <a:r>
              <a:rPr lang="ja-JP" altLang="en-US" sz="1000" b="1" dirty="0"/>
              <a:t>　各商談会に</a:t>
            </a:r>
            <a:r>
              <a:rPr lang="ja-JP" altLang="en-US" sz="1000" b="1" dirty="0" smtClean="0"/>
              <a:t>ついて</a:t>
            </a:r>
            <a:endParaRPr lang="ja-JP" altLang="en-US" sz="1000" b="1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152130" y="2469711"/>
            <a:ext cx="1093569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solidFill>
                  <a:schemeClr val="bg1"/>
                </a:solidFill>
              </a:rPr>
              <a:t>ページ番号</a:t>
            </a:r>
            <a:r>
              <a:rPr kumimoji="1" lang="en-US" altLang="ja-JP" sz="1000" b="1" dirty="0">
                <a:solidFill>
                  <a:schemeClr val="bg1"/>
                </a:solidFill>
              </a:rPr>
              <a:t>1053601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985733" y="5638590"/>
            <a:ext cx="510039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TW" altLang="en-US" sz="1400" dirty="0" smtClean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kumimoji="1" lang="ja-JP" altLang="en-US" sz="1400" dirty="0" smtClean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kumimoji="1" lang="zh-TW" altLang="en-US" sz="1400" dirty="0" smtClean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</a:t>
            </a:r>
            <a:r>
              <a:rPr kumimoji="1" lang="ja-JP" altLang="en-US" sz="1400" dirty="0" smtClean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zh-TW" altLang="en-US" sz="1400" dirty="0" smtClean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zh-TW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令和</a:t>
            </a: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</a:t>
            </a:r>
            <a:r>
              <a:rPr kumimoji="1" lang="zh-TW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kumimoji="1" lang="en-US" altLang="ja-JP" sz="1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11</a:t>
            </a:r>
            <a:r>
              <a:rPr kumimoji="1" lang="zh-TW" altLang="en-US" sz="14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kumimoji="1" lang="en-US" altLang="ja-JP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13</a:t>
            </a:r>
            <a:r>
              <a:rPr kumimoji="1" lang="ja-JP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日（木）　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10:00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15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  <a:endParaRPr kumimoji="1" lang="en-US" altLang="zh-TW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TW" altLang="en-US" sz="1400" dirty="0" smtClean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</a:t>
            </a:r>
            <a:r>
              <a:rPr kumimoji="1" lang="ja-JP" altLang="en-US" sz="1400" dirty="0" smtClean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kumimoji="1" lang="zh-TW" altLang="en-US" sz="1400" dirty="0" smtClean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場</a:t>
            </a:r>
            <a:r>
              <a:rPr kumimoji="1" lang="ja-JP" altLang="en-US" sz="1400" dirty="0" smtClean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zh-TW" altLang="en-US" sz="1400" dirty="0" smtClean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ja-JP" altLang="en-US" sz="14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ホテル阪神大阪</a:t>
            </a:r>
            <a:r>
              <a:rPr kumimoji="1" lang="ja-JP" altLang="en-US" sz="11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（大阪府大阪市福島区福島５</a:t>
            </a:r>
            <a:r>
              <a:rPr kumimoji="1" lang="en-US" altLang="ja-JP" sz="11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-</a:t>
            </a:r>
            <a:r>
              <a:rPr kumimoji="1" lang="ja-JP" altLang="en-US" sz="11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６</a:t>
            </a:r>
            <a:r>
              <a:rPr kumimoji="1" lang="en-US" altLang="ja-JP" sz="11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-16</a:t>
            </a:r>
            <a:r>
              <a:rPr kumimoji="1" lang="ja-JP" altLang="en-US" sz="11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kumimoji="1" lang="zh-TW" altLang="en-US" sz="11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zh-TW" sz="1100" dirty="0" smtClean="0">
              <a:solidFill>
                <a:schemeClr val="accent4">
                  <a:lumMod val="7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zh-TW" sz="1100" dirty="0" smtClean="0">
              <a:solidFill>
                <a:schemeClr val="accent4">
                  <a:lumMod val="7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TW" altLang="en-US" sz="1100" dirty="0" smtClean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出展事業者数：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者程度</a:t>
            </a:r>
            <a:endParaRPr kumimoji="1" lang="zh-TW" altLang="en-US" sz="11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TW" altLang="en-US" sz="1100" dirty="0" smtClean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主</a:t>
            </a:r>
            <a:r>
              <a:rPr kumimoji="1" lang="ja-JP" altLang="en-US" sz="1100" dirty="0" smtClean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</a:t>
            </a:r>
            <a:r>
              <a:rPr kumimoji="1" lang="zh-TW" altLang="en-US" sz="1100" dirty="0" smtClean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催</a:t>
            </a:r>
            <a:r>
              <a:rPr kumimoji="1" lang="zh-TW" altLang="en-US" sz="1100" dirty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zh-TW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岩手県、岩手県産㈱</a:t>
            </a:r>
            <a:endParaRPr kumimoji="1" lang="ja-JP" altLang="en-US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974895" y="4335282"/>
            <a:ext cx="51616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4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kumimoji="1" lang="ja-JP" altLang="en-US" sz="14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kumimoji="1" lang="zh-TW" altLang="en-US" sz="14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</a:t>
            </a:r>
            <a:r>
              <a:rPr kumimoji="1" lang="ja-JP" altLang="en-US" sz="14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zh-TW" altLang="en-US" sz="14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zh-TW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令和</a:t>
            </a:r>
            <a:r>
              <a:rPr kumimoji="1" lang="ja-JP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</a:t>
            </a:r>
            <a:r>
              <a:rPr kumimoji="1" lang="zh-TW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kumimoji="1" lang="ja-JP" altLang="en-US" sz="1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７月</a:t>
            </a:r>
            <a:r>
              <a:rPr kumimoji="1" lang="en-US" altLang="ja-JP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16</a:t>
            </a:r>
            <a:r>
              <a:rPr kumimoji="1" lang="ja-JP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日（水）　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10:00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15:00</a:t>
            </a:r>
            <a:endParaRPr kumimoji="1" lang="en-US" altLang="zh-TW" sz="11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TW" altLang="en-US" sz="14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</a:t>
            </a:r>
            <a:r>
              <a:rPr kumimoji="1" lang="ja-JP" altLang="en-US" sz="14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kumimoji="1" lang="zh-TW" altLang="en-US" sz="14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場</a:t>
            </a:r>
            <a:r>
              <a:rPr kumimoji="1" lang="ja-JP" altLang="en-US" sz="14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zh-TW" altLang="en-US" sz="14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ja-JP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名古屋東急ホテル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（愛知県名古屋市中区栄４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-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６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-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８）</a:t>
            </a:r>
            <a:endParaRPr kumimoji="1" lang="zh-TW" altLang="en-US" sz="11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TW" altLang="en-US" sz="11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出展事</a:t>
            </a:r>
            <a:r>
              <a:rPr kumimoji="1" lang="zh-TW" altLang="en-US" sz="1100" dirty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業者数</a:t>
            </a:r>
            <a:r>
              <a:rPr kumimoji="1" lang="zh-TW" altLang="en-US" sz="11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者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程度</a:t>
            </a:r>
            <a:endParaRPr kumimoji="1" lang="zh-TW" altLang="en-US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TW" altLang="en-US" sz="11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主</a:t>
            </a:r>
            <a:r>
              <a:rPr kumimoji="1" lang="ja-JP" altLang="en-US" sz="11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</a:t>
            </a:r>
            <a:r>
              <a:rPr kumimoji="1" lang="zh-TW" altLang="en-US" sz="11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催</a:t>
            </a:r>
            <a:r>
              <a:rPr kumimoji="1" lang="zh-TW" altLang="en-US" sz="1100" dirty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zh-TW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岩手県、岩手県産㈱</a:t>
            </a:r>
            <a:endParaRPr kumimoji="1" lang="ja-JP" altLang="en-US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894853" y="6893307"/>
            <a:ext cx="53093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400" dirty="0" smtClean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kumimoji="1" lang="ja-JP" altLang="en-US" sz="1400" dirty="0" smtClean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kumimoji="1" lang="zh-TW" altLang="en-US" sz="1400" dirty="0" smtClean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</a:t>
            </a:r>
            <a:r>
              <a:rPr kumimoji="1" lang="ja-JP" altLang="en-US" sz="1400" dirty="0" smtClean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zh-TW" altLang="en-US" sz="1400" dirty="0" smtClean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zh-TW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令和</a:t>
            </a: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８</a:t>
            </a:r>
            <a:r>
              <a:rPr kumimoji="1" lang="zh-TW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年２月</a:t>
            </a: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</a:t>
            </a:r>
            <a:r>
              <a:rPr kumimoji="1" lang="ja-JP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日（火）　　 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10:00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16:00</a:t>
            </a:r>
            <a:endParaRPr kumimoji="1" lang="en-US" altLang="zh-TW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TW" altLang="en-US" sz="1400" dirty="0" smtClean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</a:t>
            </a:r>
            <a:r>
              <a:rPr kumimoji="1" lang="ja-JP" altLang="en-US" sz="1400" dirty="0" smtClean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kumimoji="1" lang="zh-TW" altLang="en-US" sz="1400" dirty="0" smtClean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場</a:t>
            </a:r>
            <a:r>
              <a:rPr kumimoji="1" lang="ja-JP" altLang="en-US" sz="1400" dirty="0" smtClean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zh-TW" altLang="en-US" sz="1400" dirty="0" smtClean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ja-JP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ホテルメトロポリタン仙台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（宮城県仙台市青葉区中央１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-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-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１）</a:t>
            </a:r>
            <a:endParaRPr kumimoji="1" lang="zh-TW" altLang="en-US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TW" altLang="en-US" sz="1100" dirty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出展事業者数</a:t>
            </a:r>
            <a:r>
              <a:rPr kumimoji="1" lang="zh-TW" altLang="en-US" sz="1100" dirty="0" smtClean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50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者</a:t>
            </a:r>
            <a:r>
              <a: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程度</a:t>
            </a:r>
            <a:endParaRPr kumimoji="1" lang="zh-TW" altLang="en-US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TW" altLang="en-US" sz="1100" dirty="0" smtClean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主</a:t>
            </a:r>
            <a:r>
              <a:rPr kumimoji="1" lang="ja-JP" altLang="en-US" sz="1100" dirty="0" smtClean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</a:t>
            </a:r>
            <a:r>
              <a:rPr kumimoji="1" lang="zh-TW" altLang="en-US" sz="1100" dirty="0" smtClean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催</a:t>
            </a:r>
            <a:r>
              <a:rPr kumimoji="1" lang="zh-TW" altLang="en-US" sz="1100" dirty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zh-TW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岩手県、岩手県産㈱</a:t>
            </a:r>
            <a:endParaRPr kumimoji="1" lang="ja-JP" altLang="en-US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908985" y="7878318"/>
            <a:ext cx="521649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400" dirty="0" smtClean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kumimoji="1" lang="ja-JP" altLang="en-US" sz="1400" dirty="0" smtClean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kumimoji="1" lang="zh-TW" altLang="en-US" sz="1400" dirty="0" smtClean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</a:t>
            </a:r>
            <a:r>
              <a:rPr kumimoji="1" lang="ja-JP" altLang="en-US" sz="1400" dirty="0" smtClean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zh-TW" altLang="en-US" sz="1400" dirty="0" smtClean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zh-TW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令和</a:t>
            </a: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８</a:t>
            </a:r>
            <a:r>
              <a:rPr kumimoji="1" lang="zh-TW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年２月</a:t>
            </a:r>
            <a:r>
              <a:rPr kumimoji="1" lang="en-US" altLang="ja-JP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18</a:t>
            </a:r>
            <a:r>
              <a:rPr kumimoji="1" lang="ja-JP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日（水）～</a:t>
            </a:r>
            <a:r>
              <a:rPr kumimoji="1"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</a:t>
            </a:r>
            <a:r>
              <a:rPr kumimoji="1" lang="ja-JP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日（金）</a:t>
            </a:r>
            <a:endParaRPr kumimoji="1" lang="en-US" altLang="zh-TW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TW" altLang="en-US" sz="1400" dirty="0" smtClean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</a:t>
            </a:r>
            <a:r>
              <a:rPr kumimoji="1" lang="ja-JP" altLang="en-US" sz="1400" dirty="0" smtClean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kumimoji="1" lang="zh-TW" altLang="en-US" sz="1400" dirty="0" smtClean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場</a:t>
            </a:r>
            <a:r>
              <a:rPr kumimoji="1" lang="ja-JP" altLang="en-US" sz="1400" dirty="0" smtClean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zh-TW" altLang="en-US" sz="1400" dirty="0" smtClean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ja-JP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幕</a:t>
            </a: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張</a:t>
            </a:r>
            <a:r>
              <a:rPr kumimoji="1" lang="ja-JP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メッセ </a:t>
            </a:r>
            <a:r>
              <a:rPr kumimoji="1" lang="en-US" altLang="ja-JP" sz="1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kumimoji="1" lang="ja-JP" altLang="en-US" sz="1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「スーパーマーケットトレードショー</a:t>
            </a:r>
            <a:r>
              <a:rPr kumimoji="1" lang="en-US" altLang="ja-JP" sz="1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2026</a:t>
            </a:r>
            <a:r>
              <a:rPr kumimoji="1" lang="ja-JP" altLang="en-US" sz="1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」への参加</a:t>
            </a:r>
            <a:r>
              <a:rPr kumimoji="1" lang="en-US" altLang="ja-JP" sz="1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endParaRPr kumimoji="1" lang="zh-TW" altLang="en-US" sz="1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TW" altLang="en-US" sz="1100" dirty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出展事業者数</a:t>
            </a:r>
            <a:r>
              <a:rPr kumimoji="1" lang="zh-TW" altLang="en-US" sz="1100" dirty="0" smtClean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者程度</a:t>
            </a:r>
            <a:endParaRPr kumimoji="1" lang="zh-TW" altLang="en-US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TW" altLang="en-US" sz="1100" dirty="0" smtClean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主</a:t>
            </a:r>
            <a:r>
              <a:rPr kumimoji="1" lang="ja-JP" altLang="en-US" sz="1100" dirty="0" smtClean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</a:t>
            </a:r>
            <a:r>
              <a:rPr kumimoji="1" lang="zh-TW" altLang="en-US" sz="1100" dirty="0" smtClean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催</a:t>
            </a:r>
            <a:r>
              <a:rPr kumimoji="1" lang="zh-TW" altLang="en-US" sz="1100" dirty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zh-TW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岩手県</a:t>
            </a:r>
            <a:r>
              <a:rPr kumimoji="1" lang="zh-TW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</a:t>
            </a:r>
            <a:r>
              <a:rPr kumimoji="1" lang="en-US" altLang="zh-TW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kumimoji="1" lang="ja-JP" altLang="en-US" sz="1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公財</a:t>
            </a:r>
            <a:r>
              <a:rPr kumimoji="1" lang="en-US" altLang="ja-JP" sz="1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いわて</a:t>
            </a:r>
            <a:r>
              <a: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産業振興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センター</a:t>
            </a:r>
            <a:endParaRPr kumimoji="1" lang="ja-JP" altLang="en-US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26" name="Picture 2" descr="黄金の背景に「黄金の國、いわて。」のロゴ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51" y="9270101"/>
            <a:ext cx="991624" cy="6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テキスト ボックス 50"/>
          <p:cNvSpPr txBox="1"/>
          <p:nvPr/>
        </p:nvSpPr>
        <p:spPr>
          <a:xfrm>
            <a:off x="4903653" y="9386604"/>
            <a:ext cx="181703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ja-JP" sz="800" dirty="0" smtClean="0"/>
              <a:t>会場</a:t>
            </a:r>
            <a:r>
              <a:rPr lang="ja-JP" altLang="ja-JP" sz="800" dirty="0"/>
              <a:t>等は変更になる場合があります。御了承ください</a:t>
            </a:r>
            <a:r>
              <a:rPr lang="ja-JP" altLang="ja-JP" sz="800" dirty="0" smtClean="0"/>
              <a:t>。</a:t>
            </a:r>
            <a:endParaRPr kumimoji="1" lang="ja-JP" altLang="en-US" sz="800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2271008" y="9270448"/>
            <a:ext cx="2166081" cy="540000"/>
            <a:chOff x="-784381" y="9156025"/>
            <a:chExt cx="3759150" cy="900711"/>
          </a:xfrm>
        </p:grpSpPr>
        <p:pic>
          <p:nvPicPr>
            <p:cNvPr id="61" name="図 6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41" y="9156025"/>
              <a:ext cx="1337333" cy="899530"/>
            </a:xfrm>
            <a:prstGeom prst="rect">
              <a:avLst/>
            </a:prstGeom>
          </p:spPr>
        </p:pic>
        <p:pic>
          <p:nvPicPr>
            <p:cNvPr id="62" name="Picture 6" descr="https://iwatetabi.jp/wanko/wp-content/uploads/2011/12/KokucchiVar2-300x255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4966" y="9457125"/>
              <a:ext cx="694654" cy="590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8" descr="https://iwatetabi.jp/wanko/wp-content/uploads/2011/12/TofucchiPose9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7999">
              <a:off x="2466535" y="9441846"/>
              <a:ext cx="508234" cy="600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2" descr="https://iwatetabi.jp/wanko/wp-content/uploads/2011/12/UnicchiPose9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97268">
              <a:off x="-784381" y="9467508"/>
              <a:ext cx="512260" cy="589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10" descr="https://iwatetabi.jp/wanko/wp-content/uploads/2011/12/OmocchiPose3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767" y="9453781"/>
              <a:ext cx="682944" cy="597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グループ化 23"/>
          <p:cNvGrpSpPr/>
          <p:nvPr/>
        </p:nvGrpSpPr>
        <p:grpSpPr>
          <a:xfrm>
            <a:off x="60376" y="7506073"/>
            <a:ext cx="371178" cy="431900"/>
            <a:chOff x="-222065" y="5107602"/>
            <a:chExt cx="371178" cy="431900"/>
          </a:xfrm>
        </p:grpSpPr>
        <p:sp>
          <p:nvSpPr>
            <p:cNvPr id="21" name="楕円 20"/>
            <p:cNvSpPr/>
            <p:nvPr/>
          </p:nvSpPr>
          <p:spPr>
            <a:xfrm>
              <a:off x="-177079" y="5214211"/>
              <a:ext cx="261167" cy="1720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9" name="図 78"/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0171" t="425" r="20066" b="-1789"/>
            <a:stretch/>
          </p:blipFill>
          <p:spPr>
            <a:xfrm>
              <a:off x="-222065" y="5107602"/>
              <a:ext cx="371178" cy="431900"/>
            </a:xfrm>
            <a:prstGeom prst="rect">
              <a:avLst/>
            </a:prstGeom>
          </p:spPr>
        </p:pic>
      </p:grpSp>
      <p:grpSp>
        <p:nvGrpSpPr>
          <p:cNvPr id="26" name="グループ化 25"/>
          <p:cNvGrpSpPr/>
          <p:nvPr/>
        </p:nvGrpSpPr>
        <p:grpSpPr>
          <a:xfrm>
            <a:off x="29732" y="8515669"/>
            <a:ext cx="376628" cy="429541"/>
            <a:chOff x="-785014" y="6180126"/>
            <a:chExt cx="376628" cy="429541"/>
          </a:xfrm>
        </p:grpSpPr>
        <p:sp>
          <p:nvSpPr>
            <p:cNvPr id="25" name="楕円 24"/>
            <p:cNvSpPr/>
            <p:nvPr/>
          </p:nvSpPr>
          <p:spPr>
            <a:xfrm>
              <a:off x="-755442" y="6238414"/>
              <a:ext cx="324488" cy="2029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0" name="図 79"/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975" t="978" r="59973" b="-1791"/>
            <a:stretch/>
          </p:blipFill>
          <p:spPr>
            <a:xfrm>
              <a:off x="-785014" y="6180126"/>
              <a:ext cx="376628" cy="429541"/>
            </a:xfrm>
            <a:prstGeom prst="rect">
              <a:avLst/>
            </a:prstGeom>
          </p:spPr>
        </p:pic>
      </p:grpSp>
      <p:grpSp>
        <p:nvGrpSpPr>
          <p:cNvPr id="28" name="グループ化 27"/>
          <p:cNvGrpSpPr/>
          <p:nvPr/>
        </p:nvGrpSpPr>
        <p:grpSpPr>
          <a:xfrm>
            <a:off x="4384" y="5071631"/>
            <a:ext cx="400050" cy="426087"/>
            <a:chOff x="-532548" y="4243118"/>
            <a:chExt cx="400050" cy="426087"/>
          </a:xfrm>
        </p:grpSpPr>
        <p:sp>
          <p:nvSpPr>
            <p:cNvPr id="27" name="楕円 26"/>
            <p:cNvSpPr/>
            <p:nvPr/>
          </p:nvSpPr>
          <p:spPr>
            <a:xfrm>
              <a:off x="-422910" y="4386170"/>
              <a:ext cx="190500" cy="1158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7" name="図 76"/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625" t="1789" r="79325" b="-1789"/>
            <a:stretch/>
          </p:blipFill>
          <p:spPr>
            <a:xfrm>
              <a:off x="-532548" y="4243118"/>
              <a:ext cx="400050" cy="426087"/>
            </a:xfrm>
            <a:prstGeom prst="rect">
              <a:avLst/>
            </a:prstGeom>
          </p:spPr>
        </p:pic>
      </p:grpSp>
      <p:sp>
        <p:nvSpPr>
          <p:cNvPr id="38" name="円/楕円 27"/>
          <p:cNvSpPr/>
          <p:nvPr/>
        </p:nvSpPr>
        <p:spPr>
          <a:xfrm>
            <a:off x="9412" y="3083052"/>
            <a:ext cx="923925" cy="871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盛岡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673"/>
          <a:stretch/>
        </p:blipFill>
        <p:spPr>
          <a:xfrm>
            <a:off x="21481" y="3756819"/>
            <a:ext cx="381763" cy="426087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5164933" y="3754463"/>
            <a:ext cx="1620000" cy="442800"/>
            <a:chOff x="5163648" y="4135399"/>
            <a:chExt cx="1583596" cy="484275"/>
          </a:xfrm>
        </p:grpSpPr>
        <p:sp>
          <p:nvSpPr>
            <p:cNvPr id="48" name="正方形/長方形 47"/>
            <p:cNvSpPr/>
            <p:nvPr/>
          </p:nvSpPr>
          <p:spPr>
            <a:xfrm>
              <a:off x="5163648" y="4135399"/>
              <a:ext cx="1583596" cy="4842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kumimoji="1" lang="ja-JP" altLang="en-US" sz="1200" b="0" dirty="0" smtClean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</a:t>
              </a:r>
              <a:r>
                <a:rPr kumimoji="1" lang="ja-JP" altLang="en-US" sz="1200" b="0" smtClean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</a:t>
              </a:r>
              <a:r>
                <a:rPr kumimoji="1" lang="ja-JP" altLang="en-US" sz="1200" b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Ｒ</a:t>
              </a:r>
              <a:r>
                <a:rPr kumimoji="1" lang="ja-JP" altLang="en-US" sz="120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７</a:t>
              </a:r>
              <a:r>
                <a:rPr kumimoji="1" lang="ja-JP" altLang="en-US" sz="1200" b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年度</a:t>
              </a:r>
              <a:r>
                <a:rPr kumimoji="1" lang="ja-JP" altLang="en-US" sz="1200" b="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は</a:t>
              </a:r>
              <a:endParaRPr kumimoji="1" lang="en-US" altLang="ja-JP" sz="1200" b="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>
                <a:lnSpc>
                  <a:spcPts val="1200"/>
                </a:lnSpc>
              </a:pPr>
              <a:r>
                <a:rPr kumimoji="1" lang="ja-JP" altLang="en-US" sz="12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終了しました</a:t>
              </a:r>
              <a:endParaRPr kumimoji="1" lang="en-US" altLang="ja-JP" sz="1200" b="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473" y="4177288"/>
              <a:ext cx="380063" cy="3800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2" name="正方形/長方形 91"/>
          <p:cNvSpPr/>
          <p:nvPr/>
        </p:nvSpPr>
        <p:spPr>
          <a:xfrm>
            <a:off x="5151622" y="5134926"/>
            <a:ext cx="1620000" cy="442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12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バイヤー</a:t>
            </a:r>
            <a:r>
              <a:rPr kumimoji="1" lang="ja-JP" altLang="en-US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募集中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endParaRPr kumimoji="1" lang="en-US" altLang="ja-JP" sz="1000" dirty="0" smtClean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5155500" y="7386510"/>
            <a:ext cx="1620000" cy="442800"/>
            <a:chOff x="5051683" y="7364080"/>
            <a:chExt cx="1626126" cy="491814"/>
          </a:xfrm>
        </p:grpSpPr>
        <p:sp>
          <p:nvSpPr>
            <p:cNvPr id="99" name="正方形/長方形 98"/>
            <p:cNvSpPr/>
            <p:nvPr/>
          </p:nvSpPr>
          <p:spPr>
            <a:xfrm>
              <a:off x="5051683" y="7364080"/>
              <a:ext cx="1626126" cy="491814"/>
            </a:xfrm>
            <a:prstGeom prst="rect">
              <a:avLst/>
            </a:prstGeom>
            <a:solidFill>
              <a:srgbClr val="91C41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kumimoji="1"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</a:t>
              </a:r>
              <a:r>
                <a:rPr kumimoji="1" lang="ja-JP" altLang="en-US" sz="10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出展者募集</a:t>
              </a:r>
              <a:endParaRPr kumimoji="1" lang="en-US" altLang="ja-JP" sz="1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>
                <a:lnSpc>
                  <a:spcPts val="1200"/>
                </a:lnSpc>
              </a:pPr>
              <a:r>
                <a:rPr kumimoji="1" lang="en-US" altLang="ja-JP" sz="10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11</a:t>
              </a:r>
              <a:r>
                <a:rPr kumimoji="1" lang="ja-JP" altLang="en-US" sz="10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月下旬～予定</a:t>
              </a:r>
              <a:endParaRPr kumimoji="1" lang="ja-JP" altLang="en-US" sz="10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042" y="7425282"/>
              <a:ext cx="390270" cy="390270"/>
            </a:xfrm>
            <a:prstGeom prst="rect">
              <a:avLst/>
            </a:prstGeom>
          </p:spPr>
        </p:pic>
      </p:grpSp>
      <p:grpSp>
        <p:nvGrpSpPr>
          <p:cNvPr id="33" name="グループ化 32"/>
          <p:cNvGrpSpPr/>
          <p:nvPr/>
        </p:nvGrpSpPr>
        <p:grpSpPr>
          <a:xfrm>
            <a:off x="5164934" y="8398695"/>
            <a:ext cx="1620000" cy="442800"/>
            <a:chOff x="5051684" y="8413278"/>
            <a:chExt cx="1619008" cy="441199"/>
          </a:xfrm>
        </p:grpSpPr>
        <p:sp>
          <p:nvSpPr>
            <p:cNvPr id="104" name="正方形/長方形 103"/>
            <p:cNvSpPr/>
            <p:nvPr/>
          </p:nvSpPr>
          <p:spPr>
            <a:xfrm>
              <a:off x="5051684" y="8413278"/>
              <a:ext cx="1619008" cy="441199"/>
            </a:xfrm>
            <a:prstGeom prst="rect">
              <a:avLst/>
            </a:prstGeom>
            <a:solidFill>
              <a:srgbClr val="B5B5B7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kumimoji="1" lang="ja-JP" altLang="en-US" sz="10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出展者募集</a:t>
              </a:r>
              <a:endParaRPr kumimoji="1" lang="en-US" altLang="ja-JP" sz="10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>
                <a:lnSpc>
                  <a:spcPts val="1200"/>
                </a:lnSpc>
              </a:pPr>
              <a:r>
                <a:rPr kumimoji="1" lang="ja-JP" altLang="en-US" sz="10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６月</a:t>
              </a:r>
              <a:r>
                <a:rPr kumimoji="1" lang="ja-JP" altLang="en-US" sz="10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下旬～予定</a:t>
              </a:r>
              <a:endParaRPr kumimoji="1" lang="en-US" altLang="ja-JP" sz="10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pic>
          <p:nvPicPr>
            <p:cNvPr id="100" name="図 9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2733" y="8445615"/>
              <a:ext cx="388582" cy="388582"/>
            </a:xfrm>
            <a:prstGeom prst="rect">
              <a:avLst/>
            </a:prstGeom>
          </p:spPr>
        </p:pic>
      </p:grpSp>
      <p:grpSp>
        <p:nvGrpSpPr>
          <p:cNvPr id="2" name="グループ化 1"/>
          <p:cNvGrpSpPr/>
          <p:nvPr/>
        </p:nvGrpSpPr>
        <p:grpSpPr>
          <a:xfrm>
            <a:off x="49932" y="6375150"/>
            <a:ext cx="392430" cy="426087"/>
            <a:chOff x="28257" y="6102119"/>
            <a:chExt cx="392430" cy="426087"/>
          </a:xfrm>
        </p:grpSpPr>
        <p:sp>
          <p:nvSpPr>
            <p:cNvPr id="81" name="楕円 80"/>
            <p:cNvSpPr/>
            <p:nvPr/>
          </p:nvSpPr>
          <p:spPr>
            <a:xfrm>
              <a:off x="151773" y="6228002"/>
              <a:ext cx="190500" cy="1720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8" name="図 77"/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9558" t="1789" r="39548" b="-1789"/>
            <a:stretch/>
          </p:blipFill>
          <p:spPr>
            <a:xfrm>
              <a:off x="28257" y="6102119"/>
              <a:ext cx="392430" cy="426087"/>
            </a:xfrm>
            <a:prstGeom prst="rect">
              <a:avLst/>
            </a:prstGeom>
          </p:spPr>
        </p:pic>
      </p:grpSp>
      <p:sp>
        <p:nvSpPr>
          <p:cNvPr id="82" name="テキスト ボックス 81"/>
          <p:cNvSpPr txBox="1"/>
          <p:nvPr/>
        </p:nvSpPr>
        <p:spPr>
          <a:xfrm>
            <a:off x="-46808" y="4522831"/>
            <a:ext cx="992579" cy="421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spc="-3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名古屋</a:t>
            </a:r>
            <a:endParaRPr kumimoji="1" lang="ja-JP" altLang="en-US" sz="2400" spc="-3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15182" y="5269654"/>
            <a:ext cx="3547461" cy="415498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 smtClean="0">
                <a:solidFill>
                  <a:srgbClr val="FF0000"/>
                </a:solidFill>
              </a:rPr>
              <a:t>※</a:t>
            </a:r>
            <a:r>
              <a:rPr kumimoji="1" lang="ja-JP" altLang="en-US" sz="1050" b="1" dirty="0">
                <a:solidFill>
                  <a:srgbClr val="FF0000"/>
                </a:solidFill>
              </a:rPr>
              <a:t>名古屋</a:t>
            </a:r>
            <a:r>
              <a:rPr kumimoji="1" lang="ja-JP" altLang="en-US" sz="1050" b="1" dirty="0" smtClean="0">
                <a:solidFill>
                  <a:srgbClr val="FF0000"/>
                </a:solidFill>
              </a:rPr>
              <a:t>及び大阪開催については、昨年度と開催時期が入れ替わっておりますので、ご注意ください。</a:t>
            </a:r>
            <a:endParaRPr kumimoji="1" lang="ja-JP" altLang="en-US" sz="1050" b="1" dirty="0">
              <a:solidFill>
                <a:srgbClr val="FF0000"/>
              </a:solidFill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12" y="5165664"/>
            <a:ext cx="388800" cy="388800"/>
          </a:xfrm>
          <a:prstGeom prst="rect">
            <a:avLst/>
          </a:prstGeom>
        </p:spPr>
      </p:pic>
      <p:grpSp>
        <p:nvGrpSpPr>
          <p:cNvPr id="29" name="グループ化 28"/>
          <p:cNvGrpSpPr/>
          <p:nvPr/>
        </p:nvGrpSpPr>
        <p:grpSpPr>
          <a:xfrm>
            <a:off x="5151622" y="6385457"/>
            <a:ext cx="1620000" cy="442800"/>
            <a:chOff x="5107130" y="6598737"/>
            <a:chExt cx="1701319" cy="502060"/>
          </a:xfrm>
        </p:grpSpPr>
        <p:sp>
          <p:nvSpPr>
            <p:cNvPr id="94" name="正方形/長方形 93"/>
            <p:cNvSpPr/>
            <p:nvPr/>
          </p:nvSpPr>
          <p:spPr>
            <a:xfrm>
              <a:off x="5107130" y="6598737"/>
              <a:ext cx="1701319" cy="50206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kumimoji="1" lang="ja-JP" altLang="en-US" sz="105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</a:t>
              </a:r>
              <a:r>
                <a:rPr kumimoji="1" lang="ja-JP" altLang="en-US" sz="10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出展者募集</a:t>
              </a:r>
              <a:endParaRPr kumimoji="1" lang="en-US" altLang="ja-JP" sz="10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>
                <a:lnSpc>
                  <a:spcPts val="1200"/>
                </a:lnSpc>
              </a:pPr>
              <a:r>
                <a:rPr kumimoji="1" lang="ja-JP" altLang="en-US" sz="10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９月下旬～予定</a:t>
              </a:r>
              <a:endParaRPr kumimoji="1" lang="ja-JP" altLang="en-US" sz="1000" b="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9226" y="6644041"/>
              <a:ext cx="408317" cy="408315"/>
            </a:xfrm>
            <a:prstGeom prst="rect">
              <a:avLst/>
            </a:prstGeom>
          </p:spPr>
        </p:pic>
      </p:grpSp>
      <p:pic>
        <p:nvPicPr>
          <p:cNvPr id="49" name="図 4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76052" y="1746348"/>
            <a:ext cx="1815370" cy="104977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8444345" y="47418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96957" y="6117702"/>
            <a:ext cx="410056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 smtClean="0">
                <a:solidFill>
                  <a:srgbClr val="FF0000"/>
                </a:solidFill>
              </a:rPr>
              <a:t>※</a:t>
            </a:r>
            <a:r>
              <a:rPr kumimoji="1" lang="ja-JP" altLang="en-US" sz="1050" b="1" dirty="0" smtClean="0">
                <a:solidFill>
                  <a:srgbClr val="FF0000"/>
                </a:solidFill>
              </a:rPr>
              <a:t>昨年度と場所が変更になっておりますので、ご注意ください。</a:t>
            </a:r>
            <a:endParaRPr kumimoji="1" lang="ja-JP" altLang="en-US" sz="1050" b="1" dirty="0">
              <a:solidFill>
                <a:srgbClr val="FF0000"/>
              </a:solidFill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0850" y="9236562"/>
            <a:ext cx="517436" cy="6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595</Words>
  <Application>Microsoft Office PowerPoint</Application>
  <PresentationFormat>A4 210 x 297 mm</PresentationFormat>
  <Paragraphs>57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ＤＦ特太ゴシック体</vt:lpstr>
      <vt:lpstr>HGP創英角ｺﾞｼｯｸUB</vt:lpstr>
      <vt:lpstr>HGS創英角ｺﾞｼｯｸUB</vt:lpstr>
      <vt:lpstr>HG丸ｺﾞｼｯｸM-PRO</vt:lpstr>
      <vt:lpstr>Meiryo UI</vt:lpstr>
      <vt:lpstr>游ゴシック</vt:lpstr>
      <vt:lpstr>游ゴシック Light</vt:lpstr>
      <vt:lpstr>Arial</vt:lpstr>
      <vt:lpstr>Calibri</vt:lpstr>
      <vt:lpstr>Calibri Light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010124</dc:creator>
  <cp:lastModifiedBy>菅原理子</cp:lastModifiedBy>
  <cp:revision>129</cp:revision>
  <cp:lastPrinted>2025-04-25T01:18:42Z</cp:lastPrinted>
  <dcterms:created xsi:type="dcterms:W3CDTF">2022-04-22T00:06:59Z</dcterms:created>
  <dcterms:modified xsi:type="dcterms:W3CDTF">2025-06-24T06:32:57Z</dcterms:modified>
</cp:coreProperties>
</file>