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"/>
  </p:notesMasterIdLst>
  <p:sldIdLst>
    <p:sldId id="379" r:id="rId2"/>
    <p:sldId id="380" r:id="rId3"/>
  </p:sldIdLst>
  <p:sldSz cx="9144000" cy="6858000" type="screen4x3"/>
  <p:notesSz cx="6770688" cy="9902825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大樂章文" initials="大樂章文" lastIdx="2" clrIdx="0">
    <p:extLst/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CCFFFF"/>
    <a:srgbClr val="0033CC"/>
    <a:srgbClr val="FFFFCC"/>
    <a:srgbClr val="66FFFF"/>
    <a:srgbClr val="33CC33"/>
    <a:srgbClr val="3399FF"/>
    <a:srgbClr val="CCFFCC"/>
    <a:srgbClr val="89ADE7"/>
    <a:srgbClr val="008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073A0DAA-6AF3-43AB-8588-CEC1D06C72B9}" styleName="スタイル (中間)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DF18680-E054-41AD-8BC1-D1AEF772440D}" styleName="中間スタイル 2 - アクセント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12C8C85-51F0-491E-9774-3900AFEF0FD7}" styleName="淡色スタイル 2 - アクセント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5C22544A-7EE6-4342-B048-85BDC9FD1C3A}" styleName="中間スタイル 2 - アクセント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934" autoAdjust="0"/>
    <p:restoredTop sz="91269" autoAdjust="0"/>
  </p:normalViewPr>
  <p:slideViewPr>
    <p:cSldViewPr>
      <p:cViewPr varScale="1">
        <p:scale>
          <a:sx n="106" d="100"/>
          <a:sy n="106" d="100"/>
        </p:scale>
        <p:origin x="562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commentAuthors" Target="commentAuthors.xml"/><Relationship Id="rId4" Type="http://schemas.openxmlformats.org/officeDocument/2006/relationships/notesMaster" Target="notesMasters/notesMaster1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3"/>
            <a:ext cx="2933965" cy="495142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35159" y="3"/>
            <a:ext cx="2933965" cy="495142"/>
          </a:xfrm>
          <a:prstGeom prst="rect">
            <a:avLst/>
          </a:prstGeom>
        </p:spPr>
        <p:txBody>
          <a:bodyPr vert="horz" lIns="91357" tIns="45678" rIns="91357" bIns="45678" rtlCol="0"/>
          <a:lstStyle>
            <a:lvl1pPr algn="r">
              <a:defRPr sz="1200"/>
            </a:lvl1pPr>
          </a:lstStyle>
          <a:p>
            <a:fld id="{3BB41DCD-B9A1-400E-84E1-40989E62763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911225" y="742950"/>
            <a:ext cx="4948238" cy="371316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57" tIns="45678" rIns="91357" bIns="45678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77069" y="4703850"/>
            <a:ext cx="5416550" cy="4456271"/>
          </a:xfrm>
          <a:prstGeom prst="rect">
            <a:avLst/>
          </a:prstGeom>
        </p:spPr>
        <p:txBody>
          <a:bodyPr vert="horz" lIns="91357" tIns="45678" rIns="91357" bIns="45678" rtlCol="0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9405971"/>
            <a:ext cx="2933965" cy="495142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35159" y="9405971"/>
            <a:ext cx="2933965" cy="495142"/>
          </a:xfrm>
          <a:prstGeom prst="rect">
            <a:avLst/>
          </a:prstGeom>
        </p:spPr>
        <p:txBody>
          <a:bodyPr vert="horz" lIns="91357" tIns="45678" rIns="91357" bIns="45678" rtlCol="0" anchor="b"/>
          <a:lstStyle>
            <a:lvl1pPr algn="r">
              <a:defRPr sz="1200"/>
            </a:lvl1pPr>
          </a:lstStyle>
          <a:p>
            <a:fld id="{2D2AD9F6-D73C-44F8-941D-650320824715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8344551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271774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kumimoji="1" lang="ja-JP" altLang="en-US" dirty="0"/>
          </a:p>
        </p:txBody>
      </p:sp>
    </p:spTree>
    <p:extLst>
      <p:ext uri="{BB962C8B-B14F-4D97-AF65-F5344CB8AC3E}">
        <p14:creationId xmlns:p14="http://schemas.microsoft.com/office/powerpoint/2010/main" val="133719454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/>
              <a:t>マスター サブタイトルの書式設定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3035-407E-4EC9-8E68-E80CC8C9061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5B37-1548-44EF-BBD8-104C816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7692621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3035-407E-4EC9-8E68-E80CC8C9061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5B37-1548-44EF-BBD8-104C816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201383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3035-407E-4EC9-8E68-E80CC8C9061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5B37-1548-44EF-BBD8-104C816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06011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3035-407E-4EC9-8E68-E80CC8C9061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5B37-1548-44EF-BBD8-104C816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368193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3035-407E-4EC9-8E68-E80CC8C9061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5B37-1548-44EF-BBD8-104C816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22526329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3035-407E-4EC9-8E68-E80CC8C9061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5B37-1548-44EF-BBD8-104C816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562479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3035-407E-4EC9-8E68-E80CC8C9061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5B37-1548-44EF-BBD8-104C816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300420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3035-407E-4EC9-8E68-E80CC8C9061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5B37-1548-44EF-BBD8-104C816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356782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3035-407E-4EC9-8E68-E80CC8C9061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5B37-1548-44EF-BBD8-104C816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18410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3035-407E-4EC9-8E68-E80CC8C9061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5B37-1548-44EF-BBD8-104C816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4925330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23035-407E-4EC9-8E68-E80CC8C9061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955B37-1548-44EF-BBD8-104C816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0464526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/>
              <a:t>マスター タイトルの書式設定</a:t>
            </a:r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/>
              <a:t>マスター テキストの書式設定</a:t>
            </a:r>
          </a:p>
          <a:p>
            <a:pPr lvl="1"/>
            <a:r>
              <a:rPr kumimoji="1" lang="ja-JP" altLang="en-US"/>
              <a:t>第 </a:t>
            </a:r>
            <a:r>
              <a:rPr kumimoji="1" lang="en-US" altLang="ja-JP"/>
              <a:t>2 </a:t>
            </a:r>
            <a:r>
              <a:rPr kumimoji="1" lang="ja-JP" altLang="en-US"/>
              <a:t>レベル</a:t>
            </a:r>
          </a:p>
          <a:p>
            <a:pPr lvl="2"/>
            <a:r>
              <a:rPr kumimoji="1" lang="ja-JP" altLang="en-US"/>
              <a:t>第 </a:t>
            </a:r>
            <a:r>
              <a:rPr kumimoji="1" lang="en-US" altLang="ja-JP"/>
              <a:t>3 </a:t>
            </a:r>
            <a:r>
              <a:rPr kumimoji="1" lang="ja-JP" altLang="en-US"/>
              <a:t>レベル</a:t>
            </a:r>
          </a:p>
          <a:p>
            <a:pPr lvl="3"/>
            <a:r>
              <a:rPr kumimoji="1" lang="ja-JP" altLang="en-US"/>
              <a:t>第 </a:t>
            </a:r>
            <a:r>
              <a:rPr kumimoji="1" lang="en-US" altLang="ja-JP"/>
              <a:t>4 </a:t>
            </a:r>
            <a:r>
              <a:rPr kumimoji="1" lang="ja-JP" altLang="en-US"/>
              <a:t>レベル</a:t>
            </a:r>
          </a:p>
          <a:p>
            <a:pPr lvl="4"/>
            <a:r>
              <a:rPr kumimoji="1" lang="ja-JP" altLang="en-US"/>
              <a:t>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2723035-407E-4EC9-8E68-E80CC8C90612}" type="datetimeFigureOut">
              <a:rPr kumimoji="1" lang="ja-JP" altLang="en-US" smtClean="0"/>
              <a:t>2022/3/7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955B37-1548-44EF-BBD8-104C81674BCF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509231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3" Type="http://schemas.openxmlformats.org/officeDocument/2006/relationships/image" Target="../media/image1.jpe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emf"/><Relationship Id="rId5" Type="http://schemas.openxmlformats.org/officeDocument/2006/relationships/image" Target="../media/image5.jpeg"/><Relationship Id="rId4" Type="http://schemas.openxmlformats.org/officeDocument/2006/relationships/image" Target="../media/image8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図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14"/>
          <a:stretch/>
        </p:blipFill>
        <p:spPr>
          <a:xfrm>
            <a:off x="3059832" y="4709105"/>
            <a:ext cx="2878583" cy="2031633"/>
          </a:xfrm>
          <a:prstGeom prst="rect">
            <a:avLst/>
          </a:prstGeom>
        </p:spPr>
      </p:pic>
      <p:pic>
        <p:nvPicPr>
          <p:cNvPr id="4" name="図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80" y="4709105"/>
            <a:ext cx="2709685" cy="2032263"/>
          </a:xfrm>
          <a:prstGeom prst="rect">
            <a:avLst/>
          </a:prstGeom>
        </p:spPr>
      </p:pic>
      <p:pic>
        <p:nvPicPr>
          <p:cNvPr id="2" name="図 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520225" y="1846940"/>
            <a:ext cx="4120239" cy="2744693"/>
          </a:xfrm>
          <a:prstGeom prst="rect">
            <a:avLst/>
          </a:prstGeom>
        </p:spPr>
      </p:pic>
      <p:sp>
        <p:nvSpPr>
          <p:cNvPr id="7" name="四角形吹き出し 6"/>
          <p:cNvSpPr/>
          <p:nvPr/>
        </p:nvSpPr>
        <p:spPr>
          <a:xfrm rot="10800000">
            <a:off x="6012160" y="4365104"/>
            <a:ext cx="2909654" cy="2232264"/>
          </a:xfrm>
          <a:prstGeom prst="wedgeRectCallout">
            <a:avLst>
              <a:gd name="adj1" fmla="val 17239"/>
              <a:gd name="adj2" fmla="val 56790"/>
            </a:avLst>
          </a:prstGeom>
          <a:solidFill>
            <a:schemeClr val="bg1"/>
          </a:solidFill>
          <a:ln>
            <a:solidFill>
              <a:srgbClr val="0033C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0541" y="4418901"/>
            <a:ext cx="2832892" cy="2124669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AA1E742-FBA6-4F71-BEDD-B2C1DCB0B98E}"/>
              </a:ext>
            </a:extLst>
          </p:cNvPr>
          <p:cNvSpPr/>
          <p:nvPr/>
        </p:nvSpPr>
        <p:spPr>
          <a:xfrm>
            <a:off x="232264" y="692697"/>
            <a:ext cx="8676984" cy="1092606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44500" indent="-444500">
              <a:spcBef>
                <a:spcPts val="572"/>
              </a:spcBef>
            </a:pPr>
            <a:endParaRPr lang="en-US" altLang="ja-JP" sz="1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4C8494-261E-4110-8FE6-64142D1CD8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-64208" y="507165"/>
            <a:ext cx="9144000" cy="3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600">
              <a:solidFill>
                <a:prstClr val="white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B77714A-A5E2-4A60-9098-DF1646C10A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476672"/>
            <a:ext cx="9144000" cy="3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600">
              <a:solidFill>
                <a:prstClr val="white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26674D0-4F2A-42BD-AC26-A7C94EF9F0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440672"/>
            <a:ext cx="9144000" cy="3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600">
              <a:solidFill>
                <a:prstClr val="white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FC3E618-0849-49F6-A332-3012DC0CF92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371" y="44656"/>
            <a:ext cx="378949" cy="252000"/>
          </a:xfrm>
          <a:prstGeom prst="rect">
            <a:avLst/>
          </a:prstGeom>
          <a:solidFill>
            <a:srgbClr val="FF9900"/>
          </a:solidFill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F8A28D-D53C-4FEB-9D04-E72AD539797E}"/>
              </a:ext>
            </a:extLst>
          </p:cNvPr>
          <p:cNvSpPr/>
          <p:nvPr/>
        </p:nvSpPr>
        <p:spPr bwMode="auto">
          <a:xfrm>
            <a:off x="7452320" y="44624"/>
            <a:ext cx="1620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HGP創英角ｺﾞｼｯｸUB 見出し"/>
                <a:ea typeface="Meiryo UI" panose="020B0604030504040204" pitchFamily="50" charset="-128"/>
                <a:cs typeface="Meiryo UI" panose="020B0604030504040204" pitchFamily="50" charset="-128"/>
              </a:rPr>
              <a:t>岩手県県土整備部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2DAB183-A7AD-4FD4-93CB-0C16E6F25361}"/>
              </a:ext>
            </a:extLst>
          </p:cNvPr>
          <p:cNvSpPr/>
          <p:nvPr/>
        </p:nvSpPr>
        <p:spPr bwMode="auto">
          <a:xfrm>
            <a:off x="11113" y="45148"/>
            <a:ext cx="6553300" cy="50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高校生との協働による橋梁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点検（久慈工業高校）</a:t>
            </a:r>
            <a:endParaRPr lang="ja-JP" altLang="en-US" sz="2400" b="1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  <a:p>
            <a:pPr>
              <a:defRPr/>
            </a:pPr>
            <a:endParaRPr lang="ja-JP" altLang="en-US" sz="2400" b="1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正方形/長方形 35"/>
          <p:cNvSpPr>
            <a:spLocks noChangeArrowheads="1"/>
          </p:cNvSpPr>
          <p:nvPr/>
        </p:nvSpPr>
        <p:spPr bwMode="auto">
          <a:xfrm>
            <a:off x="232264" y="692696"/>
            <a:ext cx="8676984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latinLnBrk="1">
              <a:lnSpc>
                <a:spcPts val="2600"/>
              </a:lnSpc>
            </a:pP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現地点検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３年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11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月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25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日（木）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 latinLnBrk="1">
              <a:lnSpc>
                <a:spcPts val="2600"/>
              </a:lnSpc>
            </a:pP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主要地方道久慈岩泉線白山大橋、一般国道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281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号川貫橋等４橋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の橋梁点検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実施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 latinLnBrk="1">
              <a:lnSpc>
                <a:spcPts val="2600"/>
              </a:lnSpc>
            </a:pP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新技術であるコンクリート構造物変状部検知システムやドローンも活用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604448" y="6633376"/>
            <a:ext cx="504056" cy="18000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</p:spPr>
        <p:txBody>
          <a:bodyPr wrap="square" lIns="108000" rIns="108000" rtlCol="0" anchor="ctr">
            <a:noAutofit/>
          </a:bodyPr>
          <a:lstStyle/>
          <a:p>
            <a:pPr algn="ctr" fontAlgn="ctr"/>
            <a:r>
              <a:rPr lang="ja-JP" altLang="en-US" sz="1200" dirty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１</a:t>
            </a:r>
            <a:endParaRPr kumimoji="1" lang="ja-JP" altLang="en-US" sz="1200" b="0" dirty="0">
              <a:solidFill>
                <a:schemeClr val="bg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24" name="Text Box 1035"/>
          <p:cNvSpPr txBox="1">
            <a:spLocks noChangeArrowheads="1"/>
          </p:cNvSpPr>
          <p:nvPr/>
        </p:nvSpPr>
        <p:spPr bwMode="auto">
          <a:xfrm>
            <a:off x="232264" y="4724026"/>
            <a:ext cx="264084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0" lang="ja-JP" altLang="en-US" sz="1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国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)281</a:t>
            </a:r>
            <a:r>
              <a:rPr kumimoji="0" lang="ja-JP" altLang="en-US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号川貫橋の点検状況</a:t>
            </a:r>
            <a:endParaRPr kumimoji="0" lang="en-US" altLang="ja-JP" sz="10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r>
              <a:rPr kumimoji="0" lang="en-US" altLang="ja-JP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0" lang="ja-JP" altLang="en-US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コンクリート構造物変状部検知システム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0" lang="ja-JP" altLang="en-US" sz="1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6" name="Text Box 1035"/>
          <p:cNvSpPr txBox="1">
            <a:spLocks noChangeArrowheads="1"/>
          </p:cNvSpPr>
          <p:nvPr/>
        </p:nvSpPr>
        <p:spPr bwMode="auto">
          <a:xfrm>
            <a:off x="4499992" y="1841451"/>
            <a:ext cx="4006526" cy="3070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0" lang="ja-JP" altLang="en-US" sz="1000" b="1" dirty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0" lang="ja-JP" altLang="en-US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久慈岩泉線白山大橋の点検状況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0" lang="ja-JP" altLang="en-US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ドローン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endParaRPr kumimoji="0" lang="ja-JP" altLang="en-US" sz="10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27" name="角丸四角形 26"/>
          <p:cNvSpPr/>
          <p:nvPr/>
        </p:nvSpPr>
        <p:spPr>
          <a:xfrm>
            <a:off x="243736" y="1857344"/>
            <a:ext cx="1447944" cy="2880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28" name="AutoShape 19">
            <a:extLst>
              <a:ext uri="{FF2B5EF4-FFF2-40B4-BE49-F238E27FC236}">
                <a16:creationId xmlns:a16="http://schemas.microsoft.com/office/drawing/2014/main" id="{C70DEA08-BF2F-41F9-BB4B-9EFDF24DC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3528" y="1844824"/>
            <a:ext cx="1296144" cy="2880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97" tIns="46047" rIns="92097" bIns="46047" anchor="ctr"/>
          <a:lstStyle>
            <a:lvl1pPr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60375"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920750"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82713"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839913"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297113" defTabSz="9207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754313" defTabSz="9207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11513" defTabSz="9207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668713" defTabSz="9207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4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点検実施橋梁</a:t>
            </a:r>
            <a:endParaRPr lang="ja-JP" altLang="en-US" sz="1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5" name="楕円 4"/>
          <p:cNvSpPr/>
          <p:nvPr/>
        </p:nvSpPr>
        <p:spPr>
          <a:xfrm>
            <a:off x="6730870" y="3674699"/>
            <a:ext cx="685001" cy="487907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0" name="Text Box 1035"/>
          <p:cNvSpPr txBox="1">
            <a:spLocks noChangeArrowheads="1"/>
          </p:cNvSpPr>
          <p:nvPr/>
        </p:nvSpPr>
        <p:spPr bwMode="auto">
          <a:xfrm>
            <a:off x="3052315" y="4716363"/>
            <a:ext cx="2882189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kumimoji="0" lang="en-US" altLang="ja-JP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(</a:t>
            </a:r>
            <a:r>
              <a:rPr kumimoji="0" lang="ja-JP" altLang="en-US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主</a:t>
            </a:r>
            <a:r>
              <a:rPr kumimoji="0" lang="en-US" altLang="ja-JP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)</a:t>
            </a:r>
            <a:r>
              <a:rPr kumimoji="0" lang="ja-JP" altLang="en-US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久慈岩泉線赤防橋の点検状況</a:t>
            </a:r>
            <a:endParaRPr kumimoji="0" lang="en-US" altLang="ja-JP" sz="10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1" name="Text Box 1035"/>
          <p:cNvSpPr txBox="1">
            <a:spLocks noChangeArrowheads="1"/>
          </p:cNvSpPr>
          <p:nvPr/>
        </p:nvSpPr>
        <p:spPr bwMode="auto">
          <a:xfrm>
            <a:off x="6208325" y="3532538"/>
            <a:ext cx="1047524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kumimoji="0" lang="ja-JP" altLang="en-US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ドローン</a:t>
            </a:r>
            <a:endParaRPr kumimoji="0" lang="en-US" altLang="ja-JP" sz="10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34" name="楕円 33"/>
          <p:cNvSpPr/>
          <p:nvPr/>
        </p:nvSpPr>
        <p:spPr>
          <a:xfrm>
            <a:off x="7020273" y="5137507"/>
            <a:ext cx="650456" cy="549781"/>
          </a:xfrm>
          <a:prstGeom prst="ellipse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35" name="Text Box 1035"/>
          <p:cNvSpPr txBox="1">
            <a:spLocks noChangeArrowheads="1"/>
          </p:cNvSpPr>
          <p:nvPr/>
        </p:nvSpPr>
        <p:spPr bwMode="auto">
          <a:xfrm>
            <a:off x="7236236" y="4437955"/>
            <a:ext cx="945747" cy="7300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kumimoji="0" lang="ja-JP" altLang="en-US" sz="10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ドローンによる点検状況を確認するためのモニター</a:t>
            </a:r>
            <a:endParaRPr kumimoji="0" lang="en-US" altLang="ja-JP" sz="1000" b="1" dirty="0" smtClean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9" name="図 8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41080" y="2207822"/>
            <a:ext cx="4137660" cy="243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32764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図 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294" t="2118" r="5150"/>
          <a:stretch/>
        </p:blipFill>
        <p:spPr>
          <a:xfrm>
            <a:off x="217640" y="4417564"/>
            <a:ext cx="2846960" cy="2333308"/>
          </a:xfrm>
          <a:prstGeom prst="rect">
            <a:avLst/>
          </a:prstGeom>
        </p:spPr>
      </p:pic>
      <p:pic>
        <p:nvPicPr>
          <p:cNvPr id="37" name="図 3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680564" y="4408220"/>
            <a:ext cx="3253740" cy="2362200"/>
          </a:xfrm>
          <a:prstGeom prst="rect">
            <a:avLst/>
          </a:prstGeom>
        </p:spPr>
      </p:pic>
      <p:sp>
        <p:nvSpPr>
          <p:cNvPr id="29" name="正方形/長方形 28">
            <a:extLst>
              <a:ext uri="{FF2B5EF4-FFF2-40B4-BE49-F238E27FC236}">
                <a16:creationId xmlns:a16="http://schemas.microsoft.com/office/drawing/2014/main" id="{5AA1E742-FBA6-4F71-BEDD-B2C1DCB0B98E}"/>
              </a:ext>
            </a:extLst>
          </p:cNvPr>
          <p:cNvSpPr/>
          <p:nvPr/>
        </p:nvSpPr>
        <p:spPr>
          <a:xfrm>
            <a:off x="232264" y="692697"/>
            <a:ext cx="8676984" cy="1092605"/>
          </a:xfrm>
          <a:prstGeom prst="rect">
            <a:avLst/>
          </a:prstGeom>
          <a:ln w="12700"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t" anchorCtr="0"/>
          <a:lstStyle/>
          <a:p>
            <a:pPr marL="444500" indent="-444500">
              <a:spcBef>
                <a:spcPts val="572"/>
              </a:spcBef>
            </a:pPr>
            <a:endParaRPr lang="en-US" altLang="ja-JP" sz="1400" b="1" dirty="0" smtClean="0">
              <a:solidFill>
                <a:schemeClr val="tx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0" name="正方形/長方形 9">
            <a:extLst>
              <a:ext uri="{FF2B5EF4-FFF2-40B4-BE49-F238E27FC236}">
                <a16:creationId xmlns:a16="http://schemas.microsoft.com/office/drawing/2014/main" id="{7F4C8494-261E-4110-8FE6-64142D1CD890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512680"/>
            <a:ext cx="9144000" cy="36000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600">
              <a:solidFill>
                <a:prstClr val="white"/>
              </a:solidFill>
            </a:endParaRPr>
          </a:p>
        </p:txBody>
      </p:sp>
      <p:sp>
        <p:nvSpPr>
          <p:cNvPr id="11" name="正方形/長方形 10">
            <a:extLst>
              <a:ext uri="{FF2B5EF4-FFF2-40B4-BE49-F238E27FC236}">
                <a16:creationId xmlns:a16="http://schemas.microsoft.com/office/drawing/2014/main" id="{7B77714A-A5E2-4A60-9098-DF1646C10AFF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476672"/>
            <a:ext cx="9144000" cy="36000"/>
          </a:xfrm>
          <a:prstGeom prst="rect">
            <a:avLst/>
          </a:prstGeom>
          <a:solidFill>
            <a:schemeClr val="accent5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600">
              <a:solidFill>
                <a:prstClr val="white"/>
              </a:solidFill>
            </a:endParaRPr>
          </a:p>
        </p:txBody>
      </p:sp>
      <p:sp>
        <p:nvSpPr>
          <p:cNvPr id="12" name="正方形/長方形 11">
            <a:extLst>
              <a:ext uri="{FF2B5EF4-FFF2-40B4-BE49-F238E27FC236}">
                <a16:creationId xmlns:a16="http://schemas.microsoft.com/office/drawing/2014/main" id="{C26674D0-4F2A-42BD-AC26-A7C94EF9F05C}"/>
              </a:ext>
            </a:extLst>
          </p:cNvPr>
          <p:cNvSpPr>
            <a:spLocks noChangeArrowheads="1"/>
          </p:cNvSpPr>
          <p:nvPr/>
        </p:nvSpPr>
        <p:spPr bwMode="gray">
          <a:xfrm>
            <a:off x="0" y="440672"/>
            <a:ext cx="9144000" cy="36000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defRPr/>
            </a:pPr>
            <a:endParaRPr lang="ja-JP" altLang="en-US" sz="2600">
              <a:solidFill>
                <a:prstClr val="white"/>
              </a:solidFill>
            </a:endParaRPr>
          </a:p>
        </p:txBody>
      </p:sp>
      <p:pic>
        <p:nvPicPr>
          <p:cNvPr id="14" name="図 13">
            <a:extLst>
              <a:ext uri="{FF2B5EF4-FFF2-40B4-BE49-F238E27FC236}">
                <a16:creationId xmlns:a16="http://schemas.microsoft.com/office/drawing/2014/main" id="{1FC3E618-0849-49F6-A332-3012DC0CF9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73371" y="44656"/>
            <a:ext cx="378949" cy="252000"/>
          </a:xfrm>
          <a:prstGeom prst="rect">
            <a:avLst/>
          </a:prstGeom>
          <a:solidFill>
            <a:srgbClr val="FF9900"/>
          </a:solidFill>
        </p:spPr>
      </p:pic>
      <p:sp>
        <p:nvSpPr>
          <p:cNvPr id="15" name="正方形/長方形 14">
            <a:extLst>
              <a:ext uri="{FF2B5EF4-FFF2-40B4-BE49-F238E27FC236}">
                <a16:creationId xmlns:a16="http://schemas.microsoft.com/office/drawing/2014/main" id="{F6F8A28D-D53C-4FEB-9D04-E72AD539797E}"/>
              </a:ext>
            </a:extLst>
          </p:cNvPr>
          <p:cNvSpPr/>
          <p:nvPr/>
        </p:nvSpPr>
        <p:spPr bwMode="auto">
          <a:xfrm>
            <a:off x="7452320" y="44624"/>
            <a:ext cx="1620000" cy="28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ja-JP" altLang="en-US" sz="1400" b="1" dirty="0">
                <a:solidFill>
                  <a:schemeClr val="accent5">
                    <a:lumMod val="50000"/>
                  </a:schemeClr>
                </a:solidFill>
                <a:latin typeface="HGP創英角ｺﾞｼｯｸUB 見出し"/>
                <a:ea typeface="Meiryo UI" panose="020B0604030504040204" pitchFamily="50" charset="-128"/>
                <a:cs typeface="Meiryo UI" panose="020B0604030504040204" pitchFamily="50" charset="-128"/>
              </a:rPr>
              <a:t>岩手県県土整備部</a:t>
            </a:r>
          </a:p>
        </p:txBody>
      </p:sp>
      <p:sp>
        <p:nvSpPr>
          <p:cNvPr id="17" name="正方形/長方形 16">
            <a:extLst>
              <a:ext uri="{FF2B5EF4-FFF2-40B4-BE49-F238E27FC236}">
                <a16:creationId xmlns:a16="http://schemas.microsoft.com/office/drawing/2014/main" id="{52DAB183-A7AD-4FD4-93CB-0C16E6F25361}"/>
              </a:ext>
            </a:extLst>
          </p:cNvPr>
          <p:cNvSpPr/>
          <p:nvPr/>
        </p:nvSpPr>
        <p:spPr bwMode="auto">
          <a:xfrm>
            <a:off x="11112" y="45148"/>
            <a:ext cx="7009159" cy="5035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t" anchorCtr="0"/>
          <a:lstStyle/>
          <a:p>
            <a:pPr>
              <a:defRPr/>
            </a:pPr>
            <a:r>
              <a:rPr lang="ja-JP" altLang="en-US" sz="2400" b="1" dirty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高校生との協働による橋梁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点検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（久慈工業</a:t>
            </a:r>
            <a:r>
              <a:rPr lang="ja-JP" altLang="en-US" sz="2400" b="1" dirty="0" smtClean="0">
                <a:solidFill>
                  <a:schemeClr val="accent5">
                    <a:lumMod val="50000"/>
                  </a:schemeClr>
                </a:solidFill>
                <a:latin typeface="HGP創英角ｺﾞｼｯｸUB" panose="020B0900000000000000" pitchFamily="50" charset="-128"/>
                <a:ea typeface="HGP創英角ｺﾞｼｯｸUB" panose="020B0900000000000000" pitchFamily="50" charset="-128"/>
              </a:rPr>
              <a:t>高校）</a:t>
            </a:r>
            <a:endParaRPr lang="ja-JP" altLang="en-US" sz="2400" b="1" dirty="0">
              <a:solidFill>
                <a:schemeClr val="accent5">
                  <a:lumMod val="50000"/>
                </a:schemeClr>
              </a:solidFill>
              <a:latin typeface="HGP創英角ｺﾞｼｯｸUB" panose="020B0900000000000000" pitchFamily="50" charset="-128"/>
              <a:ea typeface="HGP創英角ｺﾞｼｯｸUB" panose="020B0900000000000000" pitchFamily="50" charset="-128"/>
            </a:endParaRPr>
          </a:p>
        </p:txBody>
      </p:sp>
      <p:sp>
        <p:nvSpPr>
          <p:cNvPr id="22" name="正方形/長方形 35"/>
          <p:cNvSpPr>
            <a:spLocks noChangeArrowheads="1"/>
          </p:cNvSpPr>
          <p:nvPr/>
        </p:nvSpPr>
        <p:spPr bwMode="auto">
          <a:xfrm>
            <a:off x="232264" y="692696"/>
            <a:ext cx="8676984" cy="10926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latinLnBrk="1">
              <a:lnSpc>
                <a:spcPts val="2600"/>
              </a:lnSpc>
            </a:pP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【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健全性診断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】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令和４年１月</a:t>
            </a:r>
            <a:r>
              <a:rPr lang="en-US" altLang="ja-JP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19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日（水）</a:t>
            </a:r>
            <a:endParaRPr lang="en-US" altLang="ja-JP" sz="1600" b="1" dirty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 latinLnBrk="1">
              <a:lnSpc>
                <a:spcPts val="2600"/>
              </a:lnSpc>
            </a:pP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　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現地点検の結果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を踏まえて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、県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及び点検業者の指導を受けながら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、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岩手県道路橋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定期点検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  <a:p>
            <a:pPr algn="just" latinLnBrk="1">
              <a:lnSpc>
                <a:spcPts val="2600"/>
              </a:lnSpc>
            </a:pP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要領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に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基づき各橋梁の</a:t>
            </a:r>
            <a:r>
              <a:rPr lang="ja-JP" altLang="en-US" sz="1600" b="1" dirty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健全性を</a:t>
            </a:r>
            <a:r>
              <a:rPr lang="ja-JP" altLang="en-US" sz="1600" b="1" dirty="0" smtClean="0"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診断</a:t>
            </a:r>
            <a:endParaRPr lang="en-US" altLang="ja-JP" sz="1600" b="1" dirty="0" smtClean="0"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sp>
        <p:nvSpPr>
          <p:cNvPr id="18" name="テキスト ボックス 17"/>
          <p:cNvSpPr txBox="1"/>
          <p:nvPr/>
        </p:nvSpPr>
        <p:spPr>
          <a:xfrm>
            <a:off x="8604448" y="6633376"/>
            <a:ext cx="504056" cy="180000"/>
          </a:xfrm>
          <a:prstGeom prst="roundRect">
            <a:avLst>
              <a:gd name="adj" fmla="val 50000"/>
            </a:avLst>
          </a:prstGeom>
          <a:solidFill>
            <a:schemeClr val="accent5">
              <a:lumMod val="50000"/>
            </a:schemeClr>
          </a:solidFill>
        </p:spPr>
        <p:txBody>
          <a:bodyPr wrap="square" lIns="108000" rIns="108000" rtlCol="0" anchor="ctr">
            <a:noAutofit/>
          </a:bodyPr>
          <a:lstStyle/>
          <a:p>
            <a:pPr algn="ctr" fontAlgn="ctr"/>
            <a:r>
              <a:rPr lang="ja-JP" altLang="en-US" sz="1200" dirty="0" smtClean="0">
                <a:solidFill>
                  <a:schemeClr val="bg1"/>
                </a:solidFill>
                <a:latin typeface="HGPｺﾞｼｯｸE" pitchFamily="50" charset="-128"/>
                <a:ea typeface="HGPｺﾞｼｯｸE" pitchFamily="50" charset="-128"/>
              </a:rPr>
              <a:t>２</a:t>
            </a:r>
            <a:endParaRPr kumimoji="1" lang="ja-JP" altLang="en-US" sz="1200" b="0" dirty="0">
              <a:solidFill>
                <a:schemeClr val="bg1"/>
              </a:solidFill>
              <a:latin typeface="HGPｺﾞｼｯｸE" pitchFamily="50" charset="-128"/>
              <a:ea typeface="HGPｺﾞｼｯｸE" pitchFamily="50" charset="-128"/>
            </a:endParaRPr>
          </a:p>
        </p:txBody>
      </p:sp>
      <p:sp>
        <p:nvSpPr>
          <p:cNvPr id="16" name="角丸四角形 15"/>
          <p:cNvSpPr/>
          <p:nvPr/>
        </p:nvSpPr>
        <p:spPr>
          <a:xfrm>
            <a:off x="212872" y="1856976"/>
            <a:ext cx="1820544" cy="288000"/>
          </a:xfrm>
          <a:prstGeom prst="roundRect">
            <a:avLst/>
          </a:prstGeom>
          <a:solidFill>
            <a:srgbClr val="008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19" name="AutoShape 19">
            <a:extLst>
              <a:ext uri="{FF2B5EF4-FFF2-40B4-BE49-F238E27FC236}">
                <a16:creationId xmlns:a16="http://schemas.microsoft.com/office/drawing/2014/main" id="{C70DEA08-BF2F-41F9-BB4B-9EFDF24DC4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135" y="1844824"/>
            <a:ext cx="1729281" cy="288000"/>
          </a:xfrm>
          <a:prstGeom prst="flowChartProcess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2097" tIns="46047" rIns="92097" bIns="46047" anchor="ctr"/>
          <a:lstStyle>
            <a:lvl1pPr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1pPr>
            <a:lvl2pPr marL="460375"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2pPr>
            <a:lvl3pPr marL="920750"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3pPr>
            <a:lvl4pPr marL="1382713"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4pPr>
            <a:lvl5pPr marL="1839913" defTabSz="920750"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5pPr>
            <a:lvl6pPr marL="2297113" defTabSz="9207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6pPr>
            <a:lvl7pPr marL="2754313" defTabSz="9207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7pPr>
            <a:lvl8pPr marL="3211513" defTabSz="9207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8pPr>
            <a:lvl9pPr marL="3668713" defTabSz="920750" fontAlgn="base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50" charset="-128"/>
              </a:defRPr>
            </a:lvl9pPr>
          </a:lstStyle>
          <a:p>
            <a:r>
              <a:rPr lang="ja-JP" altLang="en-US" sz="1400" b="1" dirty="0" smtClean="0">
                <a:solidFill>
                  <a:schemeClr val="bg1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  <a:cs typeface="Meiryo UI" panose="020B0604030504040204" pitchFamily="50" charset="-128"/>
              </a:rPr>
              <a:t>健全性診断の結果</a:t>
            </a:r>
            <a:endParaRPr lang="ja-JP" altLang="en-US" sz="1400" b="1" dirty="0">
              <a:solidFill>
                <a:schemeClr val="bg1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  <a:cs typeface="Meiryo UI" panose="020B0604030504040204" pitchFamily="50" charset="-128"/>
            </a:endParaRPr>
          </a:p>
        </p:txBody>
      </p:sp>
      <p:sp>
        <p:nvSpPr>
          <p:cNvPr id="28" name="Text Box 1035"/>
          <p:cNvSpPr txBox="1">
            <a:spLocks noChangeArrowheads="1"/>
          </p:cNvSpPr>
          <p:nvPr/>
        </p:nvSpPr>
        <p:spPr bwMode="auto">
          <a:xfrm>
            <a:off x="190824" y="4446272"/>
            <a:ext cx="2640845" cy="432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63500">
                <a:solidFill>
                  <a:srgbClr val="800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1pPr>
            <a:lvl2pPr marL="742950" indent="-28575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2pPr>
            <a:lvl3pPr marL="11430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3pPr>
            <a:lvl4pPr marL="16002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4pPr>
            <a:lvl5pPr marL="2057400" indent="-228600" eaLnBrk="0" hangingPunct="0"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sz="2400">
                <a:solidFill>
                  <a:schemeClr val="tx1"/>
                </a:solidFill>
                <a:latin typeface="Times New Roman" charset="0"/>
                <a:ea typeface="ＭＳ Ｐゴシック" pitchFamily="50" charset="-128"/>
              </a:defRPr>
            </a:lvl9pPr>
          </a:lstStyle>
          <a:p>
            <a:r>
              <a:rPr kumimoji="0" lang="ja-JP" altLang="en-US" sz="1000" b="1" dirty="0" smtClean="0">
                <a:solidFill>
                  <a:srgbClr val="FF0000"/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健全性診断の実施状況</a:t>
            </a:r>
            <a:endParaRPr kumimoji="0" lang="en-US" altLang="ja-JP" sz="1000" b="1" dirty="0" smtClean="0">
              <a:solidFill>
                <a:srgbClr val="FF0000"/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  <p:pic>
        <p:nvPicPr>
          <p:cNvPr id="3" name="図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872" y="2216649"/>
            <a:ext cx="8740140" cy="2110740"/>
          </a:xfrm>
          <a:prstGeom prst="rect">
            <a:avLst/>
          </a:prstGeom>
        </p:spPr>
      </p:pic>
      <p:pic>
        <p:nvPicPr>
          <p:cNvPr id="9" name="図 8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13" t="11970" r="20242" b="7417"/>
          <a:stretch/>
        </p:blipFill>
        <p:spPr>
          <a:xfrm>
            <a:off x="3174802" y="4437112"/>
            <a:ext cx="2424407" cy="233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524914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10534</TotalTime>
  <Words>194</Words>
  <Application>Microsoft Office PowerPoint</Application>
  <PresentationFormat>画面に合わせる (4:3)</PresentationFormat>
  <Paragraphs>21</Paragraphs>
  <Slides>2</Slides>
  <Notes>2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8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2</vt:i4>
      </vt:variant>
    </vt:vector>
  </HeadingPairs>
  <TitlesOfParts>
    <vt:vector size="11" baseType="lpstr">
      <vt:lpstr>HGPｺﾞｼｯｸE</vt:lpstr>
      <vt:lpstr>HGP創英角ｺﾞｼｯｸUB</vt:lpstr>
      <vt:lpstr>HGP創英角ｺﾞｼｯｸUB 見出し</vt:lpstr>
      <vt:lpstr>HG丸ｺﾞｼｯｸM-PRO</vt:lpstr>
      <vt:lpstr>Meiryo UI</vt:lpstr>
      <vt:lpstr>ＭＳ Ｐゴシック</vt:lpstr>
      <vt:lpstr>Arial</vt:lpstr>
      <vt:lpstr>Calibri</vt:lpstr>
      <vt:lpstr>Office ​​テーマ</vt:lpstr>
      <vt:lpstr>PowerPoint プレゼンテーション</vt:lpstr>
      <vt:lpstr>PowerPoint プレゼンテーション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熊谷利明</dc:creator>
  <cp:lastModifiedBy>熊谷利明</cp:lastModifiedBy>
  <cp:revision>519</cp:revision>
  <cp:lastPrinted>2022-01-20T06:43:24Z</cp:lastPrinted>
  <dcterms:created xsi:type="dcterms:W3CDTF">2019-09-13T05:45:21Z</dcterms:created>
  <dcterms:modified xsi:type="dcterms:W3CDTF">2022-03-07T10:38:58Z</dcterms:modified>
</cp:coreProperties>
</file>