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4"/>
  </p:sldMasterIdLst>
  <p:notesMasterIdLst>
    <p:notesMasterId r:id="rId6"/>
  </p:notesMasterIdLst>
  <p:sldIdLst>
    <p:sldId id="2147378881" r:id="rId5"/>
  </p:sldIdLst>
  <p:sldSz cx="9906000" cy="6858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72C4"/>
    <a:srgbClr val="0070C0"/>
    <a:srgbClr val="FFCCFF"/>
    <a:srgbClr val="FF00FF"/>
    <a:srgbClr val="2585C9"/>
    <a:srgbClr val="00B050"/>
    <a:srgbClr val="70AD47"/>
    <a:srgbClr val="DAE3F3"/>
    <a:srgbClr val="FFF2CC"/>
    <a:srgbClr val="A8B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7292A2E-F333-43FB-9621-5CBBE7FDCDCB}" styleName="淡色スタイル 2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E3FDE45-AF77-4B5C-9715-49D594BDF05E}" styleName="淡色スタイル 1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FD0F851-EC5A-4D38-B0AD-8093EC10F338}" styleName="淡色スタイル 1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A111915-BE36-4E01-A7E5-04B1672EAD32}" styleName="淡色スタイル 2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8D230F3-CF80-4859-8CE7-A43EE81993B5}" styleName="淡色スタイル 1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36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吉野 愛那(YOSHINO Mana)" userId="4170bc6b-b8f0-4186-a336-d84153aec1b4" providerId="ADAL" clId="{B1634A94-B915-4F29-86E4-B0F4E4031E40}"/>
    <pc:docChg chg="undo custSel delSld modSld delMainMaster">
      <pc:chgData name="吉野 愛那(YOSHINO Mana)" userId="4170bc6b-b8f0-4186-a336-d84153aec1b4" providerId="ADAL" clId="{B1634A94-B915-4F29-86E4-B0F4E4031E40}" dt="2025-03-31T04:56:49.494" v="52" actId="1076"/>
      <pc:docMkLst>
        <pc:docMk/>
      </pc:docMkLst>
      <pc:sldChg chg="del">
        <pc:chgData name="吉野 愛那(YOSHINO Mana)" userId="4170bc6b-b8f0-4186-a336-d84153aec1b4" providerId="ADAL" clId="{B1634A94-B915-4F29-86E4-B0F4E4031E40}" dt="2025-03-31T04:52:13.973" v="1" actId="47"/>
        <pc:sldMkLst>
          <pc:docMk/>
          <pc:sldMk cId="3079596639" sldId="845"/>
        </pc:sldMkLst>
      </pc:sldChg>
      <pc:sldChg chg="del">
        <pc:chgData name="吉野 愛那(YOSHINO Mana)" userId="4170bc6b-b8f0-4186-a336-d84153aec1b4" providerId="ADAL" clId="{B1634A94-B915-4F29-86E4-B0F4E4031E40}" dt="2025-03-31T04:52:14.416" v="2" actId="47"/>
        <pc:sldMkLst>
          <pc:docMk/>
          <pc:sldMk cId="4084056666" sldId="2147378878"/>
        </pc:sldMkLst>
      </pc:sldChg>
      <pc:sldChg chg="del">
        <pc:chgData name="吉野 愛那(YOSHINO Mana)" userId="4170bc6b-b8f0-4186-a336-d84153aec1b4" providerId="ADAL" clId="{B1634A94-B915-4F29-86E4-B0F4E4031E40}" dt="2025-03-31T04:52:15.133" v="3" actId="47"/>
        <pc:sldMkLst>
          <pc:docMk/>
          <pc:sldMk cId="1840753614" sldId="2147378879"/>
        </pc:sldMkLst>
      </pc:sldChg>
      <pc:sldChg chg="del">
        <pc:chgData name="吉野 愛那(YOSHINO Mana)" userId="4170bc6b-b8f0-4186-a336-d84153aec1b4" providerId="ADAL" clId="{B1634A94-B915-4F29-86E4-B0F4E4031E40}" dt="2025-03-31T04:52:15.783" v="4" actId="47"/>
        <pc:sldMkLst>
          <pc:docMk/>
          <pc:sldMk cId="495054232" sldId="2147378880"/>
        </pc:sldMkLst>
      </pc:sldChg>
      <pc:sldChg chg="addSp modSp mod">
        <pc:chgData name="吉野 愛那(YOSHINO Mana)" userId="4170bc6b-b8f0-4186-a336-d84153aec1b4" providerId="ADAL" clId="{B1634A94-B915-4F29-86E4-B0F4E4031E40}" dt="2025-03-31T04:56:49.494" v="52" actId="1076"/>
        <pc:sldMkLst>
          <pc:docMk/>
          <pc:sldMk cId="2527553762" sldId="2147378881"/>
        </pc:sldMkLst>
        <pc:spChg chg="mod">
          <ac:chgData name="吉野 愛那(YOSHINO Mana)" userId="4170bc6b-b8f0-4186-a336-d84153aec1b4" providerId="ADAL" clId="{B1634A94-B915-4F29-86E4-B0F4E4031E40}" dt="2025-03-31T04:56:49.494" v="52" actId="1076"/>
          <ac:spMkLst>
            <pc:docMk/>
            <pc:sldMk cId="2527553762" sldId="2147378881"/>
            <ac:spMk id="10" creationId="{9DAF8577-A7B2-9A7B-0E92-6CA66664FCF3}"/>
          </ac:spMkLst>
        </pc:spChg>
        <pc:spChg chg="add mod">
          <ac:chgData name="吉野 愛那(YOSHINO Mana)" userId="4170bc6b-b8f0-4186-a336-d84153aec1b4" providerId="ADAL" clId="{B1634A94-B915-4F29-86E4-B0F4E4031E40}" dt="2025-03-31T04:56:46.068" v="51" actId="1076"/>
          <ac:spMkLst>
            <pc:docMk/>
            <pc:sldMk cId="2527553762" sldId="2147378881"/>
            <ac:spMk id="17" creationId="{F7B24F09-133C-1557-1E66-B6BD88C1EAEC}"/>
          </ac:spMkLst>
        </pc:spChg>
        <pc:picChg chg="add mod">
          <ac:chgData name="吉野 愛那(YOSHINO Mana)" userId="4170bc6b-b8f0-4186-a336-d84153aec1b4" providerId="ADAL" clId="{B1634A94-B915-4F29-86E4-B0F4E4031E40}" dt="2025-03-31T04:55:46.474" v="18" actId="1076"/>
          <ac:picMkLst>
            <pc:docMk/>
            <pc:sldMk cId="2527553762" sldId="2147378881"/>
            <ac:picMk id="16" creationId="{2541F85F-D47B-A16E-BF9B-DDF407ACD723}"/>
          </ac:picMkLst>
        </pc:picChg>
      </pc:sldChg>
      <pc:sldChg chg="del">
        <pc:chgData name="吉野 愛那(YOSHINO Mana)" userId="4170bc6b-b8f0-4186-a336-d84153aec1b4" providerId="ADAL" clId="{B1634A94-B915-4F29-86E4-B0F4E4031E40}" dt="2025-03-31T04:52:13.291" v="0" actId="47"/>
        <pc:sldMkLst>
          <pc:docMk/>
          <pc:sldMk cId="580855939" sldId="2147378892"/>
        </pc:sldMkLst>
      </pc:sldChg>
      <pc:sldMasterChg chg="del delSldLayout">
        <pc:chgData name="吉野 愛那(YOSHINO Mana)" userId="4170bc6b-b8f0-4186-a336-d84153aec1b4" providerId="ADAL" clId="{B1634A94-B915-4F29-86E4-B0F4E4031E40}" dt="2025-03-31T04:52:13.291" v="0" actId="47"/>
        <pc:sldMasterMkLst>
          <pc:docMk/>
          <pc:sldMasterMk cId="1825498201" sldId="2147483696"/>
        </pc:sldMasterMkLst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3477972901" sldId="2147483697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598759814" sldId="2147483698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541190786" sldId="2147483699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258376441" sldId="2147483700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2285806133" sldId="2147483701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2395708929" sldId="2147483702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423060899" sldId="2147483703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479874582" sldId="2147483704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937967764" sldId="2147483705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882905945" sldId="2147483706"/>
          </pc:sldLayoutMkLst>
        </pc:sldLayoutChg>
        <pc:sldLayoutChg chg="del">
          <pc:chgData name="吉野 愛那(YOSHINO Mana)" userId="4170bc6b-b8f0-4186-a336-d84153aec1b4" providerId="ADAL" clId="{B1634A94-B915-4F29-86E4-B0F4E4031E40}" dt="2025-03-31T04:52:13.291" v="0" actId="47"/>
          <pc:sldLayoutMkLst>
            <pc:docMk/>
            <pc:sldMasterMk cId="1825498201" sldId="2147483696"/>
            <pc:sldLayoutMk cId="1911658253" sldId="214748370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5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577" y="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/>
          <a:lstStyle>
            <a:lvl1pPr algn="r">
              <a:defRPr sz="1200"/>
            </a:lvl1pPr>
          </a:lstStyle>
          <a:p>
            <a:fld id="{7EE5BBA3-23BA-421E-A6B2-40CBB36E4ACA}" type="datetimeFigureOut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609" tIns="45301" rIns="90609" bIns="453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891" y="4748001"/>
            <a:ext cx="5387982" cy="3884437"/>
          </a:xfrm>
          <a:prstGeom prst="rect">
            <a:avLst/>
          </a:prstGeom>
        </p:spPr>
        <p:txBody>
          <a:bodyPr vert="horz" lIns="90609" tIns="45301" rIns="90609" bIns="453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5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577" y="9371505"/>
            <a:ext cx="2918621" cy="494813"/>
          </a:xfrm>
          <a:prstGeom prst="rect">
            <a:avLst/>
          </a:prstGeom>
        </p:spPr>
        <p:txBody>
          <a:bodyPr vert="horz" lIns="90609" tIns="45301" rIns="90609" bIns="45301" rtlCol="0" anchor="b"/>
          <a:lstStyle>
            <a:lvl1pPr algn="r">
              <a:defRPr sz="1200"/>
            </a:lvl1pPr>
          </a:lstStyle>
          <a:p>
            <a:fld id="{CC9E4919-8921-4E53-817D-973F5F6DF7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2658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79C2E-1A88-4760-8FF1-AA9C8DE7BA0E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04781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81ECE8-6D0E-4C07-BB67-F3E6C1D90C79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576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AC2119-DB24-46C6-B4D3-923E22CE2C94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2899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4801D7-E274-4B5C-8218-148B6D91F34C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51716" y="6356352"/>
            <a:ext cx="2228850" cy="365125"/>
          </a:xfrm>
        </p:spPr>
        <p:txBody>
          <a:bodyPr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20404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12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B6EB8-B655-47F2-95F8-9A4D4F7496C9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7768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E0EFA-B4A3-4363-B3B2-12427901EFDE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70039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825F7-FAFD-4873-B481-D0BD764A5D9F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3829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948-A4FB-4BBA-8528-0A00A40EB8B3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65046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C9D613-90EF-4C13-AE73-F38923157F8A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56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60A305-3C75-4523-88FE-1212F819FD31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12488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B0A31-95B7-4F85-B552-695743C423A7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3117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69082-1A5B-4A4B-8245-6A1EB3D57239}" type="datetime1">
              <a:rPr kumimoji="1" lang="ja-JP" altLang="en-US" smtClean="0"/>
              <a:t>2025/5/7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976C32-8F02-40FE-954F-E3DC56C577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31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直線コネクタ 3">
            <a:extLst>
              <a:ext uri="{FF2B5EF4-FFF2-40B4-BE49-F238E27FC236}">
                <a16:creationId xmlns:a16="http://schemas.microsoft.com/office/drawing/2014/main" id="{A7BF22A4-7A6B-272F-D315-F3BDF0C37416}"/>
              </a:ext>
            </a:extLst>
          </p:cNvPr>
          <p:cNvCxnSpPr>
            <a:cxnSpLocks/>
          </p:cNvCxnSpPr>
          <p:nvPr/>
        </p:nvCxnSpPr>
        <p:spPr>
          <a:xfrm>
            <a:off x="1" y="921279"/>
            <a:ext cx="9905999" cy="0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7" name="表 26">
            <a:extLst>
              <a:ext uri="{FF2B5EF4-FFF2-40B4-BE49-F238E27FC236}">
                <a16:creationId xmlns:a16="http://schemas.microsoft.com/office/drawing/2014/main" id="{3C7941E5-A0C8-A4C0-4E43-94FD6529D2A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4671459"/>
              </p:ext>
            </p:extLst>
          </p:nvPr>
        </p:nvGraphicFramePr>
        <p:xfrm>
          <a:off x="4974555" y="3495065"/>
          <a:ext cx="4894500" cy="217932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76304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600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594519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485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10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（７）環境関係法令の遵守等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r>
                        <a:rPr kumimoji="1" lang="en-US" altLang="ja-JP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kumimoji="1" lang="en-US" altLang="ja-JP" sz="10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⑪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みどりの食料システム戦略の理解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関係法令の遵守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  <a:tr h="40606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⑬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環境配慮の取組方針の策定や研修の実施に努める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93739219"/>
                  </a:ext>
                </a:extLst>
              </a:tr>
              <a:tr h="39252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⑭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機械等を扱う事業者である場合（該当しない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機械等の適切な整備と管理に努める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8685970"/>
                  </a:ext>
                </a:extLst>
              </a:tr>
              <a:tr h="289249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⑮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正しい知識に基づく作業安全に努める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4092227"/>
                  </a:ext>
                </a:extLst>
              </a:tr>
            </a:tbl>
          </a:graphicData>
        </a:graphic>
      </p:graphicFrame>
      <p:graphicFrame>
        <p:nvGraphicFramePr>
          <p:cNvPr id="30" name="表 7">
            <a:extLst>
              <a:ext uri="{FF2B5EF4-FFF2-40B4-BE49-F238E27FC236}">
                <a16:creationId xmlns:a16="http://schemas.microsoft.com/office/drawing/2014/main" id="{E39C0356-3C95-C47C-144C-13E36EFE28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2291582"/>
              </p:ext>
            </p:extLst>
          </p:nvPr>
        </p:nvGraphicFramePr>
        <p:xfrm>
          <a:off x="4974555" y="974425"/>
          <a:ext cx="4894499" cy="106680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7668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743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7205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3218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5253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（５）廃棄物の発生抑制、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　　　適正な循環的な利用及び適正な処分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11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プラ等廃棄物の削減に努め、適正に処理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25343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⑧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資源の再利用を検討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6058773"/>
                  </a:ext>
                </a:extLst>
              </a:tr>
            </a:tbl>
          </a:graphicData>
        </a:graphic>
      </p:graphicFrame>
      <p:graphicFrame>
        <p:nvGraphicFramePr>
          <p:cNvPr id="31" name="表 7">
            <a:extLst>
              <a:ext uri="{FF2B5EF4-FFF2-40B4-BE49-F238E27FC236}">
                <a16:creationId xmlns:a16="http://schemas.microsoft.com/office/drawing/2014/main" id="{CBE8F60D-84E1-0635-0380-41896476942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57227724"/>
              </p:ext>
            </p:extLst>
          </p:nvPr>
        </p:nvGraphicFramePr>
        <p:xfrm>
          <a:off x="51636" y="2863850"/>
          <a:ext cx="4809000" cy="20878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62992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72062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52801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5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2029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72000" marR="72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（３）エネルギーの節減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オフィスや車両・機械等の電気・燃料の使用状況の記録・保存に努める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66215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省エネを意識し、不必要・非効率なエネルギー消費をしない（照明、空調、ウォームビズ・クールビズ、燃費効率のよい機械の利用等）ように努める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4117004"/>
                  </a:ext>
                </a:extLst>
              </a:tr>
              <a:tr h="367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⑤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環境負荷低減に配慮した商品、原料等の調達を検討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9492618"/>
                  </a:ext>
                </a:extLst>
              </a:tr>
            </a:tbl>
          </a:graphicData>
        </a:graphic>
      </p:graphicFrame>
      <p:graphicFrame>
        <p:nvGraphicFramePr>
          <p:cNvPr id="2" name="表 7">
            <a:extLst>
              <a:ext uri="{FF2B5EF4-FFF2-40B4-BE49-F238E27FC236}">
                <a16:creationId xmlns:a16="http://schemas.microsoft.com/office/drawing/2014/main" id="{23403E29-A423-730A-74D3-D877B34251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8740208"/>
              </p:ext>
            </p:extLst>
          </p:nvPr>
        </p:nvGraphicFramePr>
        <p:xfrm>
          <a:off x="51637" y="974425"/>
          <a:ext cx="4808999" cy="81805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34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02423">
                  <a:extLst>
                    <a:ext uri="{9D8B030D-6E8A-4147-A177-3AD203B41FA5}">
                      <a16:colId xmlns:a16="http://schemas.microsoft.com/office/drawing/2014/main" val="1478065040"/>
                    </a:ext>
                  </a:extLst>
                </a:gridCol>
                <a:gridCol w="3260732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4497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21453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3600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（１）適正な施肥</a:t>
                      </a:r>
                      <a:endParaRPr kumimoji="1" lang="en-US" altLang="ja-JP" sz="12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675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①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 dirty="0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環境負荷低減に配慮した農産物等の調達を検討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5" name="表 7">
            <a:extLst>
              <a:ext uri="{FF2B5EF4-FFF2-40B4-BE49-F238E27FC236}">
                <a16:creationId xmlns:a16="http://schemas.microsoft.com/office/drawing/2014/main" id="{02FA10FD-C5B6-4E82-EEDB-6787192C77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4462225"/>
              </p:ext>
            </p:extLst>
          </p:nvPr>
        </p:nvGraphicFramePr>
        <p:xfrm>
          <a:off x="51636" y="1840550"/>
          <a:ext cx="4809000" cy="97536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637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68424">
                  <a:extLst>
                    <a:ext uri="{9D8B030D-6E8A-4147-A177-3AD203B41FA5}">
                      <a16:colId xmlns:a16="http://schemas.microsoft.com/office/drawing/2014/main" val="711524135"/>
                    </a:ext>
                  </a:extLst>
                </a:gridCol>
                <a:gridCol w="329375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65180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308777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（２）適正な防除</a:t>
                      </a:r>
                      <a:endParaRPr kumimoji="1" lang="en-US" altLang="ja-JP" sz="1200" b="1" dirty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40345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 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農産物</a:t>
                      </a:r>
                      <a:r>
                        <a:rPr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等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/>
                          <a:ea typeface="ＭＳ ゴシック"/>
                        </a:rPr>
                        <a:t>の調達を行う場合（該当しない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/>
                        <a:ea typeface="ＭＳ ゴシック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環境負荷低減に配慮した農産物等の調達を検討（再掲）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9" name="表 7">
            <a:extLst>
              <a:ext uri="{FF2B5EF4-FFF2-40B4-BE49-F238E27FC236}">
                <a16:creationId xmlns:a16="http://schemas.microsoft.com/office/drawing/2014/main" id="{44E7B47C-36CA-9A9B-5A48-F0C07EB9876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7107853"/>
              </p:ext>
            </p:extLst>
          </p:nvPr>
        </p:nvGraphicFramePr>
        <p:xfrm>
          <a:off x="51639" y="4999670"/>
          <a:ext cx="4808997" cy="7924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1926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543891">
                  <a:extLst>
                    <a:ext uri="{9D8B030D-6E8A-4147-A177-3AD203B41FA5}">
                      <a16:colId xmlns:a16="http://schemas.microsoft.com/office/drawing/2014/main" val="3398224354"/>
                    </a:ext>
                  </a:extLst>
                </a:gridCol>
                <a:gridCol w="3362037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21143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69782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（４）悪臭及び害虫の発生防止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（しました）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34016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9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 </a:t>
                      </a: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肥料・飼料等の製造を行う場合（該当しない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 悪臭・害虫の発生防止・低減に努める</a:t>
                      </a:r>
                    </a:p>
                  </a:txBody>
                  <a:tcPr marL="0" marR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19699600"/>
                  </a:ext>
                </a:extLst>
              </a:tr>
            </a:tbl>
          </a:graphicData>
        </a:graphic>
      </p:graphicFrame>
      <p:graphicFrame>
        <p:nvGraphicFramePr>
          <p:cNvPr id="11" name="表 7">
            <a:extLst>
              <a:ext uri="{FF2B5EF4-FFF2-40B4-BE49-F238E27FC236}">
                <a16:creationId xmlns:a16="http://schemas.microsoft.com/office/drawing/2014/main" id="{9391A420-8BAA-82AA-CE6F-3CC43B9F79F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84595649"/>
              </p:ext>
            </p:extLst>
          </p:nvPr>
        </p:nvGraphicFramePr>
        <p:xfrm>
          <a:off x="4974555" y="2067105"/>
          <a:ext cx="4894500" cy="1402080"/>
        </p:xfrm>
        <a:graphic>
          <a:graphicData uri="http://schemas.openxmlformats.org/drawingml/2006/table">
            <a:tbl>
              <a:tblPr firstRow="1" bandRow="1">
                <a:tableStyleId>{912C8C85-51F0-491E-9774-3900AFEF0FD7}</a:tableStyleId>
              </a:tblPr>
              <a:tblGrid>
                <a:gridCol w="286941">
                  <a:extLst>
                    <a:ext uri="{9D8B030D-6E8A-4147-A177-3AD203B41FA5}">
                      <a16:colId xmlns:a16="http://schemas.microsoft.com/office/drawing/2014/main" val="3966827443"/>
                    </a:ext>
                  </a:extLst>
                </a:gridCol>
                <a:gridCol w="654019">
                  <a:extLst>
                    <a:ext uri="{9D8B030D-6E8A-4147-A177-3AD203B41FA5}">
                      <a16:colId xmlns:a16="http://schemas.microsoft.com/office/drawing/2014/main" val="3756062049"/>
                    </a:ext>
                  </a:extLst>
                </a:gridCol>
                <a:gridCol w="3335929">
                  <a:extLst>
                    <a:ext uri="{9D8B030D-6E8A-4147-A177-3AD203B41FA5}">
                      <a16:colId xmlns:a16="http://schemas.microsoft.com/office/drawing/2014/main" val="2357388432"/>
                    </a:ext>
                  </a:extLst>
                </a:gridCol>
                <a:gridCol w="617611">
                  <a:extLst>
                    <a:ext uri="{9D8B030D-6E8A-4147-A177-3AD203B41FA5}">
                      <a16:colId xmlns:a16="http://schemas.microsoft.com/office/drawing/2014/main" val="505857850"/>
                    </a:ext>
                  </a:extLst>
                </a:gridCol>
              </a:tblGrid>
              <a:tr h="283976">
                <a:tc>
                  <a:txBody>
                    <a:bodyPr/>
                    <a:lstStyle/>
                    <a:p>
                      <a:pPr algn="ctr"/>
                      <a:endParaRPr kumimoji="1" lang="ja-JP" altLang="en-US" sz="12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申請時</a:t>
                      </a:r>
                      <a:endParaRPr kumimoji="1" lang="en-US" altLang="ja-JP" sz="9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ctr"/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します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2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（６）生物多様性への悪影響の防止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報告時</a:t>
                      </a:r>
                      <a: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/>
                      </a:r>
                      <a:br>
                        <a:rPr kumimoji="1" lang="en-US" altLang="ja-JP" sz="9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</a:b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(</a:t>
                      </a:r>
                      <a:r>
                        <a:rPr kumimoji="1" lang="ja-JP" altLang="en-US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しました</a:t>
                      </a:r>
                      <a:r>
                        <a:rPr kumimoji="1" lang="en-US" altLang="ja-JP" sz="8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)</a:t>
                      </a:r>
                    </a:p>
                  </a:txBody>
                  <a:tcPr marL="0" marR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9118122"/>
                  </a:ext>
                </a:extLst>
              </a:tr>
              <a:tr h="4938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⑨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生物多様性への影響が想定される工事等を実施する場合（該当しない □）</a:t>
                      </a:r>
                      <a:endParaRPr kumimoji="1" lang="en-US" altLang="ja-JP" sz="1100" b="1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  <a:p>
                      <a:pPr algn="l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生物多様性に配慮した事業実施に努める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88209154"/>
                  </a:ext>
                </a:extLst>
              </a:tr>
              <a:tr h="358057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⑩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b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  <a:endParaRPr kumimoji="1" lang="en-US" altLang="ja-JP" sz="1400" b="0">
                        <a:solidFill>
                          <a:schemeClr val="tx1"/>
                        </a:solidFill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※</a:t>
                      </a:r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特定事業場である場合（該当しない □）</a:t>
                      </a:r>
                    </a:p>
                    <a:p>
                      <a:pPr algn="l"/>
                      <a:r>
                        <a:rPr kumimoji="1" lang="ja-JP" altLang="en-US" sz="1200" b="0" dirty="0">
                          <a:solidFill>
                            <a:schemeClr val="tx1"/>
                          </a:solidFill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排水処理に係る水質汚濁防止法の遵守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400" b="0" dirty="0">
                          <a:solidFill>
                            <a:schemeClr val="tx1"/>
                          </a:solidFill>
                          <a:latin typeface="ＭＳ ゴシック" panose="020B0609070205080204" pitchFamily="49" charset="-128"/>
                          <a:ea typeface="ＭＳ ゴシック" panose="020B0609070205080204" pitchFamily="49" charset="-128"/>
                        </a:rPr>
                        <a:t>□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6925"/>
                  </a:ext>
                </a:extLst>
              </a:tr>
            </a:tbl>
          </a:graphicData>
        </a:graphic>
      </p:graphicFrame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9DAF8577-A7B2-9A7B-0E92-6CA66664FCF3}"/>
              </a:ext>
            </a:extLst>
          </p:cNvPr>
          <p:cNvSpPr txBox="1"/>
          <p:nvPr/>
        </p:nvSpPr>
        <p:spPr>
          <a:xfrm>
            <a:off x="0" y="235961"/>
            <a:ext cx="5144357" cy="64633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kumimoji="1" lang="ja-JP" altLang="en-US" b="1" dirty="0">
                <a:latin typeface="Meiryo UI"/>
                <a:ea typeface="Meiryo UI"/>
              </a:rPr>
              <a:t>環境負荷低減のクロスコンプライアンス チェックシート</a:t>
            </a:r>
            <a:endParaRPr kumimoji="1" lang="en-US" altLang="ja-JP" b="1" dirty="0">
              <a:latin typeface="Meiryo UI"/>
              <a:ea typeface="Meiryo UI"/>
            </a:endParaRPr>
          </a:p>
          <a:p>
            <a:r>
              <a:rPr lang="ja-JP" altLang="en-US" b="1" dirty="0">
                <a:solidFill>
                  <a:prstClr val="black"/>
                </a:solidFill>
                <a:latin typeface="メイリオ"/>
                <a:ea typeface="メイリオ"/>
              </a:rPr>
              <a:t>（民間事業者・自治体等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向け</a:t>
            </a:r>
            <a:r>
              <a:rPr kumimoji="0" lang="ja-JP" altLang="en-US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/>
                <a:ea typeface="メイリオ"/>
              </a:rPr>
              <a:t>）</a:t>
            </a:r>
            <a:endParaRPr kumimoji="1" lang="en-US" altLang="ja-JP" b="1" dirty="0">
              <a:latin typeface="Meiryo UI"/>
              <a:ea typeface="Meiryo UI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34DDC1D4-497E-896C-9FBC-6950230988D6}"/>
              </a:ext>
            </a:extLst>
          </p:cNvPr>
          <p:cNvSpPr txBox="1"/>
          <p:nvPr/>
        </p:nvSpPr>
        <p:spPr>
          <a:xfrm>
            <a:off x="16452" y="5862506"/>
            <a:ext cx="47450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90488" indent="-90488"/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注　</a:t>
            </a:r>
            <a:r>
              <a:rPr kumimoji="1" lang="en-US" altLang="ja-JP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※</a:t>
            </a:r>
            <a:r>
              <a:rPr kumimoji="1"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の記載内容に「該当しない」場合には□にチェックしてください。この場合、当該項目の申請時・報告時のチェックは不要です。</a:t>
            </a:r>
            <a:endParaRPr kumimoji="1" lang="en-US" altLang="ja-JP" sz="1100" dirty="0">
              <a:latin typeface="ＭＳ 明朝" panose="02020609040205080304" pitchFamily="17" charset="-128"/>
              <a:ea typeface="ＭＳ 明朝" panose="02020609040205080304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0341A0A6-AF2C-A7E5-3834-E8DD397BD797}"/>
              </a:ext>
            </a:extLst>
          </p:cNvPr>
          <p:cNvSpPr txBox="1"/>
          <p:nvPr/>
        </p:nvSpPr>
        <p:spPr>
          <a:xfrm>
            <a:off x="9050318" y="326185"/>
            <a:ext cx="9238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Ver2.1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A3C4FC0-B348-F399-5F58-FCD43EF9C5B4}"/>
              </a:ext>
            </a:extLst>
          </p:cNvPr>
          <p:cNvSpPr txBox="1"/>
          <p:nvPr/>
        </p:nvSpPr>
        <p:spPr>
          <a:xfrm>
            <a:off x="20149" y="6250587"/>
            <a:ext cx="4910410" cy="4308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0488" indent="-90488"/>
            <a:r>
              <a:rPr lang="ja-JP" altLang="en-US" sz="11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◆　上記はひな形であり、各事業によりチェックする取組は異なる場合があるため、各事業の要綱・要領などでご確認ください。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CE685EC-B96C-9668-BC76-A9A1D6A1F636}"/>
              </a:ext>
            </a:extLst>
          </p:cNvPr>
          <p:cNvSpPr txBox="1"/>
          <p:nvPr/>
        </p:nvSpPr>
        <p:spPr>
          <a:xfrm>
            <a:off x="5222368" y="46928"/>
            <a:ext cx="3877985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組織名・代表者氏名：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住所：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　</a:t>
            </a:r>
            <a:endParaRPr kumimoji="1" lang="en-US" altLang="ja-JP" sz="1200" u="sng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連絡先：</a:t>
            </a:r>
            <a:r>
              <a:rPr kumimoji="1" lang="ja-JP" altLang="en-US" sz="1200" u="sng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　　　　　　　　　　　　　　　　　　　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4C67973A-88D1-E124-1933-C2E9DA7EB811}"/>
              </a:ext>
            </a:extLst>
          </p:cNvPr>
          <p:cNvSpPr txBox="1"/>
          <p:nvPr/>
        </p:nvSpPr>
        <p:spPr>
          <a:xfrm>
            <a:off x="4975443" y="5671179"/>
            <a:ext cx="4872011" cy="110799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＜報告内容の確認と個人情報の取り扱いについて＞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本チェックシートにて報告された内容については、農林水産省が対象者を抽出し、実施状況の確認を行います。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 marL="176213" indent="-176213"/>
            <a:r>
              <a:rPr kumimoji="1" lang="ja-JP" altLang="en-US" sz="11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・　記入いただいた個人情報については、本チェックシートの実施状況確認のために農林水産省で使用し、ご本人の同意がなければ第三者に提供することはありません。</a:t>
            </a:r>
            <a:endParaRPr kumimoji="1" lang="en-US" altLang="ja-JP" sz="11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0151054-AAA8-9D53-CA22-CC6A664F7DBF}"/>
              </a:ext>
            </a:extLst>
          </p:cNvPr>
          <p:cNvSpPr txBox="1"/>
          <p:nvPr/>
        </p:nvSpPr>
        <p:spPr>
          <a:xfrm>
            <a:off x="7453432" y="6583731"/>
            <a:ext cx="24929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上記について、確認しました→</a:t>
            </a:r>
            <a:r>
              <a:rPr kumimoji="1" lang="ja-JP" altLang="en-US" sz="1200" b="0" dirty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□</a:t>
            </a:r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77FDAA6F-3730-7192-FD7A-85D72997C85F}"/>
              </a:ext>
            </a:extLst>
          </p:cNvPr>
          <p:cNvSpPr/>
          <p:nvPr/>
        </p:nvSpPr>
        <p:spPr>
          <a:xfrm>
            <a:off x="5056432" y="5719037"/>
            <a:ext cx="4800258" cy="1107996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2541F85F-D47B-A16E-BF9B-DDF407ACD7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48238" y="3290905"/>
            <a:ext cx="1209524" cy="276190"/>
          </a:xfrm>
          <a:prstGeom prst="rect">
            <a:avLst/>
          </a:prstGeom>
        </p:spPr>
      </p:pic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F7B24F09-133C-1557-1E66-B6BD88C1EAEC}"/>
              </a:ext>
            </a:extLst>
          </p:cNvPr>
          <p:cNvSpPr txBox="1"/>
          <p:nvPr/>
        </p:nvSpPr>
        <p:spPr>
          <a:xfrm>
            <a:off x="251649" y="15013"/>
            <a:ext cx="11079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dirty="0">
                <a:latin typeface="ＭＳ 明朝" panose="02020609040205080304" pitchFamily="17" charset="-128"/>
                <a:ea typeface="ＭＳ 明朝" panose="02020609040205080304" pitchFamily="17" charset="-128"/>
              </a:rPr>
              <a:t>（別添様式）</a:t>
            </a:r>
          </a:p>
        </p:txBody>
      </p:sp>
    </p:spTree>
    <p:extLst>
      <p:ext uri="{BB962C8B-B14F-4D97-AF65-F5344CB8AC3E}">
        <p14:creationId xmlns:p14="http://schemas.microsoft.com/office/powerpoint/2010/main" val="2527553762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5ec59af-1a16-40a0-b163-384e34c79a5c" xsi:nil="true"/>
    <_x4f5c__x6210__x65e5__x6642_ xmlns="1c21f254-7771-4174-b639-389dd0588e64" xsi:nil="true"/>
    <lcf76f155ced4ddcb4097134ff3c332f xmlns="1c21f254-7771-4174-b639-389dd0588e64">
      <Terms xmlns="http://schemas.microsoft.com/office/infopath/2007/PartnerControls"/>
    </lcf76f155ced4ddcb4097134ff3c332f>
    <MediaLengthInSeconds xmlns="1c21f254-7771-4174-b639-389dd0588e64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0876E377DEE6447BF46E200F196FBA1" ma:contentTypeVersion="16" ma:contentTypeDescription="新しいドキュメントを作成します。" ma:contentTypeScope="" ma:versionID="ecae3d9969356b89cd6a47a23ab10a68">
  <xsd:schema xmlns:xsd="http://www.w3.org/2001/XMLSchema" xmlns:xs="http://www.w3.org/2001/XMLSchema" xmlns:p="http://schemas.microsoft.com/office/2006/metadata/properties" xmlns:ns2="1c21f254-7771-4174-b639-389dd0588e64" xmlns:ns3="85ec59af-1a16-40a0-b163-384e34c79a5c" targetNamespace="http://schemas.microsoft.com/office/2006/metadata/properties" ma:root="true" ma:fieldsID="18ca8a673fab82622d1035eef9392026" ns2:_="" ns3:_="">
    <xsd:import namespace="1c21f254-7771-4174-b639-389dd0588e64"/>
    <xsd:import namespace="85ec59af-1a16-40a0-b163-384e34c79a5c"/>
    <xsd:element name="properties">
      <xsd:complexType>
        <xsd:sequence>
          <xsd:element name="documentManagement">
            <xsd:complexType>
              <xsd:all>
                <xsd:element ref="ns2:_x4f5c__x6210__x65e5__x6642_" minOccurs="0"/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c21f254-7771-4174-b639-389dd0588e64" elementFormDefault="qualified">
    <xsd:import namespace="http://schemas.microsoft.com/office/2006/documentManagement/types"/>
    <xsd:import namespace="http://schemas.microsoft.com/office/infopath/2007/PartnerControls"/>
    <xsd:element name="_x4f5c__x6210__x65e5__x6642_" ma:index="8" nillable="true" ma:displayName="作成日時" ma:default="" ma:description="" ma:format="DateTime" ma:internalName="_x4f5c__x6210__x65e5__x6642_">
      <xsd:simpleType>
        <xsd:restriction base="dms:DateTime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1" nillable="true" ma:displayName="MediaServiceDateTaken" ma:description="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1" nillable="true" ma:displayName="Location" ma:description="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5ec59af-1a16-40a0-b163-384e34c79a5c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5cb18621-5be1-4086-b3c4-a1b17743687d}" ma:internalName="TaxCatchAll" ma:showField="CatchAllData" ma:web="85ec59af-1a16-40a0-b163-384e34c79a5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8B7C2A7-38FF-433F-972F-B0D0DCFF91B9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85ec59af-1a16-40a0-b163-384e34c79a5c"/>
    <ds:schemaRef ds:uri="http://purl.org/dc/dcmitype/"/>
    <ds:schemaRef ds:uri="http://schemas.openxmlformats.org/package/2006/metadata/core-properties"/>
    <ds:schemaRef ds:uri="1c21f254-7771-4174-b639-389dd0588e64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FD0F1937-0FD2-41BE-9B5D-87FF2E27B5C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c21f254-7771-4174-b639-389dd0588e64"/>
    <ds:schemaRef ds:uri="85ec59af-1a16-40a0-b163-384e34c79a5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10A28211-5C75-459C-96EF-5E708A7D409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712</Words>
  <Application>Microsoft Office PowerPoint</Application>
  <PresentationFormat>A4 210 x 297 mm</PresentationFormat>
  <Paragraphs>114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ゴシック</vt:lpstr>
      <vt:lpstr>ＭＳ 明朝</vt:lpstr>
      <vt:lpstr>メイリオ</vt:lpstr>
      <vt:lpstr>游ゴシック</vt:lpstr>
      <vt:lpstr>游ゴシック Light</vt:lpstr>
      <vt:lpstr>Arial</vt:lpstr>
      <vt:lpstr>Calibri</vt:lpstr>
      <vt:lpstr>Calibri Light</vt:lpstr>
      <vt:lpstr>2_Office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表谷 拓郎(HYOTANI Takuro)</dc:creator>
  <cp:lastModifiedBy>農業普及技術課　晴山</cp:lastModifiedBy>
  <cp:revision>15</cp:revision>
  <cp:lastPrinted>2023-12-20T06:50:18Z</cp:lastPrinted>
  <dcterms:created xsi:type="dcterms:W3CDTF">2023-04-07T00:51:12Z</dcterms:created>
  <dcterms:modified xsi:type="dcterms:W3CDTF">2025-05-06T23:41:35Z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ediaServiceImageTags">
    <vt:lpwstr/>
  </property>
  <property fmtid="{D5CDD505-2E9C-101B-9397-08002B2CF9AE}" pid="3" name="Order">
    <vt:r8>13624100</vt:r8>
  </property>
  <property fmtid="{D5CDD505-2E9C-101B-9397-08002B2CF9AE}" pid="4" name="xd_Signature">
    <vt:bool>false</vt:bool>
  </property>
  <property fmtid="{D5CDD505-2E9C-101B-9397-08002B2CF9AE}" pid="5" name="xd_ProgID">
    <vt:lpwstr/>
  </property>
  <property fmtid="{D5CDD505-2E9C-101B-9397-08002B2CF9AE}" pid="6" name="ComplianceAssetId">
    <vt:lpwstr/>
  </property>
  <property fmtid="{D5CDD505-2E9C-101B-9397-08002B2CF9AE}" pid="7" name="TemplateUrl">
    <vt:lpwstr/>
  </property>
  <property fmtid="{D5CDD505-2E9C-101B-9397-08002B2CF9AE}" pid="8" name="_ExtendedDescription">
    <vt:lpwstr/>
  </property>
  <property fmtid="{D5CDD505-2E9C-101B-9397-08002B2CF9AE}" pid="9" name="TriggerFlowInfo">
    <vt:lpwstr/>
  </property>
  <property fmtid="{D5CDD505-2E9C-101B-9397-08002B2CF9AE}" pid="10" name="ContentTypeId">
    <vt:lpwstr>0x01010050876E377DEE6447BF46E200F196FBA1</vt:lpwstr>
  </property>
</Properties>
</file>