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0"/>
  </p:notesMasterIdLst>
  <p:sldIdLst>
    <p:sldId id="261" r:id="rId2"/>
    <p:sldId id="314" r:id="rId3"/>
    <p:sldId id="257" r:id="rId4"/>
    <p:sldId id="298" r:id="rId5"/>
    <p:sldId id="299" r:id="rId6"/>
    <p:sldId id="306" r:id="rId7"/>
    <p:sldId id="304" r:id="rId8"/>
    <p:sldId id="305" r:id="rId9"/>
    <p:sldId id="307" r:id="rId10"/>
    <p:sldId id="260" r:id="rId11"/>
    <p:sldId id="309" r:id="rId12"/>
    <p:sldId id="268" r:id="rId13"/>
    <p:sldId id="269" r:id="rId14"/>
    <p:sldId id="270" r:id="rId15"/>
    <p:sldId id="263" r:id="rId16"/>
    <p:sldId id="265" r:id="rId17"/>
    <p:sldId id="266" r:id="rId18"/>
    <p:sldId id="267" r:id="rId19"/>
    <p:sldId id="310" r:id="rId20"/>
    <p:sldId id="272" r:id="rId21"/>
    <p:sldId id="273" r:id="rId22"/>
    <p:sldId id="275" r:id="rId23"/>
    <p:sldId id="276" r:id="rId24"/>
    <p:sldId id="277" r:id="rId25"/>
    <p:sldId id="278" r:id="rId26"/>
    <p:sldId id="279" r:id="rId27"/>
    <p:sldId id="280" r:id="rId28"/>
    <p:sldId id="283" r:id="rId29"/>
    <p:sldId id="284" r:id="rId30"/>
    <p:sldId id="311" r:id="rId31"/>
    <p:sldId id="316" r:id="rId32"/>
    <p:sldId id="294" r:id="rId33"/>
    <p:sldId id="295" r:id="rId34"/>
    <p:sldId id="286" r:id="rId35"/>
    <p:sldId id="288" r:id="rId36"/>
    <p:sldId id="312" r:id="rId37"/>
    <p:sldId id="317" r:id="rId38"/>
    <p:sldId id="313" r:id="rId39"/>
  </p:sldIdLst>
  <p:sldSz cx="12192000" cy="6858000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33F2"/>
    <a:srgbClr val="B5D2EC"/>
    <a:srgbClr val="01B3B7"/>
    <a:srgbClr val="03CFB7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rgbClr val="FF9900"/>
              </a:solidFill>
              <a:ln w="57150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4899-48D0-B928-B8DA6E2DDC40}"/>
              </c:ext>
            </c:extLst>
          </c:dPt>
          <c:dPt>
            <c:idx val="1"/>
            <c:bubble3D val="0"/>
            <c:spPr>
              <a:solidFill>
                <a:srgbClr val="0070C0"/>
              </a:solidFill>
              <a:ln w="57150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4899-48D0-B928-B8DA6E2DDC40}"/>
              </c:ext>
            </c:extLst>
          </c:dPt>
          <c:cat>
            <c:strRef>
              <c:f>Sheet1!$A$2:$A$3</c:f>
              <c:strCache>
                <c:ptCount val="2"/>
                <c:pt idx="0">
                  <c:v>治る</c:v>
                </c:pt>
                <c:pt idx="1">
                  <c:v>治らない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899-48D0-B928-B8DA6E2DDC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3C6B5-6D97-47D0-B0B8-DC0B9C5CBE5C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FB7280-9B4A-48F7-A0E5-14F1207488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4987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5641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手術　がんの部分をとりのぞく手術。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放射線　放射線によってがん細胞を死滅させる。通院で行うことができる。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薬　（抗がん剤）　のみ薬やはり薬、注射などによってがん細胞が増えるのをおさえる。薬の種類によっては副作用がある。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これらの </a:t>
            </a:r>
            <a:r>
              <a:rPr kumimoji="1" lang="en-US" altLang="ja-JP" dirty="0" smtClean="0"/>
              <a:t>3</a:t>
            </a:r>
            <a:r>
              <a:rPr kumimoji="1" lang="ja-JP" altLang="en-US" dirty="0" err="1" smtClean="0"/>
              <a:t>つを</a:t>
            </a:r>
            <a:r>
              <a:rPr kumimoji="1" lang="ja-JP" altLang="en-US" dirty="0" smtClean="0"/>
              <a:t>組み合わせることもある。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3929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手術　がんの部分をとりのぞく手術。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放射線　放射線によってがん細胞を死滅させる。通院で行うことができる。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薬　（抗がん剤）　のみ薬やはり薬、注射などによってがん細胞が増えるのをおさえる。薬の種類によっては副作用がある。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これらの </a:t>
            </a:r>
            <a:r>
              <a:rPr kumimoji="1" lang="en-US" altLang="ja-JP" dirty="0" smtClean="0"/>
              <a:t>3</a:t>
            </a:r>
            <a:r>
              <a:rPr kumimoji="1" lang="ja-JP" altLang="en-US" dirty="0" err="1" smtClean="0"/>
              <a:t>つを</a:t>
            </a:r>
            <a:r>
              <a:rPr kumimoji="1" lang="ja-JP" altLang="en-US" dirty="0" smtClean="0"/>
              <a:t>組み合わせることもある。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164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手術　がんの部分をとりのぞく手術。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放射線　放射線によってがん細胞を死滅させる。通院で行うことができる。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薬　（抗がん剤）　のみ薬やはり薬、注射などによってがん細胞が増えるのをおさえる。薬の種類によっては副作用がある。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これらの </a:t>
            </a:r>
            <a:r>
              <a:rPr kumimoji="1" lang="en-US" altLang="ja-JP" dirty="0" smtClean="0"/>
              <a:t>3</a:t>
            </a:r>
            <a:r>
              <a:rPr kumimoji="1" lang="ja-JP" altLang="en-US" dirty="0" err="1" smtClean="0"/>
              <a:t>つを</a:t>
            </a:r>
            <a:r>
              <a:rPr kumimoji="1" lang="ja-JP" altLang="en-US" dirty="0" smtClean="0"/>
              <a:t>組み合わせることもある。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17248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166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9857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6718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2873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3197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手術　がんの部分をとりのぞく手術。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放射線　放射線によってがん細胞を死滅させる。通院で行うことができる。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薬　（抗がん剤）　のみ薬やはり薬、注射などによってがん細胞が増えるのをおさえる。薬の種類によっては副作用がある。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これらの </a:t>
            </a:r>
            <a:r>
              <a:rPr kumimoji="1" lang="en-US" altLang="ja-JP" dirty="0" smtClean="0"/>
              <a:t>3</a:t>
            </a:r>
            <a:r>
              <a:rPr kumimoji="1" lang="ja-JP" altLang="en-US" dirty="0" err="1" smtClean="0"/>
              <a:t>つを</a:t>
            </a:r>
            <a:r>
              <a:rPr kumimoji="1" lang="ja-JP" altLang="en-US" dirty="0" smtClean="0"/>
              <a:t>組み合わせることもある。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18952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手術　がんの部分をとりのぞく手術。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放射線　放射線によってがん細胞を死滅させる。通院で行うことができる。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薬　（抗がん剤）　のみ薬やはり薬、注射などによってがん細胞が増えるのをおさえる。薬の種類によっては副作用がある。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これらの </a:t>
            </a:r>
            <a:r>
              <a:rPr kumimoji="1" lang="en-US" altLang="ja-JP" dirty="0" smtClean="0"/>
              <a:t>3</a:t>
            </a:r>
            <a:r>
              <a:rPr kumimoji="1" lang="ja-JP" altLang="en-US" dirty="0" err="1" smtClean="0"/>
              <a:t>つを</a:t>
            </a:r>
            <a:r>
              <a:rPr kumimoji="1" lang="ja-JP" altLang="en-US" dirty="0" smtClean="0"/>
              <a:t>組み合わせることもある。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8825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02018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12038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71910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3709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403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289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6901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手術　がんの部分をとりのぞく手術。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放射線　放射線によってがん細胞を死滅させる。通院で行うことができる。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薬　（抗がん剤）　のみ薬やはり薬、注射などによってがん細胞が増えるのをおさえる。薬の種類によっては副作用がある。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これらの </a:t>
            </a:r>
            <a:r>
              <a:rPr kumimoji="1" lang="en-US" altLang="ja-JP" dirty="0" smtClean="0"/>
              <a:t>3</a:t>
            </a:r>
            <a:r>
              <a:rPr kumimoji="1" lang="ja-JP" altLang="en-US" dirty="0" err="1" smtClean="0"/>
              <a:t>つを</a:t>
            </a:r>
            <a:r>
              <a:rPr kumimoji="1" lang="ja-JP" altLang="en-US" dirty="0" smtClean="0"/>
              <a:t>組み合わせることもある。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19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手術　がんの部分をとりのぞく手術。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放射線　放射線によってがん細胞を死滅させる。通院で行うことができる。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薬　（抗がん剤）　のみ薬やはり薬、注射などによってがん細胞が増えるのをおさえる。薬の種類によっては副作用がある。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これらの </a:t>
            </a:r>
            <a:r>
              <a:rPr kumimoji="1" lang="en-US" altLang="ja-JP" dirty="0" smtClean="0"/>
              <a:t>3</a:t>
            </a:r>
            <a:r>
              <a:rPr kumimoji="1" lang="ja-JP" altLang="en-US" dirty="0" err="1" smtClean="0"/>
              <a:t>つを</a:t>
            </a:r>
            <a:r>
              <a:rPr kumimoji="1" lang="ja-JP" altLang="en-US" dirty="0" smtClean="0"/>
              <a:t>組み合わせることもある。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8006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1271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450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手術　がんの部分をとりのぞく手術。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放射線　放射線によってがん細胞を死滅させる。通院で行うことができる。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薬　（抗がん剤）　のみ薬やはり薬、注射などによってがん細胞が増えるのをおさえる。薬の種類によっては副作用がある。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これらの </a:t>
            </a:r>
            <a:r>
              <a:rPr kumimoji="1" lang="en-US" altLang="ja-JP" dirty="0" smtClean="0"/>
              <a:t>3</a:t>
            </a:r>
            <a:r>
              <a:rPr kumimoji="1" lang="ja-JP" altLang="en-US" dirty="0" err="1" smtClean="0"/>
              <a:t>つを</a:t>
            </a:r>
            <a:r>
              <a:rPr kumimoji="1" lang="ja-JP" altLang="en-US" dirty="0" smtClean="0"/>
              <a:t>組み合わせることもある。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3136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D35A2B-A3AE-4B95-92D9-87C253AF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692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D35A2B-A3AE-4B95-92D9-87C253AF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6403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D35A2B-A3AE-4B95-92D9-87C253AF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3441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メモ 7"/>
          <p:cNvSpPr/>
          <p:nvPr userDrawn="1"/>
        </p:nvSpPr>
        <p:spPr>
          <a:xfrm>
            <a:off x="623392" y="-171401"/>
            <a:ext cx="10945216" cy="1152129"/>
          </a:xfrm>
          <a:prstGeom prst="foldedCorner">
            <a:avLst/>
          </a:prstGeom>
          <a:solidFill>
            <a:srgbClr val="01B3B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4" name="スライド番号プレースホルダー 8"/>
          <p:cNvSpPr>
            <a:spLocks noGrp="1"/>
          </p:cNvSpPr>
          <p:nvPr>
            <p:ph type="sldNum" sz="quarter" idx="4"/>
          </p:nvPr>
        </p:nvSpPr>
        <p:spPr>
          <a:xfrm>
            <a:off x="9432406" y="64836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F6EFF-332E-4030-AE5C-3EE47973A7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13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8"/>
          <p:cNvSpPr>
            <a:spLocks noGrp="1"/>
          </p:cNvSpPr>
          <p:nvPr>
            <p:ph type="sldNum" sz="quarter" idx="4"/>
          </p:nvPr>
        </p:nvSpPr>
        <p:spPr>
          <a:xfrm>
            <a:off x="9432406" y="64836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F6EFF-332E-4030-AE5C-3EE47973A7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122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-24011" y="0"/>
            <a:ext cx="12216011" cy="6873528"/>
          </a:xfrm>
          <a:prstGeom prst="rect">
            <a:avLst/>
          </a:prstGeom>
          <a:solidFill>
            <a:srgbClr val="FCD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61"/>
          <a:stretch/>
        </p:blipFill>
        <p:spPr>
          <a:xfrm>
            <a:off x="-61528" y="202870"/>
            <a:ext cx="11918168" cy="66575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4000"/>
              </a:prstClr>
            </a:outerShdw>
          </a:effectLst>
        </p:spPr>
      </p:pic>
      <p:sp>
        <p:nvSpPr>
          <p:cNvPr id="4" name="スライド番号プレースホルダー 8"/>
          <p:cNvSpPr>
            <a:spLocks noGrp="1"/>
          </p:cNvSpPr>
          <p:nvPr>
            <p:ph type="sldNum" sz="quarter" idx="4"/>
          </p:nvPr>
        </p:nvSpPr>
        <p:spPr>
          <a:xfrm>
            <a:off x="9432406" y="64836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F6EFF-332E-4030-AE5C-3EE47973A7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768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1B3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3" name="スライド番号プレースホルダー 8"/>
          <p:cNvSpPr>
            <a:spLocks noGrp="1"/>
          </p:cNvSpPr>
          <p:nvPr>
            <p:ph type="sldNum" sz="quarter" idx="4"/>
          </p:nvPr>
        </p:nvSpPr>
        <p:spPr>
          <a:xfrm>
            <a:off x="9432406" y="64836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F6EFF-332E-4030-AE5C-3EE47973A7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777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メモ 8"/>
          <p:cNvSpPr/>
          <p:nvPr userDrawn="1"/>
        </p:nvSpPr>
        <p:spPr>
          <a:xfrm>
            <a:off x="623392" y="-99391"/>
            <a:ext cx="10945216" cy="1800200"/>
          </a:xfrm>
          <a:prstGeom prst="foldedCorner">
            <a:avLst/>
          </a:prstGeom>
          <a:solidFill>
            <a:srgbClr val="01B3B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4" name="スライド番号プレースホルダー 8"/>
          <p:cNvSpPr>
            <a:spLocks noGrp="1"/>
          </p:cNvSpPr>
          <p:nvPr>
            <p:ph type="sldNum" sz="quarter" idx="4"/>
          </p:nvPr>
        </p:nvSpPr>
        <p:spPr>
          <a:xfrm>
            <a:off x="9432406" y="64836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F6EFF-332E-4030-AE5C-3EE47973A7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3538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メモ 6"/>
          <p:cNvSpPr/>
          <p:nvPr userDrawn="1"/>
        </p:nvSpPr>
        <p:spPr>
          <a:xfrm>
            <a:off x="623392" y="-171401"/>
            <a:ext cx="10945216" cy="1152129"/>
          </a:xfrm>
          <a:prstGeom prst="foldedCorner">
            <a:avLst/>
          </a:prstGeom>
          <a:solidFill>
            <a:srgbClr val="01B3B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4" name="スライド番号プレースホルダー 8"/>
          <p:cNvSpPr>
            <a:spLocks noGrp="1"/>
          </p:cNvSpPr>
          <p:nvPr>
            <p:ph type="sldNum" sz="quarter" idx="4"/>
          </p:nvPr>
        </p:nvSpPr>
        <p:spPr>
          <a:xfrm>
            <a:off x="9432406" y="64836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F6EFF-332E-4030-AE5C-3EE47973A7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7050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D35A2B-A3AE-4B95-92D9-87C253AF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0395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D35A2B-A3AE-4B95-92D9-87C253AF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6712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D35A2B-A3AE-4B95-92D9-87C253AF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775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D35A2B-A3AE-4B95-92D9-87C253AF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49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D35A2B-A3AE-4B95-92D9-87C253AF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684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D35A2B-A3AE-4B95-92D9-87C253AF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039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D35A2B-A3AE-4B95-92D9-87C253AF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343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D35A2B-A3AE-4B95-92D9-87C253AFA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5460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プレースホルダー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4"/>
          </p:nvPr>
        </p:nvSpPr>
        <p:spPr>
          <a:xfrm>
            <a:off x="9432406" y="64836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F6EFF-332E-4030-AE5C-3EE47973A7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944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5" r:id="rId16"/>
    <p:sldLayoutId id="2147483666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2004640"/>
            <a:ext cx="12192000" cy="2901468"/>
          </a:xfrm>
          <a:prstGeom prst="rect">
            <a:avLst/>
          </a:prstGeom>
          <a:solidFill>
            <a:srgbClr val="01B3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　がん検診の受診率</a:t>
            </a:r>
            <a:r>
              <a:rPr lang="ja-JP" altLang="en-US" sz="4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endParaRPr lang="en-US" altLang="ja-JP" sz="4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受診の阻害要因</a:t>
            </a:r>
            <a:endParaRPr lang="ja-JP" altLang="en-US" sz="4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037668" y="6040984"/>
            <a:ext cx="8673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本スライドは、</a:t>
            </a:r>
            <a:r>
              <a:rPr lang="ja-JP" altLang="ja-JP" dirty="0" smtClean="0"/>
              <a:t>がん教育</a:t>
            </a:r>
            <a:r>
              <a:rPr lang="ja-JP" altLang="en-US" dirty="0" smtClean="0"/>
              <a:t>スライド</a:t>
            </a:r>
            <a:r>
              <a:rPr lang="ja-JP" altLang="en-US" smtClean="0"/>
              <a:t>教材</a:t>
            </a:r>
            <a:r>
              <a:rPr lang="ja-JP" altLang="ja-JP" smtClean="0"/>
              <a:t>モジュール</a:t>
            </a:r>
            <a:r>
              <a:rPr lang="ja-JP" altLang="en-US" smtClean="0"/>
              <a:t>４</a:t>
            </a:r>
            <a:r>
              <a:rPr lang="ja-JP" altLang="ja-JP" smtClean="0"/>
              <a:t>～</a:t>
            </a:r>
            <a:r>
              <a:rPr lang="ja-JP" altLang="en-US" dirty="0"/>
              <a:t>９</a:t>
            </a:r>
            <a:r>
              <a:rPr lang="ja-JP" altLang="ja-JP" smtClean="0"/>
              <a:t>（</a:t>
            </a:r>
            <a:r>
              <a:rPr lang="ja-JP" altLang="ja-JP" dirty="0"/>
              <a:t>文部科学省</a:t>
            </a:r>
            <a:r>
              <a:rPr lang="ja-JP" altLang="ja-JP" dirty="0" smtClean="0"/>
              <a:t>）</a:t>
            </a:r>
            <a:r>
              <a:rPr lang="ja-JP" altLang="en-US" dirty="0" smtClean="0"/>
              <a:t>から</a:t>
            </a:r>
            <a:r>
              <a:rPr lang="ja-JP" altLang="ja-JP" dirty="0" smtClean="0"/>
              <a:t>引用</a:t>
            </a:r>
            <a:r>
              <a:rPr lang="ja-JP" altLang="ja-JP" dirty="0"/>
              <a:t>し、本授業</a:t>
            </a:r>
            <a:r>
              <a:rPr lang="ja-JP" altLang="ja-JP" dirty="0" smtClean="0"/>
              <a:t>の展開</a:t>
            </a:r>
            <a:r>
              <a:rPr lang="ja-JP" altLang="ja-JP" dirty="0"/>
              <a:t>に</a:t>
            </a:r>
            <a:r>
              <a:rPr lang="ja-JP" altLang="ja-JP" dirty="0" smtClean="0"/>
              <a:t>合わせ</a:t>
            </a:r>
            <a:r>
              <a:rPr lang="ja-JP" altLang="en-US" dirty="0" smtClean="0"/>
              <a:t>て</a:t>
            </a:r>
            <a:r>
              <a:rPr lang="ja-JP" altLang="ja-JP" dirty="0" smtClean="0"/>
              <a:t>編集・</a:t>
            </a:r>
            <a:r>
              <a:rPr lang="ja-JP" altLang="en-US" dirty="0" smtClean="0"/>
              <a:t>加工し作成したものである。</a:t>
            </a:r>
            <a:endParaRPr lang="ja-JP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922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/>
          <p:cNvSpPr txBox="1"/>
          <p:nvPr/>
        </p:nvSpPr>
        <p:spPr>
          <a:xfrm>
            <a:off x="2198669" y="2269819"/>
            <a:ext cx="77787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がんは早く</a:t>
            </a:r>
            <a:r>
              <a:rPr lang="ja-JP" altLang="en-US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見つけて治療を早く始めると治りやすい</a:t>
            </a:r>
            <a:r>
              <a:rPr lang="ja-JP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198669" y="4473473"/>
            <a:ext cx="70214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がんを早く</a:t>
            </a:r>
            <a:r>
              <a:rPr lang="ja-JP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見つけるには、</a:t>
            </a:r>
            <a:endParaRPr lang="en-US" altLang="ja-JP" sz="48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検診を受けることが大切。</a:t>
            </a:r>
          </a:p>
        </p:txBody>
      </p:sp>
      <p:grpSp>
        <p:nvGrpSpPr>
          <p:cNvPr id="11" name="グループ化 10"/>
          <p:cNvGrpSpPr/>
          <p:nvPr/>
        </p:nvGrpSpPr>
        <p:grpSpPr>
          <a:xfrm>
            <a:off x="1575937" y="2269820"/>
            <a:ext cx="803425" cy="830997"/>
            <a:chOff x="1014358" y="1805732"/>
            <a:chExt cx="803425" cy="830997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5578" y="1857524"/>
              <a:ext cx="466102" cy="451080"/>
            </a:xfrm>
            <a:prstGeom prst="rect">
              <a:avLst/>
            </a:prstGeom>
          </p:spPr>
        </p:pic>
        <p:sp>
          <p:nvSpPr>
            <p:cNvPr id="14" name="正方形/長方形 13"/>
            <p:cNvSpPr/>
            <p:nvPr/>
          </p:nvSpPr>
          <p:spPr>
            <a:xfrm>
              <a:off x="1014358" y="1805732"/>
              <a:ext cx="80342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</a:t>
              </a:r>
              <a:endPara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cxnSp>
        <p:nvCxnSpPr>
          <p:cNvPr id="15" name="直線コネクタ 14"/>
          <p:cNvCxnSpPr/>
          <p:nvPr/>
        </p:nvCxnSpPr>
        <p:spPr>
          <a:xfrm>
            <a:off x="1787157" y="4077072"/>
            <a:ext cx="8097620" cy="0"/>
          </a:xfrm>
          <a:prstGeom prst="line">
            <a:avLst/>
          </a:prstGeom>
          <a:ln w="57150" cap="sq">
            <a:solidFill>
              <a:schemeClr val="bg1">
                <a:lumMod val="85000"/>
              </a:schemeClr>
            </a:solidFill>
            <a:prstDash val="sysDash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グループ化 16"/>
          <p:cNvGrpSpPr/>
          <p:nvPr/>
        </p:nvGrpSpPr>
        <p:grpSpPr>
          <a:xfrm>
            <a:off x="1575937" y="4451627"/>
            <a:ext cx="803425" cy="830997"/>
            <a:chOff x="1014358" y="1805732"/>
            <a:chExt cx="803425" cy="830997"/>
          </a:xfrm>
        </p:grpSpPr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5578" y="1857524"/>
              <a:ext cx="466102" cy="451080"/>
            </a:xfrm>
            <a:prstGeom prst="rect">
              <a:avLst/>
            </a:prstGeom>
          </p:spPr>
        </p:pic>
        <p:sp>
          <p:nvSpPr>
            <p:cNvPr id="21" name="正方形/長方形 20"/>
            <p:cNvSpPr/>
            <p:nvPr/>
          </p:nvSpPr>
          <p:spPr>
            <a:xfrm>
              <a:off x="1014358" y="1805732"/>
              <a:ext cx="80342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</a:t>
              </a:r>
              <a:endPara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8" name="テキスト ボックス 17"/>
          <p:cNvSpPr txBox="1"/>
          <p:nvPr/>
        </p:nvSpPr>
        <p:spPr>
          <a:xfrm>
            <a:off x="4236492" y="624476"/>
            <a:ext cx="3672408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800" b="1">
                <a:solidFill>
                  <a:srgbClr val="6699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solidFill>
                  <a:srgbClr val="C30D23"/>
                </a:solidFill>
              </a:rPr>
              <a:t>ふりかえり</a:t>
            </a:r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871" y="1365976"/>
            <a:ext cx="3689600" cy="262824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092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2004640"/>
            <a:ext cx="12192000" cy="2901468"/>
          </a:xfrm>
          <a:prstGeom prst="rect">
            <a:avLst/>
          </a:prstGeom>
          <a:solidFill>
            <a:srgbClr val="01B3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　</a:t>
            </a:r>
            <a:r>
              <a:rPr lang="ja-JP" altLang="en-US" sz="4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がんの確かな治療法</a:t>
            </a:r>
            <a:endParaRPr lang="ja-JP" altLang="en-US" sz="4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883532" y="5191542"/>
            <a:ext cx="8424936" cy="1105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000" b="1">
                <a:solidFill>
                  <a:schemeClr val="accent3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lnSpc>
                <a:spcPts val="7920"/>
              </a:lnSpc>
            </a:pPr>
            <a:r>
              <a:rPr lang="ja-JP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がんはどのよう</a:t>
            </a:r>
            <a:r>
              <a:rPr lang="ja-JP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に治す</a:t>
            </a:r>
            <a:r>
              <a:rPr lang="ja-JP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の</a:t>
            </a:r>
            <a:r>
              <a:rPr lang="ja-JP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だろう？</a:t>
            </a:r>
            <a:endParaRPr lang="ja-JP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96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1892470" y="2435402"/>
            <a:ext cx="8364229" cy="4422598"/>
            <a:chOff x="368469" y="2509788"/>
            <a:chExt cx="8364229" cy="4422598"/>
          </a:xfrm>
        </p:grpSpPr>
        <p:sp>
          <p:nvSpPr>
            <p:cNvPr id="23" name="正方形/長方形 22"/>
            <p:cNvSpPr/>
            <p:nvPr/>
          </p:nvSpPr>
          <p:spPr>
            <a:xfrm>
              <a:off x="479425" y="2509788"/>
              <a:ext cx="8192871" cy="46640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tIns="72000" bIns="0" anchor="ctr">
              <a:noAutofit/>
            </a:bodyPr>
            <a:lstStyle/>
            <a:p>
              <a:pPr algn="ctr" fontAlgn="base">
                <a:spcAft>
                  <a:spcPct val="0"/>
                </a:spcAft>
                <a:defRPr/>
              </a:pPr>
              <a:r>
                <a:rPr lang="ja-JP" altLang="en-US" sz="2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特　徴</a:t>
              </a: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368469" y="3087150"/>
              <a:ext cx="8364229" cy="3845236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tIns="72000" rIns="0" bIns="0" anchor="t">
              <a:noAutofit/>
            </a:bodyPr>
            <a:lstStyle>
              <a:defPPr>
                <a:defRPr lang="ja-JP"/>
              </a:defPPr>
              <a:lvl1pPr marL="174625" indent="-174625" fontAlgn="base">
                <a:spcAft>
                  <a:spcPct val="0"/>
                </a:spcAft>
                <a:defRPr sz="2800" b="1">
                  <a:solidFill>
                    <a:srgbClr val="6699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marL="432000" indent="-540000">
                <a:spcAft>
                  <a:spcPts val="600"/>
                </a:spcAft>
              </a:pPr>
              <a:r>
                <a:rPr lang="ja-JP" altLang="en-US" sz="3600" dirty="0">
                  <a:solidFill>
                    <a:srgbClr val="FF9900"/>
                  </a:solidFill>
                </a:rPr>
                <a:t>●</a:t>
              </a: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早期のがんなら数日の入院または通院で治療できる</a:t>
              </a:r>
              <a:endParaRPr lang="en-US" altLang="ja-JP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marL="432000" indent="-540000">
                <a:spcAft>
                  <a:spcPts val="600"/>
                </a:spcAft>
              </a:pPr>
              <a:r>
                <a:rPr lang="ja-JP" altLang="en-US" sz="3600" dirty="0">
                  <a:solidFill>
                    <a:srgbClr val="FF9900"/>
                  </a:solidFill>
                </a:rPr>
                <a:t>●</a:t>
              </a: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体への負担は大きいが、</a:t>
              </a:r>
              <a:r>
                <a:rPr lang="en-US" altLang="ja-JP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/>
              </a:r>
              <a:br>
                <a:rPr lang="en-US" altLang="ja-JP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内視鏡を用いた手術など、</a:t>
              </a:r>
              <a:r>
                <a:rPr lang="en-US" altLang="ja-JP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/>
              </a:r>
              <a:br>
                <a:rPr lang="en-US" altLang="ja-JP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負担を軽減する方法も</a:t>
              </a:r>
              <a:r>
                <a:rPr lang="en-US" altLang="ja-JP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/>
              </a:r>
              <a:br>
                <a:rPr lang="en-US" altLang="ja-JP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普及してきている</a:t>
              </a:r>
              <a:endParaRPr lang="en-US" altLang="ja-JP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1026" name="Picture 2" descr="C:\Users\nakamura\Desktop\イラスト-1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446" y="3989104"/>
            <a:ext cx="3833406" cy="2771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テキスト ボックス 13"/>
          <p:cNvSpPr txBox="1"/>
          <p:nvPr/>
        </p:nvSpPr>
        <p:spPr>
          <a:xfrm>
            <a:off x="3727095" y="182713"/>
            <a:ext cx="47442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400" b="1"/>
            </a:lvl1pPr>
          </a:lstStyle>
          <a:p>
            <a:r>
              <a:rPr lang="ja-JP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がんの</a:t>
            </a:r>
            <a:r>
              <a:rPr lang="ja-JP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治療法①</a:t>
            </a:r>
            <a:endParaRPr lang="ja-JP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ホームベース 10"/>
          <p:cNvSpPr/>
          <p:nvPr/>
        </p:nvSpPr>
        <p:spPr>
          <a:xfrm>
            <a:off x="407368" y="1255888"/>
            <a:ext cx="3096344" cy="896695"/>
          </a:xfrm>
          <a:prstGeom prst="homePlate">
            <a:avLst>
              <a:gd name="adj" fmla="val 20375"/>
            </a:avLst>
          </a:prstGeom>
          <a:solidFill>
            <a:srgbClr val="FFFFD5"/>
          </a:solidFill>
          <a:ln w="762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tIns="180000" rIns="216000" rtlCol="0" anchor="ctr"/>
          <a:lstStyle/>
          <a:p>
            <a:pPr marL="174625" indent="-174625" algn="r"/>
            <a:r>
              <a:rPr lang="ja-JP" altLang="en-US" sz="48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手術</a:t>
            </a:r>
            <a:endParaRPr lang="en-US" altLang="ja-JP" sz="4800" b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614654" y="1435800"/>
            <a:ext cx="5955476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500" b="1" u="sng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手術</a:t>
            </a:r>
            <a:r>
              <a:rPr lang="ja-JP" altLang="en-US" sz="4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でがんを取り除く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885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1923696" y="3140969"/>
            <a:ext cx="8275993" cy="1958993"/>
            <a:chOff x="366961" y="2613664"/>
            <a:chExt cx="8275993" cy="1958993"/>
          </a:xfrm>
        </p:grpSpPr>
        <p:sp>
          <p:nvSpPr>
            <p:cNvPr id="14" name="正方形/長方形 13"/>
            <p:cNvSpPr/>
            <p:nvPr/>
          </p:nvSpPr>
          <p:spPr>
            <a:xfrm>
              <a:off x="446691" y="2613664"/>
              <a:ext cx="8196263" cy="46640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tIns="72000" bIns="0" anchor="ctr">
              <a:noAutofit/>
            </a:bodyPr>
            <a:lstStyle/>
            <a:p>
              <a:pPr algn="ctr" fontAlgn="base">
                <a:spcAft>
                  <a:spcPct val="0"/>
                </a:spcAft>
                <a:defRPr/>
              </a:pPr>
              <a:r>
                <a:rPr lang="ja-JP" altLang="en-US" sz="2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特　徴</a:t>
              </a: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366961" y="3245633"/>
              <a:ext cx="6692585" cy="132702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tIns="72000" rIns="0" bIns="0" anchor="t">
              <a:noAutofit/>
            </a:bodyPr>
            <a:lstStyle>
              <a:defPPr>
                <a:defRPr lang="ja-JP"/>
              </a:defPPr>
              <a:lvl1pPr marL="174625" indent="-174625" fontAlgn="base">
                <a:spcAft>
                  <a:spcPct val="0"/>
                </a:spcAft>
                <a:defRPr sz="2800" b="1">
                  <a:solidFill>
                    <a:srgbClr val="6699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marL="432000" indent="-540000">
                <a:spcAft>
                  <a:spcPts val="600"/>
                </a:spcAft>
              </a:pPr>
              <a:r>
                <a:rPr lang="ja-JP" altLang="en-US" sz="3600" dirty="0">
                  <a:solidFill>
                    <a:srgbClr val="FF9900"/>
                  </a:solidFill>
                </a:rPr>
                <a:t>●</a:t>
              </a: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通院で治療できる</a:t>
              </a:r>
              <a:endParaRPr lang="en-US" altLang="ja-JP" sz="3600" spc="-1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marL="432000" indent="-540000">
                <a:spcAft>
                  <a:spcPts val="600"/>
                </a:spcAft>
              </a:pPr>
              <a:r>
                <a:rPr lang="ja-JP" altLang="en-US" sz="3600" dirty="0">
                  <a:solidFill>
                    <a:srgbClr val="FF9900"/>
                  </a:solidFill>
                </a:rPr>
                <a:t>●</a:t>
              </a: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体への負担が比較的</a:t>
              </a:r>
              <a:endParaRPr lang="en-US" altLang="ja-JP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marL="432000" indent="-540000">
                <a:spcAft>
                  <a:spcPts val="600"/>
                </a:spcAft>
              </a:pP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　少ない</a:t>
              </a:r>
              <a:endParaRPr lang="en-US" altLang="ja-JP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7" name="ホームベース 16"/>
          <p:cNvSpPr/>
          <p:nvPr/>
        </p:nvSpPr>
        <p:spPr>
          <a:xfrm>
            <a:off x="999252" y="1304889"/>
            <a:ext cx="3096344" cy="1208609"/>
          </a:xfrm>
          <a:prstGeom prst="homePlate">
            <a:avLst>
              <a:gd name="adj" fmla="val 20375"/>
            </a:avLst>
          </a:prstGeom>
          <a:solidFill>
            <a:srgbClr val="FFFFD5"/>
          </a:solidFill>
          <a:ln w="762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tIns="180000" rIns="216000" rtlCol="0" anchor="ctr"/>
          <a:lstStyle/>
          <a:p>
            <a:pPr marL="174625" indent="-174625" algn="r"/>
            <a:r>
              <a:rPr lang="ja-JP" altLang="en-US" sz="48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放射線</a:t>
            </a:r>
            <a:endParaRPr lang="en-US" altLang="ja-JP" sz="4800" b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4175006" y="1278922"/>
            <a:ext cx="4801314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500" b="1" u="sng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放射線</a:t>
            </a:r>
            <a:r>
              <a:rPr lang="ja-JP" altLang="en-US" sz="4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でがんの</a:t>
            </a:r>
            <a:endParaRPr lang="en-US" altLang="ja-JP" sz="45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細胞を死滅させる</a:t>
            </a:r>
          </a:p>
        </p:txBody>
      </p:sp>
      <p:pic>
        <p:nvPicPr>
          <p:cNvPr id="2050" name="Picture 2" descr="C:\Users\nakamura\Desktop\イラスト-15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57"/>
          <a:stretch/>
        </p:blipFill>
        <p:spPr bwMode="auto">
          <a:xfrm>
            <a:off x="6471094" y="3843066"/>
            <a:ext cx="3863375" cy="302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テキスト ボックス 18"/>
          <p:cNvSpPr txBox="1"/>
          <p:nvPr/>
        </p:nvSpPr>
        <p:spPr>
          <a:xfrm>
            <a:off x="3727095" y="182713"/>
            <a:ext cx="47442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400" b="1"/>
            </a:lvl1pPr>
          </a:lstStyle>
          <a:p>
            <a:r>
              <a:rPr lang="ja-JP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がんの</a:t>
            </a:r>
            <a:r>
              <a:rPr lang="ja-JP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治療法②</a:t>
            </a:r>
            <a:endParaRPr lang="ja-JP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024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akamura\Desktop\イラスト-1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450" y="3473160"/>
            <a:ext cx="2783022" cy="3285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テキスト ボックス 17"/>
          <p:cNvSpPr txBox="1"/>
          <p:nvPr/>
        </p:nvSpPr>
        <p:spPr>
          <a:xfrm>
            <a:off x="3727095" y="182713"/>
            <a:ext cx="47442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400" b="1"/>
            </a:lvl1pPr>
          </a:lstStyle>
          <a:p>
            <a:r>
              <a:rPr lang="ja-JP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がんの</a:t>
            </a:r>
            <a:r>
              <a:rPr lang="ja-JP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治療法③</a:t>
            </a:r>
            <a:endParaRPr lang="ja-JP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1815996" y="3140969"/>
            <a:ext cx="8383692" cy="1958993"/>
            <a:chOff x="291996" y="2613664"/>
            <a:chExt cx="8383692" cy="1958993"/>
          </a:xfrm>
        </p:grpSpPr>
        <p:sp>
          <p:nvSpPr>
            <p:cNvPr id="13" name="正方形/長方形 12"/>
            <p:cNvSpPr/>
            <p:nvPr/>
          </p:nvSpPr>
          <p:spPr>
            <a:xfrm>
              <a:off x="479425" y="2613664"/>
              <a:ext cx="8196263" cy="46640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tIns="72000" bIns="0" anchor="ctr">
              <a:noAutofit/>
            </a:bodyPr>
            <a:lstStyle/>
            <a:p>
              <a:pPr algn="ctr" fontAlgn="base">
                <a:spcAft>
                  <a:spcPct val="0"/>
                </a:spcAft>
                <a:defRPr/>
              </a:pPr>
              <a:r>
                <a:rPr lang="ja-JP" altLang="en-US" sz="2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特　徴</a:t>
              </a: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291996" y="3245633"/>
              <a:ext cx="6692585" cy="132702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tIns="72000" rIns="0" bIns="0" anchor="t">
              <a:noAutofit/>
            </a:bodyPr>
            <a:lstStyle>
              <a:defPPr>
                <a:defRPr lang="ja-JP"/>
              </a:defPPr>
              <a:lvl1pPr marL="174625" indent="-174625" fontAlgn="base">
                <a:spcAft>
                  <a:spcPct val="0"/>
                </a:spcAft>
                <a:defRPr sz="2800" b="1">
                  <a:solidFill>
                    <a:srgbClr val="6699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marL="540000" indent="-432000"/>
              <a:r>
                <a:rPr lang="ja-JP" altLang="en-US" sz="3600" dirty="0">
                  <a:solidFill>
                    <a:srgbClr val="FF9900"/>
                  </a:solidFill>
                </a:rPr>
                <a:t>●</a:t>
              </a: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副作用の可能性もあるが、</a:t>
              </a:r>
              <a:r>
                <a:rPr lang="en-US" altLang="ja-JP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/>
              </a:r>
              <a:br>
                <a:rPr lang="en-US" altLang="ja-JP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最近では、通院で治療できる場合も増えつつある</a:t>
              </a:r>
              <a:endParaRPr lang="en-US" altLang="ja-JP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5" name="ホームベース 14"/>
          <p:cNvSpPr/>
          <p:nvPr/>
        </p:nvSpPr>
        <p:spPr>
          <a:xfrm>
            <a:off x="805912" y="1304889"/>
            <a:ext cx="2769808" cy="1208609"/>
          </a:xfrm>
          <a:prstGeom prst="homePlate">
            <a:avLst>
              <a:gd name="adj" fmla="val 20375"/>
            </a:avLst>
          </a:prstGeom>
          <a:solidFill>
            <a:srgbClr val="FFFFD5"/>
          </a:solidFill>
          <a:ln w="762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tIns="180000" rIns="216000" rtlCol="0" anchor="ctr"/>
          <a:lstStyle/>
          <a:p>
            <a:pPr marL="174625" indent="-174625" algn="r"/>
            <a:r>
              <a:rPr lang="ja-JP" altLang="en-US" sz="48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化学</a:t>
            </a:r>
            <a:endParaRPr lang="en-US" altLang="ja-JP" sz="4800" b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3655130" y="1278922"/>
            <a:ext cx="6532558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500" b="1" u="sng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抗がん剤などの薬</a:t>
            </a:r>
            <a:r>
              <a:rPr lang="ja-JP" altLang="en-US" sz="4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により</a:t>
            </a:r>
            <a:r>
              <a:rPr lang="en-US" altLang="ja-JP" sz="4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4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がん細胞の増殖を抑える</a:t>
            </a:r>
            <a:endParaRPr lang="ja-JP" altLang="en-US" sz="4500" b="1" spc="-15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29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3727095" y="182713"/>
            <a:ext cx="47442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400" b="1"/>
            </a:lvl1pPr>
          </a:lstStyle>
          <a:p>
            <a:r>
              <a:rPr lang="ja-JP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がんの治療法</a:t>
            </a:r>
          </a:p>
        </p:txBody>
      </p:sp>
      <p:sp>
        <p:nvSpPr>
          <p:cNvPr id="16" name="円/楕円 15"/>
          <p:cNvSpPr/>
          <p:nvPr/>
        </p:nvSpPr>
        <p:spPr>
          <a:xfrm>
            <a:off x="4740136" y="980729"/>
            <a:ext cx="2711728" cy="2631977"/>
          </a:xfrm>
          <a:prstGeom prst="ellipse">
            <a:avLst/>
          </a:prstGeom>
          <a:solidFill>
            <a:srgbClr val="81C9FF">
              <a:alpha val="46667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52000" rtlCol="0" anchor="ctr"/>
          <a:lstStyle/>
          <a:p>
            <a:pPr algn="ctr"/>
            <a:r>
              <a:rPr lang="ja-JP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手術</a:t>
            </a:r>
          </a:p>
        </p:txBody>
      </p:sp>
      <p:sp>
        <p:nvSpPr>
          <p:cNvPr id="17" name="円/楕円 16"/>
          <p:cNvSpPr/>
          <p:nvPr/>
        </p:nvSpPr>
        <p:spPr>
          <a:xfrm>
            <a:off x="3371472" y="2425209"/>
            <a:ext cx="2711728" cy="2631977"/>
          </a:xfrm>
          <a:prstGeom prst="ellipse">
            <a:avLst/>
          </a:prstGeom>
          <a:solidFill>
            <a:srgbClr val="81C9FF">
              <a:alpha val="46667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0" rtlCol="0" anchor="ctr"/>
          <a:lstStyle/>
          <a:p>
            <a:pPr algn="ctr"/>
            <a:r>
              <a:rPr lang="ja-JP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放射線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775520" y="5095716"/>
            <a:ext cx="8652504" cy="1823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538163" indent="-538163">
              <a:defRPr sz="4000" b="1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lnSpc>
                <a:spcPts val="4500"/>
              </a:lnSpc>
            </a:pPr>
            <a:r>
              <a:rPr lang="ja-JP" altLang="en-US" spc="-100" dirty="0"/>
              <a:t>●がんの種類や状態などにより選ぶ</a:t>
            </a:r>
            <a:endParaRPr lang="en-US" altLang="ja-JP" spc="-100" dirty="0"/>
          </a:p>
          <a:p>
            <a:pPr>
              <a:lnSpc>
                <a:spcPts val="4500"/>
              </a:lnSpc>
            </a:pPr>
            <a:r>
              <a:rPr lang="ja-JP" altLang="en-US" spc="-100" dirty="0"/>
              <a:t>●いくつかの治療法を組み合わせることもある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6054147" y="2458884"/>
            <a:ext cx="2711728" cy="2631977"/>
            <a:chOff x="4530147" y="2458883"/>
            <a:chExt cx="2711728" cy="2631977"/>
          </a:xfrm>
        </p:grpSpPr>
        <p:sp>
          <p:nvSpPr>
            <p:cNvPr id="18" name="円/楕円 17"/>
            <p:cNvSpPr/>
            <p:nvPr/>
          </p:nvSpPr>
          <p:spPr>
            <a:xfrm>
              <a:off x="4530147" y="2458883"/>
              <a:ext cx="2711728" cy="2631977"/>
            </a:xfrm>
            <a:prstGeom prst="ellipse">
              <a:avLst/>
            </a:prstGeom>
            <a:solidFill>
              <a:srgbClr val="81C9FF">
                <a:alpha val="46667"/>
              </a:srgb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0" rIns="0" rtlCol="0" anchor="ctr"/>
            <a:lstStyle/>
            <a:p>
              <a:pPr algn="ctr"/>
              <a:r>
                <a:rPr lang="ja-JP" altLang="en-US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化学</a:t>
              </a:r>
              <a:endParaRPr lang="en-US" altLang="ja-JP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" name="正方形/長方形 2"/>
            <p:cNvSpPr/>
            <p:nvPr/>
          </p:nvSpPr>
          <p:spPr>
            <a:xfrm>
              <a:off x="4640951" y="3940627"/>
              <a:ext cx="244169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（抗がん剤などの</a:t>
              </a:r>
              <a:r>
                <a:rPr lang="en-US" altLang="ja-JP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/>
              </a:r>
              <a:br>
                <a:rPr lang="en-US" altLang="ja-JP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薬）</a:t>
              </a:r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2621267" y="1167725"/>
            <a:ext cx="6948929" cy="824351"/>
          </a:xfrm>
          <a:prstGeom prst="roundRect">
            <a:avLst/>
          </a:prstGeom>
          <a:solidFill>
            <a:srgbClr val="0070C0">
              <a:alpha val="90000"/>
            </a:srgbClr>
          </a:solidFill>
        </p:spPr>
        <p:txBody>
          <a:bodyPr wrap="square" tIns="180000" rtlCol="0" anchor="ctr" anchorCtr="0">
            <a:noAutofit/>
          </a:bodyPr>
          <a:lstStyle/>
          <a:p>
            <a:pPr algn="ctr"/>
            <a:r>
              <a:rPr lang="ja-JP" altLang="en-US" sz="4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治療法は主に</a:t>
            </a:r>
            <a:r>
              <a:rPr lang="en-US" altLang="ja-JP" sz="4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4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799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3" grpId="0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円/楕円 27"/>
          <p:cNvSpPr/>
          <p:nvPr/>
        </p:nvSpPr>
        <p:spPr>
          <a:xfrm>
            <a:off x="2122693" y="4116419"/>
            <a:ext cx="2599387" cy="2088340"/>
          </a:xfrm>
          <a:prstGeom prst="ellipse">
            <a:avLst/>
          </a:prstGeom>
          <a:solidFill>
            <a:srgbClr val="81C9FF">
              <a:alpha val="46667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0" rtlCol="0" anchor="ctr"/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十分な</a:t>
            </a:r>
            <a:endParaRPr lang="en-US" altLang="ja-JP" sz="3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524000" y="182251"/>
            <a:ext cx="914400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300" b="1" spc="-1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治療法を決めるとき大切なこと</a:t>
            </a:r>
          </a:p>
        </p:txBody>
      </p:sp>
      <p:sp>
        <p:nvSpPr>
          <p:cNvPr id="18" name="円/楕円 17"/>
          <p:cNvSpPr/>
          <p:nvPr/>
        </p:nvSpPr>
        <p:spPr>
          <a:xfrm>
            <a:off x="4849375" y="2422847"/>
            <a:ext cx="2481346" cy="1840968"/>
          </a:xfrm>
          <a:prstGeom prst="ellipse">
            <a:avLst/>
          </a:prstGeom>
          <a:solidFill>
            <a:srgbClr val="81C9FF">
              <a:alpha val="46667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0" rtlCol="0" anchor="ctr"/>
          <a:lstStyle/>
          <a:p>
            <a:pPr algn="ctr"/>
            <a:r>
              <a:rPr lang="ja-JP" altLang="en-US" sz="3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相 談</a:t>
            </a:r>
          </a:p>
        </p:txBody>
      </p:sp>
      <p:sp>
        <p:nvSpPr>
          <p:cNvPr id="21" name="円/楕円 20"/>
          <p:cNvSpPr/>
          <p:nvPr/>
        </p:nvSpPr>
        <p:spPr>
          <a:xfrm>
            <a:off x="2711624" y="2556881"/>
            <a:ext cx="2794620" cy="2179158"/>
          </a:xfrm>
          <a:prstGeom prst="ellipse">
            <a:avLst/>
          </a:prstGeom>
          <a:solidFill>
            <a:srgbClr val="81C9FF">
              <a:alpha val="46667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52000" rtlCol="0" anchor="ctr"/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患者の価値観</a:t>
            </a:r>
          </a:p>
        </p:txBody>
      </p:sp>
      <p:sp>
        <p:nvSpPr>
          <p:cNvPr id="24" name="円/楕円 23"/>
          <p:cNvSpPr/>
          <p:nvPr/>
        </p:nvSpPr>
        <p:spPr>
          <a:xfrm>
            <a:off x="6696114" y="2556594"/>
            <a:ext cx="2873362" cy="2240559"/>
          </a:xfrm>
          <a:prstGeom prst="ellipse">
            <a:avLst/>
          </a:prstGeom>
          <a:solidFill>
            <a:srgbClr val="81C9FF">
              <a:alpha val="46667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252000" rIns="0" rtlCol="0" anchor="ctr"/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希望する生き方</a:t>
            </a:r>
          </a:p>
        </p:txBody>
      </p:sp>
      <p:sp>
        <p:nvSpPr>
          <p:cNvPr id="40" name="円/楕円 39"/>
          <p:cNvSpPr/>
          <p:nvPr/>
        </p:nvSpPr>
        <p:spPr>
          <a:xfrm>
            <a:off x="7585028" y="4149081"/>
            <a:ext cx="2615429" cy="2039431"/>
          </a:xfrm>
          <a:prstGeom prst="ellipse">
            <a:avLst/>
          </a:prstGeom>
          <a:solidFill>
            <a:srgbClr val="81C9FF">
              <a:alpha val="46667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0" rIns="0" rtlCol="0" anchor="ctr"/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説明の</a:t>
            </a:r>
            <a:endParaRPr lang="en-US" altLang="ja-JP" sz="3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理解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588937" y="1154272"/>
            <a:ext cx="110192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自分の病</a:t>
            </a:r>
            <a:r>
              <a:rPr lang="ja-JP" altLang="en-US" sz="2800" b="1" spc="-6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気・</a:t>
            </a:r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検</a:t>
            </a:r>
            <a:r>
              <a:rPr lang="ja-JP" altLang="en-US" sz="2800" b="1" spc="-6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査・</a:t>
            </a:r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治療などについて</a:t>
            </a:r>
            <a:r>
              <a:rPr lang="ja-JP" altLang="en-US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十分</a:t>
            </a:r>
            <a:r>
              <a:rPr lang="ja-JP" altLang="en-US" sz="2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な説明</a:t>
            </a:r>
            <a:r>
              <a:rPr lang="ja-JP" altLang="en-US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を受</a:t>
            </a:r>
            <a:r>
              <a:rPr lang="ja-JP" altLang="en-US" sz="2800" b="1" spc="-3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け</a:t>
            </a:r>
            <a:r>
              <a:rPr lang="ja-JP" altLang="en-US" sz="2800" b="1" spc="-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endParaRPr lang="en-US" altLang="ja-JP" sz="2800" b="1" spc="-8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理解</a:t>
            </a:r>
            <a:r>
              <a:rPr lang="ja-JP" altLang="en-US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した上で</a:t>
            </a:r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どのよう</a:t>
            </a:r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な医療</a:t>
            </a:r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を受けるか</a:t>
            </a:r>
            <a:r>
              <a:rPr lang="ja-JP" altLang="en-US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選択</a:t>
            </a:r>
            <a:r>
              <a:rPr lang="ja-JP" altLang="en-US" sz="2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する</a:t>
            </a:r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こと</a:t>
            </a:r>
            <a:endParaRPr lang="ja-JP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170" name="Picture 2" descr="C:\Users\nakamura\Desktop\ill-2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378" y="3728738"/>
            <a:ext cx="3433147" cy="2652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テキスト ボックス 25"/>
          <p:cNvSpPr txBox="1"/>
          <p:nvPr/>
        </p:nvSpPr>
        <p:spPr>
          <a:xfrm>
            <a:off x="2134903" y="5822504"/>
            <a:ext cx="8077827" cy="918865"/>
          </a:xfrm>
          <a:prstGeom prst="roundRect">
            <a:avLst>
              <a:gd name="adj" fmla="val 14464"/>
            </a:avLst>
          </a:prstGeom>
          <a:solidFill>
            <a:srgbClr val="E1FEFF">
              <a:alpha val="90000"/>
            </a:srgbClr>
          </a:solidFill>
          <a:ln w="762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216000" rtlCol="0" anchor="ctr" anchorCtr="0">
            <a:noAutofit/>
          </a:bodyPr>
          <a:lstStyle>
            <a:defPPr>
              <a:defRPr lang="ja-JP"/>
            </a:defPPr>
            <a:lvl1pPr algn="ctr">
              <a:defRPr sz="4800" b="1">
                <a:solidFill>
                  <a:srgbClr val="0070C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400" dirty="0"/>
              <a:t>インフォームド・コンセント</a:t>
            </a:r>
            <a:endParaRPr lang="en-US" altLang="ja-JP" sz="44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4209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8" grpId="0" animBg="1"/>
      <p:bldP spid="21" grpId="0" animBg="1"/>
      <p:bldP spid="24" grpId="0" animBg="1"/>
      <p:bldP spid="40" grpId="0" animBg="1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/>
          <p:cNvSpPr txBox="1"/>
          <p:nvPr/>
        </p:nvSpPr>
        <p:spPr>
          <a:xfrm>
            <a:off x="2298590" y="1916993"/>
            <a:ext cx="7609678" cy="965510"/>
          </a:xfrm>
          <a:prstGeom prst="roundRect">
            <a:avLst>
              <a:gd name="adj" fmla="val 14464"/>
            </a:avLst>
          </a:prstGeom>
          <a:solidFill>
            <a:srgbClr val="E1FEFF">
              <a:alpha val="90000"/>
            </a:srgbClr>
          </a:solidFill>
          <a:ln w="762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180000" rtlCol="0" anchor="ctr" anchorCtr="0">
            <a:noAutofit/>
          </a:bodyPr>
          <a:lstStyle>
            <a:defPPr>
              <a:defRPr lang="ja-JP"/>
            </a:defPPr>
            <a:lvl1pPr algn="ctr">
              <a:defRPr sz="4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メイリオ" panose="020B0604030504040204" pitchFamily="50" charset="-128"/>
              </a:defRPr>
            </a:lvl1pPr>
          </a:lstStyle>
          <a:p>
            <a:r>
              <a:rPr lang="ja-JP" altLang="en-US" sz="4800" dirty="0">
                <a:solidFill>
                  <a:srgbClr val="0070C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セカンド・オピニオン</a:t>
            </a:r>
            <a:endParaRPr lang="en-US" altLang="ja-JP" sz="4800" dirty="0">
              <a:solidFill>
                <a:srgbClr val="0070C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266904" y="168298"/>
            <a:ext cx="778953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400" b="1" spc="-15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治療方針は</a:t>
            </a:r>
            <a:endParaRPr lang="en-US" altLang="ja-JP" dirty="0"/>
          </a:p>
          <a:p>
            <a:r>
              <a:rPr lang="ja-JP" altLang="en-US" dirty="0"/>
              <a:t>医師によって異なることがある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768000" y="3545722"/>
            <a:ext cx="45478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4000" b="1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dirty="0">
                <a:solidFill>
                  <a:srgbClr val="FF0000"/>
                </a:solidFill>
              </a:rPr>
              <a:t>別の医師の意見</a:t>
            </a:r>
            <a:r>
              <a:rPr lang="ja-JP" altLang="en-US" dirty="0"/>
              <a:t>を聞いてもよい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991544" y="5129593"/>
            <a:ext cx="8280920" cy="1604787"/>
          </a:xfrm>
          <a:prstGeom prst="roundRect">
            <a:avLst>
              <a:gd name="adj" fmla="val 15760"/>
            </a:avLst>
          </a:prstGeom>
          <a:solidFill>
            <a:srgbClr val="FF9900"/>
          </a:solidFill>
        </p:spPr>
        <p:txBody>
          <a:bodyPr wrap="square" tIns="108000" bIns="0" rtlCol="0">
            <a:spAutoFit/>
          </a:bodyPr>
          <a:lstStyle/>
          <a:p>
            <a:pPr algn="ctr"/>
            <a:r>
              <a:rPr lang="ja-JP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治療法を理解し</a:t>
            </a:r>
            <a:endParaRPr lang="en-US" altLang="ja-JP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自分で選ぶという意識が大切</a:t>
            </a:r>
          </a:p>
        </p:txBody>
      </p:sp>
      <p:pic>
        <p:nvPicPr>
          <p:cNvPr id="9218" name="Picture 2" descr="C:\Users\nakamura\Desktop\ill-2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510" y="2891895"/>
            <a:ext cx="3836260" cy="222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595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/>
          <p:cNvSpPr txBox="1"/>
          <p:nvPr/>
        </p:nvSpPr>
        <p:spPr>
          <a:xfrm>
            <a:off x="3028906" y="2090110"/>
            <a:ext cx="66674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効果が認められている治療法</a:t>
            </a:r>
            <a:r>
              <a:rPr lang="ja-JP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は主に</a:t>
            </a:r>
            <a:r>
              <a:rPr lang="en-US" altLang="ja-JP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つある。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050848" y="4143197"/>
            <a:ext cx="70776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治療法を理解し自分で</a:t>
            </a:r>
            <a:endParaRPr lang="en-US" altLang="ja-JP" sz="48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選ぶという意識が大切。</a:t>
            </a:r>
          </a:p>
        </p:txBody>
      </p:sp>
      <p:grpSp>
        <p:nvGrpSpPr>
          <p:cNvPr id="20" name="グループ化 19"/>
          <p:cNvGrpSpPr/>
          <p:nvPr/>
        </p:nvGrpSpPr>
        <p:grpSpPr>
          <a:xfrm>
            <a:off x="2351585" y="2038318"/>
            <a:ext cx="803425" cy="830997"/>
            <a:chOff x="1014358" y="1805732"/>
            <a:chExt cx="803425" cy="830997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5578" y="1857524"/>
              <a:ext cx="466102" cy="451080"/>
            </a:xfrm>
            <a:prstGeom prst="rect">
              <a:avLst/>
            </a:prstGeom>
          </p:spPr>
        </p:pic>
        <p:sp>
          <p:nvSpPr>
            <p:cNvPr id="22" name="正方形/長方形 21"/>
            <p:cNvSpPr/>
            <p:nvPr/>
          </p:nvSpPr>
          <p:spPr>
            <a:xfrm>
              <a:off x="1014358" y="1805732"/>
              <a:ext cx="80342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</a:t>
              </a:r>
              <a:endPara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2351585" y="4120021"/>
            <a:ext cx="803425" cy="830997"/>
            <a:chOff x="1014358" y="1805732"/>
            <a:chExt cx="803425" cy="830997"/>
          </a:xfrm>
        </p:grpSpPr>
        <p:pic>
          <p:nvPicPr>
            <p:cNvPr id="24" name="図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5578" y="1857524"/>
              <a:ext cx="466102" cy="451080"/>
            </a:xfrm>
            <a:prstGeom prst="rect">
              <a:avLst/>
            </a:prstGeom>
          </p:spPr>
        </p:pic>
        <p:sp>
          <p:nvSpPr>
            <p:cNvPr id="25" name="正方形/長方形 24"/>
            <p:cNvSpPr/>
            <p:nvPr/>
          </p:nvSpPr>
          <p:spPr>
            <a:xfrm>
              <a:off x="1014358" y="1805732"/>
              <a:ext cx="80342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</a:t>
              </a:r>
              <a:endPara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cxnSp>
        <p:nvCxnSpPr>
          <p:cNvPr id="26" name="直線コネクタ 25"/>
          <p:cNvCxnSpPr/>
          <p:nvPr/>
        </p:nvCxnSpPr>
        <p:spPr>
          <a:xfrm>
            <a:off x="2562804" y="3805839"/>
            <a:ext cx="7407114" cy="0"/>
          </a:xfrm>
          <a:prstGeom prst="line">
            <a:avLst/>
          </a:prstGeom>
          <a:ln w="57150" cap="sq">
            <a:solidFill>
              <a:schemeClr val="bg1">
                <a:lumMod val="85000"/>
              </a:schemeClr>
            </a:solidFill>
            <a:prstDash val="sysDash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4236492" y="624476"/>
            <a:ext cx="3672408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800" b="1">
                <a:solidFill>
                  <a:srgbClr val="6699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solidFill>
                  <a:srgbClr val="C30D23"/>
                </a:solidFill>
              </a:rPr>
              <a:t>ポイント</a:t>
            </a: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871" y="1365976"/>
            <a:ext cx="3689600" cy="262824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239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2004640"/>
            <a:ext cx="12192000" cy="2901468"/>
          </a:xfrm>
          <a:prstGeom prst="rect">
            <a:avLst/>
          </a:prstGeom>
          <a:solidFill>
            <a:srgbClr val="01B3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３　がんが患者や家族に及ぼす影響と</a:t>
            </a:r>
            <a:endParaRPr lang="en-US" altLang="ja-JP" sz="4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緩和ケア</a:t>
            </a:r>
            <a:endParaRPr lang="ja-JP" altLang="en-US" sz="4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915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/>
        </p:nvGrpSpPr>
        <p:grpSpPr>
          <a:xfrm>
            <a:off x="1850528" y="-17252"/>
            <a:ext cx="9579472" cy="1920846"/>
            <a:chOff x="326528" y="-17252"/>
            <a:chExt cx="8133904" cy="1920846"/>
          </a:xfrm>
        </p:grpSpPr>
        <p:pic>
          <p:nvPicPr>
            <p:cNvPr id="21" name="Picture 2" descr="C:\Users\nakamura\Desktop\スライド文字-05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7215" y="-17252"/>
              <a:ext cx="7173217" cy="1920846"/>
            </a:xfrm>
            <a:prstGeom prst="rect">
              <a:avLst/>
            </a:prstGeom>
            <a:noFill/>
            <a:effectLst>
              <a:outerShdw blurRad="50800" dist="50800" dir="2700000" algn="tl" rotWithShape="0">
                <a:prstClr val="black">
                  <a:alpha val="2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テキスト ボックス 21"/>
            <p:cNvSpPr txBox="1"/>
            <p:nvPr/>
          </p:nvSpPr>
          <p:spPr>
            <a:xfrm>
              <a:off x="1854089" y="433762"/>
              <a:ext cx="6408712" cy="9175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252000" rIns="0" rtlCol="0" anchor="ctr"/>
            <a:lstStyle>
              <a:defPPr>
                <a:defRPr lang="ja-JP"/>
              </a:defPPr>
              <a:lvl1pPr algn="ctr">
                <a:defRPr sz="3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ja-JP" altLang="en-US" sz="4400" dirty="0">
                  <a:solidFill>
                    <a:schemeClr val="tx1"/>
                  </a:solidFill>
                </a:rPr>
                <a:t>なぜがん検診の受診率が５割に満たないのでしょうか？</a:t>
              </a:r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326528" y="348797"/>
              <a:ext cx="1008112" cy="1182375"/>
              <a:chOff x="728192" y="921380"/>
              <a:chExt cx="1008112" cy="1182375"/>
            </a:xfrm>
          </p:grpSpPr>
          <p:sp>
            <p:nvSpPr>
              <p:cNvPr id="27" name="円/楕円 26"/>
              <p:cNvSpPr/>
              <p:nvPr/>
            </p:nvSpPr>
            <p:spPr>
              <a:xfrm>
                <a:off x="728192" y="980696"/>
                <a:ext cx="1008112" cy="1008112"/>
              </a:xfrm>
              <a:prstGeom prst="ellipse">
                <a:avLst/>
              </a:prstGeom>
              <a:solidFill>
                <a:srgbClr val="01B3B7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テキスト ボックス 27"/>
              <p:cNvSpPr txBox="1"/>
              <p:nvPr/>
            </p:nvSpPr>
            <p:spPr>
              <a:xfrm>
                <a:off x="741793" y="921380"/>
                <a:ext cx="971567" cy="1182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8500"/>
                  </a:lnSpc>
                </a:pPr>
                <a:r>
                  <a:rPr lang="ja-JP" altLang="en-US" sz="6200" dirty="0">
                    <a:solidFill>
                      <a:schemeClr val="bg1"/>
                    </a:solidFill>
                    <a:latin typeface="HGS創英角ｺﾞｼｯｸUB" panose="020B0900000000000000" pitchFamily="50" charset="-128"/>
                    <a:ea typeface="HGS創英角ｺﾞｼｯｸUB" panose="020B0900000000000000" pitchFamily="50" charset="-128"/>
                    <a:cs typeface="メイリオ" panose="020B0604030504040204" pitchFamily="50" charset="-128"/>
                  </a:rPr>
                  <a:t>Ｑ</a:t>
                </a:r>
              </a:p>
            </p:txBody>
          </p:sp>
        </p:grpSp>
      </p:grpSp>
      <p:pic>
        <p:nvPicPr>
          <p:cNvPr id="13" name="Picture 2" descr="C:\Users\nakamura\Desktop\170105_長生き-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973" y="1617700"/>
            <a:ext cx="8452242" cy="4896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角丸四角形吹き出し 13"/>
          <p:cNvSpPr/>
          <p:nvPr/>
        </p:nvSpPr>
        <p:spPr>
          <a:xfrm>
            <a:off x="3719736" y="1839671"/>
            <a:ext cx="3468190" cy="1487080"/>
          </a:xfrm>
          <a:prstGeom prst="wedgeRoundRectCallout">
            <a:avLst>
              <a:gd name="adj1" fmla="val -21725"/>
              <a:gd name="adj2" fmla="val 80256"/>
              <a:gd name="adj3" fmla="val 16667"/>
            </a:avLst>
          </a:prstGeom>
          <a:solidFill>
            <a:srgbClr val="FF99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altLang="ja-JP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50</a:t>
            </a:r>
            <a:r>
              <a:rPr lang="ja-JP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％に</a:t>
            </a:r>
            <a:endParaRPr lang="en-US" altLang="ja-JP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達していない</a:t>
            </a:r>
          </a:p>
        </p:txBody>
      </p:sp>
      <p:pic>
        <p:nvPicPr>
          <p:cNvPr id="16" name="Picture 3" descr="C:\Users\nakamura\Desktop\2-01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29"/>
          <a:stretch/>
        </p:blipFill>
        <p:spPr bwMode="auto">
          <a:xfrm>
            <a:off x="1725530" y="3592252"/>
            <a:ext cx="8457364" cy="292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正方形/長方形 17"/>
          <p:cNvSpPr/>
          <p:nvPr/>
        </p:nvSpPr>
        <p:spPr>
          <a:xfrm>
            <a:off x="5890200" y="6638850"/>
            <a:ext cx="4572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出典：厚生労働省　平成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25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　国民生活基礎調査の概況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4541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円/楕円 13"/>
          <p:cNvSpPr/>
          <p:nvPr/>
        </p:nvSpPr>
        <p:spPr>
          <a:xfrm>
            <a:off x="1991544" y="1718255"/>
            <a:ext cx="2763528" cy="2745543"/>
          </a:xfrm>
          <a:prstGeom prst="ellipse">
            <a:avLst/>
          </a:prstGeom>
          <a:solidFill>
            <a:srgbClr val="D5FEFF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" name="角丸四角形吹き出し 12"/>
          <p:cNvSpPr/>
          <p:nvPr/>
        </p:nvSpPr>
        <p:spPr>
          <a:xfrm>
            <a:off x="4825556" y="1949870"/>
            <a:ext cx="5093144" cy="2234413"/>
          </a:xfrm>
          <a:prstGeom prst="wedgeRoundRectCallout">
            <a:avLst>
              <a:gd name="adj1" fmla="val -60022"/>
              <a:gd name="adj2" fmla="val 21684"/>
              <a:gd name="adj3" fmla="val 16667"/>
            </a:avLst>
          </a:prstGeom>
          <a:ln w="57150"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08000" rtlCol="0" anchor="ctr"/>
          <a:lstStyle/>
          <a:p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●体が痛くてつらい</a:t>
            </a:r>
            <a:endParaRPr lang="en-US" altLang="ja-JP" sz="32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266700" indent="-266700"/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●将来のことが不安で</a:t>
            </a:r>
            <a:endParaRPr lang="en-US" altLang="ja-JP" sz="32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266700" indent="-266700"/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眠れない</a:t>
            </a:r>
            <a:endParaRPr lang="en-US" altLang="ja-JP" sz="32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266700" indent="-266700"/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●治療の費用が心配  </a:t>
            </a:r>
            <a:r>
              <a:rPr lang="ja-JP" altLang="en-US" sz="2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など</a:t>
            </a:r>
          </a:p>
        </p:txBody>
      </p:sp>
      <p:pic>
        <p:nvPicPr>
          <p:cNvPr id="1026" name="Picture 2" descr="C:\Users\nakamura\Desktop\イラスト-2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925" y="1833924"/>
            <a:ext cx="2066626" cy="23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グループ化 20"/>
          <p:cNvGrpSpPr/>
          <p:nvPr/>
        </p:nvGrpSpPr>
        <p:grpSpPr>
          <a:xfrm>
            <a:off x="1802954" y="-17252"/>
            <a:ext cx="9198468" cy="1920846"/>
            <a:chOff x="278954" y="-17252"/>
            <a:chExt cx="9198468" cy="1920846"/>
          </a:xfrm>
        </p:grpSpPr>
        <p:pic>
          <p:nvPicPr>
            <p:cNvPr id="22" name="Picture 2" descr="C:\Users\nakamura\Desktop\スライド文字-05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1541" y="-17252"/>
              <a:ext cx="7762947" cy="1920846"/>
            </a:xfrm>
            <a:prstGeom prst="rect">
              <a:avLst/>
            </a:prstGeom>
            <a:noFill/>
            <a:effectLst>
              <a:outerShdw blurRad="50800" dist="50800" dir="2700000" algn="tl" rotWithShape="0">
                <a:prstClr val="black">
                  <a:alpha val="2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テキスト ボックス 22"/>
            <p:cNvSpPr txBox="1"/>
            <p:nvPr/>
          </p:nvSpPr>
          <p:spPr>
            <a:xfrm>
              <a:off x="1836302" y="443287"/>
              <a:ext cx="7641120" cy="9175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252000" rIns="0" rtlCol="0" anchor="ctr"/>
            <a:lstStyle>
              <a:defPPr>
                <a:defRPr lang="ja-JP"/>
              </a:defPPr>
              <a:lvl1pPr algn="ctr">
                <a:defRPr sz="3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pPr algn="l"/>
              <a:r>
                <a:rPr lang="ja-JP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がんの治療ではどのような</a:t>
              </a:r>
              <a:endParaRPr lang="en-US" altLang="ja-JP" sz="4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endParaRPr>
            </a:p>
            <a:p>
              <a:pPr algn="l"/>
              <a:r>
                <a:rPr lang="ja-JP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問題が起こるのだろう</a:t>
              </a:r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278954" y="386897"/>
              <a:ext cx="1008112" cy="1182375"/>
              <a:chOff x="728192" y="921380"/>
              <a:chExt cx="1008112" cy="1182375"/>
            </a:xfrm>
          </p:grpSpPr>
          <p:sp>
            <p:nvSpPr>
              <p:cNvPr id="25" name="円/楕円 24"/>
              <p:cNvSpPr/>
              <p:nvPr/>
            </p:nvSpPr>
            <p:spPr>
              <a:xfrm>
                <a:off x="728192" y="980696"/>
                <a:ext cx="1008112" cy="1008112"/>
              </a:xfrm>
              <a:prstGeom prst="ellipse">
                <a:avLst/>
              </a:prstGeom>
              <a:solidFill>
                <a:srgbClr val="01B3B7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741793" y="921380"/>
                <a:ext cx="971567" cy="1182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8500"/>
                  </a:lnSpc>
                </a:pPr>
                <a:r>
                  <a:rPr lang="ja-JP" altLang="en-US" sz="6200" dirty="0">
                    <a:solidFill>
                      <a:schemeClr val="bg1"/>
                    </a:solidFill>
                    <a:latin typeface="HGS創英角ｺﾞｼｯｸUB" panose="020B0900000000000000" pitchFamily="50" charset="-128"/>
                    <a:ea typeface="HGS創英角ｺﾞｼｯｸUB" panose="020B0900000000000000" pitchFamily="50" charset="-128"/>
                    <a:cs typeface="メイリオ" panose="020B0604030504040204" pitchFamily="50" charset="-128"/>
                  </a:rPr>
                  <a:t>Ｑ</a:t>
                </a:r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6444170" y="4379131"/>
            <a:ext cx="2072734" cy="2072734"/>
            <a:chOff x="5019546" y="4379131"/>
            <a:chExt cx="2072734" cy="2072734"/>
          </a:xfrm>
        </p:grpSpPr>
        <p:sp>
          <p:nvSpPr>
            <p:cNvPr id="16" name="円/楕円 15"/>
            <p:cNvSpPr/>
            <p:nvPr/>
          </p:nvSpPr>
          <p:spPr>
            <a:xfrm>
              <a:off x="5019546" y="4379131"/>
              <a:ext cx="2072734" cy="2072734"/>
            </a:xfrm>
            <a:prstGeom prst="ellipse">
              <a:avLst/>
            </a:prstGeom>
            <a:solidFill>
              <a:srgbClr val="FFFFEB"/>
            </a:solidFill>
            <a:ln w="57150">
              <a:solidFill>
                <a:srgbClr val="01B3B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0" tIns="144000" rIns="0" rtlCol="0" anchor="ctr"/>
            <a:lstStyle/>
            <a:p>
              <a:pPr algn="ctr"/>
              <a:endParaRPr lang="ja-JP" altLang="en-US" sz="3600" b="1" dirty="0">
                <a:solidFill>
                  <a:srgbClr val="01B3B7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5111285" y="4661203"/>
              <a:ext cx="1889256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ja-JP" altLang="en-US" sz="5400" b="1" dirty="0">
                  <a:solidFill>
                    <a:srgbClr val="01B3B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心</a:t>
              </a:r>
              <a:r>
                <a:rPr lang="en-US" altLang="ja-JP" sz="4400" b="1" dirty="0">
                  <a:solidFill>
                    <a:srgbClr val="01B3B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/>
              </a:r>
              <a:br>
                <a:rPr lang="en-US" altLang="ja-JP" sz="4400" b="1" dirty="0">
                  <a:solidFill>
                    <a:srgbClr val="01B3B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3600" b="1" dirty="0">
                  <a:solidFill>
                    <a:srgbClr val="01B3B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の痛み</a:t>
              </a: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3863752" y="4368312"/>
            <a:ext cx="2132872" cy="2072734"/>
            <a:chOff x="1979712" y="4368312"/>
            <a:chExt cx="2132872" cy="2072734"/>
          </a:xfrm>
        </p:grpSpPr>
        <p:sp>
          <p:nvSpPr>
            <p:cNvPr id="15" name="円/楕円 14"/>
            <p:cNvSpPr/>
            <p:nvPr/>
          </p:nvSpPr>
          <p:spPr>
            <a:xfrm>
              <a:off x="2009781" y="4368312"/>
              <a:ext cx="2072734" cy="2072734"/>
            </a:xfrm>
            <a:prstGeom prst="ellipse">
              <a:avLst/>
            </a:prstGeom>
            <a:solidFill>
              <a:srgbClr val="FFFFEB"/>
            </a:solidFill>
            <a:ln w="57150">
              <a:solidFill>
                <a:srgbClr val="01B3B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0" tIns="144000" rIns="0" rtlCol="0" anchor="ctr"/>
            <a:lstStyle/>
            <a:p>
              <a:pPr algn="ctr"/>
              <a:endParaRPr lang="ja-JP" altLang="en-US" sz="3600" b="1" dirty="0">
                <a:solidFill>
                  <a:srgbClr val="01B3B7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1979712" y="4700691"/>
              <a:ext cx="2132872" cy="147732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algn="ctr"/>
              <a:r>
                <a:rPr lang="ja-JP" altLang="en-US" sz="5400" b="1" dirty="0">
                  <a:solidFill>
                    <a:srgbClr val="01B3B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体</a:t>
              </a:r>
              <a:r>
                <a:rPr lang="en-US" altLang="ja-JP" sz="4400" b="1" dirty="0">
                  <a:solidFill>
                    <a:srgbClr val="01B3B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/>
              </a:r>
              <a:br>
                <a:rPr lang="en-US" altLang="ja-JP" sz="4400" b="1" dirty="0">
                  <a:solidFill>
                    <a:srgbClr val="01B3B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3600" b="1" dirty="0">
                  <a:solidFill>
                    <a:srgbClr val="01B3B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の痛み</a:t>
              </a:r>
            </a:p>
          </p:txBody>
        </p:sp>
      </p:grp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0581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/>
        </p:nvGrpSpPr>
        <p:grpSpPr>
          <a:xfrm>
            <a:off x="1802954" y="-17252"/>
            <a:ext cx="9198468" cy="1920846"/>
            <a:chOff x="278954" y="-17252"/>
            <a:chExt cx="9198468" cy="1920846"/>
          </a:xfrm>
        </p:grpSpPr>
        <p:pic>
          <p:nvPicPr>
            <p:cNvPr id="22" name="Picture 2" descr="C:\Users\nakamura\Desktop\スライド文字-05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1541" y="-17252"/>
              <a:ext cx="6898851" cy="1920846"/>
            </a:xfrm>
            <a:prstGeom prst="rect">
              <a:avLst/>
            </a:prstGeom>
            <a:noFill/>
            <a:effectLst>
              <a:outerShdw blurRad="50800" dist="50800" dir="2700000" algn="tl" rotWithShape="0">
                <a:prstClr val="black">
                  <a:alpha val="2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テキスト ボックス 22"/>
            <p:cNvSpPr txBox="1"/>
            <p:nvPr/>
          </p:nvSpPr>
          <p:spPr>
            <a:xfrm>
              <a:off x="1836302" y="443287"/>
              <a:ext cx="7641120" cy="9175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252000" rIns="0" rtlCol="0" anchor="ctr"/>
            <a:lstStyle>
              <a:defPPr>
                <a:defRPr lang="ja-JP"/>
              </a:defPPr>
              <a:lvl1pPr algn="ctr">
                <a:defRPr sz="3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pPr algn="l"/>
              <a:r>
                <a:rPr lang="ja-JP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がんの治療中に支援が</a:t>
              </a:r>
              <a:r>
                <a:rPr lang="en-US" altLang="ja-JP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/>
              </a:r>
              <a:br>
                <a:rPr lang="en-US" altLang="ja-JP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</a:br>
              <a:r>
                <a:rPr lang="ja-JP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必要な人は誰だろう</a:t>
              </a:r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278954" y="386897"/>
              <a:ext cx="1008112" cy="1182375"/>
              <a:chOff x="728192" y="921380"/>
              <a:chExt cx="1008112" cy="1182375"/>
            </a:xfrm>
          </p:grpSpPr>
          <p:sp>
            <p:nvSpPr>
              <p:cNvPr id="25" name="円/楕円 24"/>
              <p:cNvSpPr/>
              <p:nvPr/>
            </p:nvSpPr>
            <p:spPr>
              <a:xfrm>
                <a:off x="728192" y="980696"/>
                <a:ext cx="1008112" cy="1008112"/>
              </a:xfrm>
              <a:prstGeom prst="ellipse">
                <a:avLst/>
              </a:prstGeom>
              <a:solidFill>
                <a:srgbClr val="01B3B7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741793" y="921380"/>
                <a:ext cx="971567" cy="1182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8500"/>
                  </a:lnSpc>
                </a:pPr>
                <a:r>
                  <a:rPr lang="ja-JP" altLang="en-US" sz="6200" dirty="0">
                    <a:solidFill>
                      <a:schemeClr val="bg1"/>
                    </a:solidFill>
                    <a:latin typeface="HGS創英角ｺﾞｼｯｸUB" panose="020B0900000000000000" pitchFamily="50" charset="-128"/>
                    <a:ea typeface="HGS創英角ｺﾞｼｯｸUB" panose="020B0900000000000000" pitchFamily="50" charset="-128"/>
                    <a:cs typeface="メイリオ" panose="020B0604030504040204" pitchFamily="50" charset="-128"/>
                  </a:rPr>
                  <a:t>Ｑ</a:t>
                </a:r>
              </a:p>
            </p:txBody>
          </p:sp>
        </p:grpSp>
      </p:grpSp>
      <p:sp>
        <p:nvSpPr>
          <p:cNvPr id="19" name="正方形/長方形 18"/>
          <p:cNvSpPr/>
          <p:nvPr/>
        </p:nvSpPr>
        <p:spPr>
          <a:xfrm>
            <a:off x="5375919" y="4218924"/>
            <a:ext cx="6360809" cy="2234413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がん患者</a:t>
            </a:r>
            <a:r>
              <a:rPr lang="ja-JP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だけでなく</a:t>
            </a:r>
            <a:endParaRPr lang="en-US" altLang="ja-JP" sz="40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支える</a:t>
            </a:r>
            <a:r>
              <a:rPr lang="ja-JP" altLang="en-US" sz="6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家族</a:t>
            </a:r>
            <a:r>
              <a:rPr lang="ja-JP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に対しても</a:t>
            </a:r>
            <a:r>
              <a:rPr lang="en-US" altLang="ja-JP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支援が必要</a:t>
            </a:r>
          </a:p>
        </p:txBody>
      </p:sp>
      <p:pic>
        <p:nvPicPr>
          <p:cNvPr id="1026" name="Picture 2" descr="C:\Users\nakamura\Desktop\illust_170215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87" y="2921036"/>
            <a:ext cx="4361956" cy="4396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グループ化 1"/>
          <p:cNvGrpSpPr/>
          <p:nvPr/>
        </p:nvGrpSpPr>
        <p:grpSpPr>
          <a:xfrm>
            <a:off x="4159641" y="1853231"/>
            <a:ext cx="1715003" cy="1681211"/>
            <a:chOff x="2635640" y="1853230"/>
            <a:chExt cx="1715003" cy="1681211"/>
          </a:xfrm>
        </p:grpSpPr>
        <p:sp>
          <p:nvSpPr>
            <p:cNvPr id="14" name="円/楕円 13"/>
            <p:cNvSpPr/>
            <p:nvPr/>
          </p:nvSpPr>
          <p:spPr>
            <a:xfrm>
              <a:off x="2635640" y="1853230"/>
              <a:ext cx="1715003" cy="1681211"/>
            </a:xfrm>
            <a:prstGeom prst="ellipse">
              <a:avLst/>
            </a:prstGeom>
            <a:solidFill>
              <a:srgbClr val="FFFFEB"/>
            </a:solidFill>
            <a:ln w="57150">
              <a:solidFill>
                <a:srgbClr val="01B3B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0" tIns="144000" rIns="0" rtlCol="0" anchor="ctr">
              <a:normAutofit/>
            </a:bodyPr>
            <a:lstStyle/>
            <a:p>
              <a:pPr algn="ctr"/>
              <a:endParaRPr lang="ja-JP" altLang="en-US" sz="3200" b="1" dirty="0">
                <a:solidFill>
                  <a:srgbClr val="01B3B7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2744650" y="2195047"/>
              <a:ext cx="1474409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4000"/>
                </a:lnSpc>
              </a:pPr>
              <a:r>
                <a:rPr lang="ja-JP" altLang="en-US" sz="4500" b="1" dirty="0">
                  <a:solidFill>
                    <a:srgbClr val="01B3B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体</a:t>
              </a:r>
              <a:r>
                <a:rPr lang="en-US" altLang="ja-JP" sz="3700" b="1" dirty="0">
                  <a:solidFill>
                    <a:srgbClr val="01B3B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/>
              </a:r>
              <a:br>
                <a:rPr lang="en-US" altLang="ja-JP" sz="3700" b="1" dirty="0">
                  <a:solidFill>
                    <a:srgbClr val="01B3B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3000" b="1" dirty="0">
                  <a:solidFill>
                    <a:srgbClr val="01B3B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の痛み</a:t>
              </a: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6300340" y="1853231"/>
            <a:ext cx="1715003" cy="1681211"/>
            <a:chOff x="2635640" y="1853230"/>
            <a:chExt cx="1715003" cy="1681211"/>
          </a:xfrm>
        </p:grpSpPr>
        <p:sp>
          <p:nvSpPr>
            <p:cNvPr id="27" name="円/楕円 26"/>
            <p:cNvSpPr/>
            <p:nvPr/>
          </p:nvSpPr>
          <p:spPr>
            <a:xfrm>
              <a:off x="2635640" y="1853230"/>
              <a:ext cx="1715003" cy="1681211"/>
            </a:xfrm>
            <a:prstGeom prst="ellipse">
              <a:avLst/>
            </a:prstGeom>
            <a:solidFill>
              <a:srgbClr val="FFFFEB"/>
            </a:solidFill>
            <a:ln w="57150">
              <a:solidFill>
                <a:srgbClr val="01B3B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0" tIns="144000" rIns="0" rtlCol="0" anchor="ctr">
              <a:normAutofit/>
            </a:bodyPr>
            <a:lstStyle/>
            <a:p>
              <a:pPr algn="ctr"/>
              <a:endParaRPr lang="ja-JP" altLang="en-US" sz="3200" b="1" dirty="0">
                <a:solidFill>
                  <a:srgbClr val="01B3B7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2744650" y="2195047"/>
              <a:ext cx="1474409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4000"/>
                </a:lnSpc>
              </a:pPr>
              <a:r>
                <a:rPr lang="ja-JP" altLang="en-US" sz="3700" b="1" dirty="0">
                  <a:solidFill>
                    <a:srgbClr val="01B3B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心</a:t>
              </a:r>
              <a:r>
                <a:rPr lang="en-US" altLang="ja-JP" sz="3700" b="1" dirty="0">
                  <a:solidFill>
                    <a:srgbClr val="01B3B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/>
              </a:r>
              <a:br>
                <a:rPr lang="en-US" altLang="ja-JP" sz="3700" b="1" dirty="0">
                  <a:solidFill>
                    <a:srgbClr val="01B3B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3000" b="1" dirty="0">
                  <a:solidFill>
                    <a:srgbClr val="01B3B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の痛み</a:t>
              </a:r>
            </a:p>
          </p:txBody>
        </p:sp>
      </p:grp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368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567608" y="1248918"/>
            <a:ext cx="7712571" cy="1941864"/>
          </a:xfrm>
          <a:prstGeom prst="roundRect">
            <a:avLst/>
          </a:prstGeom>
          <a:solidFill>
            <a:srgbClr val="D5FEFF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1847528" y="1248918"/>
            <a:ext cx="1820042" cy="1820042"/>
          </a:xfrm>
          <a:prstGeom prst="ellipse">
            <a:avLst/>
          </a:prstGeom>
          <a:solidFill>
            <a:srgbClr val="FFFFEB"/>
          </a:solidFill>
          <a:ln w="57150">
            <a:solidFill>
              <a:srgbClr val="01B3B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tIns="144000" rIns="0" rtlCol="0" anchor="ctr"/>
          <a:lstStyle/>
          <a:p>
            <a:pPr algn="ctr"/>
            <a:endParaRPr lang="ja-JP" altLang="en-US" sz="3200" b="1" dirty="0">
              <a:solidFill>
                <a:srgbClr val="01B3B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991544" y="213001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がん治療に必要な支援</a:t>
            </a:r>
          </a:p>
        </p:txBody>
      </p:sp>
      <p:sp>
        <p:nvSpPr>
          <p:cNvPr id="16" name="角丸四角形吹き出し 15"/>
          <p:cNvSpPr/>
          <p:nvPr/>
        </p:nvSpPr>
        <p:spPr>
          <a:xfrm>
            <a:off x="5632026" y="1588877"/>
            <a:ext cx="4250730" cy="1238611"/>
          </a:xfrm>
          <a:prstGeom prst="wedgeRoundRectCallout">
            <a:avLst>
              <a:gd name="adj1" fmla="val -57972"/>
              <a:gd name="adj2" fmla="val -9282"/>
              <a:gd name="adj3" fmla="val 16667"/>
            </a:avLst>
          </a:prstGeom>
          <a:ln w="57150"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08000" rtlCol="0" anchor="ctr"/>
          <a:lstStyle/>
          <a:p>
            <a:pPr algn="ctr"/>
            <a:r>
              <a:rPr lang="ja-JP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体</a:t>
            </a:r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が痛くてつらい</a:t>
            </a:r>
          </a:p>
        </p:txBody>
      </p:sp>
      <p:pic>
        <p:nvPicPr>
          <p:cNvPr id="14" name="Picture 2" descr="C:\Users\nakamura\Desktop\イラスト-2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828" y="1260794"/>
            <a:ext cx="1626460" cy="1862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グループ化 4"/>
          <p:cNvGrpSpPr/>
          <p:nvPr/>
        </p:nvGrpSpPr>
        <p:grpSpPr>
          <a:xfrm>
            <a:off x="2063553" y="3335438"/>
            <a:ext cx="8427507" cy="3372753"/>
            <a:chOff x="539552" y="3335437"/>
            <a:chExt cx="8427507" cy="3372753"/>
          </a:xfrm>
        </p:grpSpPr>
        <p:sp>
          <p:nvSpPr>
            <p:cNvPr id="15" name="角丸四角形吹き出し 14"/>
            <p:cNvSpPr/>
            <p:nvPr/>
          </p:nvSpPr>
          <p:spPr>
            <a:xfrm>
              <a:off x="539552" y="3335437"/>
              <a:ext cx="7073056" cy="2937126"/>
            </a:xfrm>
            <a:prstGeom prst="wedgeRoundRectCallout">
              <a:avLst>
                <a:gd name="adj1" fmla="val -94"/>
                <a:gd name="adj2" fmla="val 59474"/>
                <a:gd name="adj3" fmla="val 16667"/>
              </a:avLst>
            </a:prstGeom>
            <a:solidFill>
              <a:srgbClr val="FEEF98"/>
            </a:solidFill>
            <a:ln w="571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324000" tIns="108000" rtlCol="0" anchor="ctr"/>
            <a:lstStyle/>
            <a:p>
              <a:pPr algn="ctr"/>
              <a:r>
                <a:rPr lang="ja-JP" altLang="en-US" sz="4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がんを取り除くだけでなく、</a:t>
              </a:r>
              <a:endParaRPr lang="en-US" altLang="ja-JP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4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薬で痛みをやわらげ、</a:t>
              </a:r>
              <a:endParaRPr lang="en-US" altLang="ja-JP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4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その人らしい生活を</a:t>
              </a:r>
              <a:endParaRPr lang="en-US" altLang="ja-JP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4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送れるようにします。</a:t>
              </a:r>
              <a:endParaRPr lang="en-US" altLang="ja-JP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pic>
          <p:nvPicPr>
            <p:cNvPr id="2050" name="Picture 2" descr="C:\Users\nakamura\Desktop\イラスト-25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0912" y="3815791"/>
              <a:ext cx="2196147" cy="251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テキスト ボックス 16"/>
            <p:cNvSpPr txBox="1"/>
            <p:nvPr/>
          </p:nvSpPr>
          <p:spPr>
            <a:xfrm>
              <a:off x="7065060" y="6082827"/>
              <a:ext cx="1574321" cy="625363"/>
            </a:xfrm>
            <a:prstGeom prst="roundRect">
              <a:avLst>
                <a:gd name="adj" fmla="val 50000"/>
              </a:avLst>
            </a:prstGeom>
            <a:solidFill>
              <a:srgbClr val="FF9933"/>
            </a:solidFill>
            <a:ln w="57150">
              <a:noFill/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ja-JP" altLang="en-US" sz="3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医師</a:t>
              </a:r>
            </a:p>
          </p:txBody>
        </p:sp>
      </p:grpSp>
      <p:sp>
        <p:nvSpPr>
          <p:cNvPr id="4" name="正方形/長方形 3"/>
          <p:cNvSpPr/>
          <p:nvPr/>
        </p:nvSpPr>
        <p:spPr>
          <a:xfrm>
            <a:off x="1672063" y="1512144"/>
            <a:ext cx="2132872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ja-JP" altLang="en-US" sz="4800" b="1" dirty="0">
                <a:solidFill>
                  <a:srgbClr val="01B3B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体</a:t>
            </a:r>
            <a:r>
              <a:rPr lang="en-US" altLang="ja-JP" sz="4000" b="1" dirty="0">
                <a:solidFill>
                  <a:srgbClr val="01B3B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4000" b="1" dirty="0">
                <a:solidFill>
                  <a:srgbClr val="01B3B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solidFill>
                  <a:srgbClr val="01B3B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の痛み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2259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/>
          <p:cNvSpPr txBox="1"/>
          <p:nvPr/>
        </p:nvSpPr>
        <p:spPr>
          <a:xfrm>
            <a:off x="1991544" y="213001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がん治療に必要な支援</a:t>
            </a:r>
          </a:p>
        </p:txBody>
      </p:sp>
      <p:sp>
        <p:nvSpPr>
          <p:cNvPr id="18" name="角丸四角形 17"/>
          <p:cNvSpPr/>
          <p:nvPr/>
        </p:nvSpPr>
        <p:spPr>
          <a:xfrm>
            <a:off x="2567608" y="1248918"/>
            <a:ext cx="7712571" cy="1941864"/>
          </a:xfrm>
          <a:prstGeom prst="roundRect">
            <a:avLst/>
          </a:prstGeom>
          <a:solidFill>
            <a:srgbClr val="D5FEFF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1847528" y="1248918"/>
            <a:ext cx="1820042" cy="1820042"/>
          </a:xfrm>
          <a:prstGeom prst="ellipse">
            <a:avLst/>
          </a:prstGeom>
          <a:solidFill>
            <a:srgbClr val="FFFFEB"/>
          </a:solidFill>
          <a:ln w="57150">
            <a:solidFill>
              <a:srgbClr val="01B3B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tIns="252000" rIns="0" bIns="0" rtlCol="0" anchor="ctr"/>
          <a:lstStyle/>
          <a:p>
            <a:pPr algn="ctr"/>
            <a:endParaRPr lang="ja-JP" altLang="en-US" sz="3200" b="1" dirty="0">
              <a:solidFill>
                <a:srgbClr val="01B3B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4" name="Picture 2" descr="C:\Users\nakamura\Desktop\イラスト-2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828" y="1260794"/>
            <a:ext cx="1626460" cy="1862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グループ化 1"/>
          <p:cNvGrpSpPr/>
          <p:nvPr/>
        </p:nvGrpSpPr>
        <p:grpSpPr>
          <a:xfrm>
            <a:off x="2057399" y="3312312"/>
            <a:ext cx="8274438" cy="3433344"/>
            <a:chOff x="533399" y="3312312"/>
            <a:chExt cx="8274438" cy="3433344"/>
          </a:xfrm>
        </p:grpSpPr>
        <p:sp>
          <p:nvSpPr>
            <p:cNvPr id="15" name="角丸四角形吹き出し 14"/>
            <p:cNvSpPr/>
            <p:nvPr/>
          </p:nvSpPr>
          <p:spPr>
            <a:xfrm>
              <a:off x="533399" y="3312312"/>
              <a:ext cx="6811349" cy="2812600"/>
            </a:xfrm>
            <a:prstGeom prst="wedgeRoundRectCallout">
              <a:avLst>
                <a:gd name="adj1" fmla="val -3491"/>
                <a:gd name="adj2" fmla="val 60354"/>
                <a:gd name="adj3" fmla="val 16667"/>
              </a:avLst>
            </a:prstGeom>
            <a:solidFill>
              <a:srgbClr val="FEEF98"/>
            </a:solidFill>
            <a:ln w="571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324000" rIns="468000" rtlCol="0" anchor="ctr"/>
            <a:lstStyle/>
            <a:p>
              <a:pPr algn="ctr"/>
              <a:r>
                <a:rPr lang="ja-JP" altLang="en-US" sz="4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患者さんの不安に</a:t>
              </a:r>
              <a:endParaRPr lang="en-US" altLang="ja-JP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4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耳をかたむけ、</a:t>
              </a:r>
              <a:endParaRPr lang="en-US" altLang="ja-JP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4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前向きに人生に向き合う</a:t>
              </a:r>
              <a:endParaRPr lang="en-US" altLang="ja-JP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4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お手伝いをします。</a:t>
              </a:r>
              <a:endParaRPr lang="en-US" altLang="ja-JP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pic>
          <p:nvPicPr>
            <p:cNvPr id="17" name="Picture 2" descr="C:\Users\nakamura\Desktop\イラスト-29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9951" y="3907881"/>
              <a:ext cx="2267886" cy="25973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テキスト ボックス 29"/>
            <p:cNvSpPr txBox="1"/>
            <p:nvPr/>
          </p:nvSpPr>
          <p:spPr>
            <a:xfrm>
              <a:off x="6492326" y="5753758"/>
              <a:ext cx="2263852" cy="991898"/>
            </a:xfrm>
            <a:prstGeom prst="roundRect">
              <a:avLst>
                <a:gd name="adj" fmla="val 50000"/>
              </a:avLst>
            </a:prstGeom>
            <a:solidFill>
              <a:srgbClr val="FF9933"/>
            </a:solidFill>
            <a:ln w="57150">
              <a:noFill/>
            </a:ln>
          </p:spPr>
          <p:txBody>
            <a:bodyPr wrap="square" tIns="0" bIns="0" rtlCol="0">
              <a:noAutofit/>
            </a:bodyPr>
            <a:lstStyle/>
            <a:p>
              <a:pPr algn="ctr"/>
              <a:r>
                <a:rPr lang="ja-JP" altLang="en-US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心理カウン</a:t>
              </a:r>
              <a:r>
                <a:rPr lang="en-US" altLang="ja-JP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/>
              </a:r>
              <a:br>
                <a:rPr lang="en-US" altLang="ja-JP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</a:br>
              <a:r>
                <a:rPr lang="ja-JP" altLang="en-US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セラー</a:t>
              </a:r>
            </a:p>
          </p:txBody>
        </p:sp>
      </p:grpSp>
      <p:sp>
        <p:nvSpPr>
          <p:cNvPr id="11" name="正方形/長方形 10"/>
          <p:cNvSpPr/>
          <p:nvPr/>
        </p:nvSpPr>
        <p:spPr>
          <a:xfrm>
            <a:off x="1672063" y="1663554"/>
            <a:ext cx="2132872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ts val="4200"/>
              </a:lnSpc>
            </a:pPr>
            <a:r>
              <a:rPr lang="ja-JP" altLang="en-US" sz="4800" b="1" dirty="0">
                <a:solidFill>
                  <a:srgbClr val="01B3B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心</a:t>
            </a:r>
            <a:r>
              <a:rPr lang="en-US" altLang="ja-JP" sz="4000" b="1" dirty="0">
                <a:solidFill>
                  <a:srgbClr val="01B3B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4000" b="1" dirty="0">
                <a:solidFill>
                  <a:srgbClr val="01B3B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solidFill>
                  <a:srgbClr val="01B3B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の痛み</a:t>
            </a:r>
          </a:p>
        </p:txBody>
      </p:sp>
      <p:sp>
        <p:nvSpPr>
          <p:cNvPr id="12" name="角丸四角形吹き出し 11"/>
          <p:cNvSpPr/>
          <p:nvPr/>
        </p:nvSpPr>
        <p:spPr>
          <a:xfrm>
            <a:off x="5632026" y="1588877"/>
            <a:ext cx="4250730" cy="1238611"/>
          </a:xfrm>
          <a:prstGeom prst="wedgeRoundRectCallout">
            <a:avLst>
              <a:gd name="adj1" fmla="val -57972"/>
              <a:gd name="adj2" fmla="val -9282"/>
              <a:gd name="adj3" fmla="val 16667"/>
            </a:avLst>
          </a:prstGeom>
          <a:ln w="57150"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08000" rtlCol="0" anchor="ctr"/>
          <a:lstStyle/>
          <a:p>
            <a:pPr algn="ctr"/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将来のことが</a:t>
            </a:r>
            <a:endParaRPr lang="en-US" altLang="ja-JP" sz="32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不安で眠れない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395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角丸四角形 19"/>
          <p:cNvSpPr/>
          <p:nvPr/>
        </p:nvSpPr>
        <p:spPr>
          <a:xfrm>
            <a:off x="2567608" y="1248918"/>
            <a:ext cx="7712571" cy="1941864"/>
          </a:xfrm>
          <a:prstGeom prst="roundRect">
            <a:avLst/>
          </a:prstGeom>
          <a:solidFill>
            <a:srgbClr val="D5FEFF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991544" y="213001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がん治療に必要な支援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2057400" y="3312312"/>
            <a:ext cx="8222779" cy="3433344"/>
            <a:chOff x="533399" y="3312312"/>
            <a:chExt cx="8222779" cy="3433344"/>
          </a:xfrm>
        </p:grpSpPr>
        <p:sp>
          <p:nvSpPr>
            <p:cNvPr id="26" name="角丸四角形吹き出し 25"/>
            <p:cNvSpPr/>
            <p:nvPr/>
          </p:nvSpPr>
          <p:spPr>
            <a:xfrm>
              <a:off x="533399" y="3312312"/>
              <a:ext cx="6811349" cy="2812600"/>
            </a:xfrm>
            <a:prstGeom prst="wedgeRoundRectCallout">
              <a:avLst>
                <a:gd name="adj1" fmla="val -2792"/>
                <a:gd name="adj2" fmla="val 62725"/>
                <a:gd name="adj3" fmla="val 16667"/>
              </a:avLst>
            </a:prstGeom>
            <a:solidFill>
              <a:srgbClr val="FEEF98"/>
            </a:solidFill>
            <a:ln w="571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324000" tIns="144000" rIns="468000" rtlCol="0" anchor="ctr"/>
            <a:lstStyle/>
            <a:p>
              <a:pPr algn="ctr"/>
              <a:r>
                <a:rPr lang="ja-JP" altLang="en-US" sz="4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生活面や医療費などの</a:t>
              </a:r>
              <a:endParaRPr lang="en-US" altLang="ja-JP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4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相談にのり</a:t>
              </a:r>
              <a:endParaRPr lang="en-US" altLang="ja-JP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4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公的支援につなぐなどの</a:t>
              </a:r>
              <a:endParaRPr lang="en-US" altLang="ja-JP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4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お手伝いをします。</a:t>
              </a:r>
              <a:endParaRPr lang="en-US" altLang="ja-JP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pic>
          <p:nvPicPr>
            <p:cNvPr id="17" name="Picture 2" descr="C:\Users\nakamura\Desktop\イラスト-30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2729" y="3941415"/>
              <a:ext cx="2135794" cy="2446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テキスト ボックス 28"/>
            <p:cNvSpPr txBox="1"/>
            <p:nvPr/>
          </p:nvSpPr>
          <p:spPr>
            <a:xfrm>
              <a:off x="6345074" y="5753758"/>
              <a:ext cx="2411104" cy="991898"/>
            </a:xfrm>
            <a:prstGeom prst="roundRect">
              <a:avLst>
                <a:gd name="adj" fmla="val 50000"/>
              </a:avLst>
            </a:prstGeom>
            <a:solidFill>
              <a:srgbClr val="FF9933"/>
            </a:solidFill>
            <a:ln w="57150">
              <a:noFill/>
            </a:ln>
          </p:spPr>
          <p:txBody>
            <a:bodyPr wrap="square" tIns="0" rtlCol="0">
              <a:noAutofit/>
            </a:bodyPr>
            <a:lstStyle/>
            <a:p>
              <a:pPr algn="ctr"/>
              <a:r>
                <a:rPr lang="ja-JP" altLang="en-US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ソーシャル</a:t>
              </a:r>
              <a:endParaRPr lang="en-US" altLang="ja-JP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ワーカー</a:t>
              </a:r>
            </a:p>
          </p:txBody>
        </p:sp>
      </p:grpSp>
      <p:pic>
        <p:nvPicPr>
          <p:cNvPr id="21" name="Picture 2" descr="C:\Users\nakamura\Desktop\illust_170215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3996" y="1121800"/>
            <a:ext cx="2146238" cy="2163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円/楕円 11"/>
          <p:cNvSpPr/>
          <p:nvPr/>
        </p:nvSpPr>
        <p:spPr>
          <a:xfrm>
            <a:off x="1847528" y="1248918"/>
            <a:ext cx="1820042" cy="1820042"/>
          </a:xfrm>
          <a:prstGeom prst="ellipse">
            <a:avLst/>
          </a:prstGeom>
          <a:solidFill>
            <a:srgbClr val="FFFFEB"/>
          </a:solidFill>
          <a:ln w="57150">
            <a:solidFill>
              <a:srgbClr val="01B3B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tIns="252000" rIns="0" bIns="0" rtlCol="0" anchor="ctr"/>
          <a:lstStyle/>
          <a:p>
            <a:pPr algn="ctr"/>
            <a:endParaRPr lang="ja-JP" altLang="en-US" sz="3200" b="1" dirty="0">
              <a:solidFill>
                <a:srgbClr val="01B3B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672063" y="1663554"/>
            <a:ext cx="2132872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ts val="4200"/>
              </a:lnSpc>
            </a:pPr>
            <a:r>
              <a:rPr lang="ja-JP" altLang="en-US" sz="4800" b="1" dirty="0">
                <a:solidFill>
                  <a:srgbClr val="01B3B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心</a:t>
            </a:r>
            <a:r>
              <a:rPr lang="en-US" altLang="ja-JP" sz="4000" b="1" dirty="0">
                <a:solidFill>
                  <a:srgbClr val="01B3B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4000" b="1" dirty="0">
                <a:solidFill>
                  <a:srgbClr val="01B3B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solidFill>
                  <a:srgbClr val="01B3B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の痛み</a:t>
            </a:r>
          </a:p>
        </p:txBody>
      </p:sp>
      <p:sp>
        <p:nvSpPr>
          <p:cNvPr id="14" name="角丸四角形吹き出し 13"/>
          <p:cNvSpPr/>
          <p:nvPr/>
        </p:nvSpPr>
        <p:spPr>
          <a:xfrm>
            <a:off x="5951984" y="1588877"/>
            <a:ext cx="3930772" cy="1238611"/>
          </a:xfrm>
          <a:prstGeom prst="wedgeRoundRectCallout">
            <a:avLst>
              <a:gd name="adj1" fmla="val -57972"/>
              <a:gd name="adj2" fmla="val -9282"/>
              <a:gd name="adj3" fmla="val 16667"/>
            </a:avLst>
          </a:prstGeom>
          <a:ln w="57150"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08000" rtlCol="0" anchor="ctr"/>
          <a:lstStyle/>
          <a:p>
            <a:pPr algn="ctr"/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治療の費用が心配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046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/>
          <p:cNvSpPr txBox="1"/>
          <p:nvPr/>
        </p:nvSpPr>
        <p:spPr>
          <a:xfrm>
            <a:off x="1924870" y="198165"/>
            <a:ext cx="82285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それぞれの分野の専門家が</a:t>
            </a:r>
            <a:endParaRPr lang="en-US" altLang="ja-JP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チームで患者とその家族を支援</a:t>
            </a:r>
          </a:p>
        </p:txBody>
      </p:sp>
      <p:grpSp>
        <p:nvGrpSpPr>
          <p:cNvPr id="9" name="グループ化 8"/>
          <p:cNvGrpSpPr/>
          <p:nvPr/>
        </p:nvGrpSpPr>
        <p:grpSpPr>
          <a:xfrm>
            <a:off x="1972495" y="1704396"/>
            <a:ext cx="8205569" cy="4854857"/>
            <a:chOff x="448494" y="1704395"/>
            <a:chExt cx="8205569" cy="4854857"/>
          </a:xfrm>
        </p:grpSpPr>
        <p:sp>
          <p:nvSpPr>
            <p:cNvPr id="7" name="円/楕円 6"/>
            <p:cNvSpPr/>
            <p:nvPr/>
          </p:nvSpPr>
          <p:spPr>
            <a:xfrm>
              <a:off x="2924482" y="2475462"/>
              <a:ext cx="3335224" cy="3141932"/>
            </a:xfrm>
            <a:prstGeom prst="ellipse">
              <a:avLst/>
            </a:prstGeom>
            <a:noFill/>
            <a:ln w="254000">
              <a:solidFill>
                <a:srgbClr val="FFCB97">
                  <a:alpha val="38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6190084" y="4742287"/>
              <a:ext cx="2463979" cy="1567033"/>
            </a:xfrm>
            <a:prstGeom prst="ellipse">
              <a:avLst/>
            </a:prstGeom>
            <a:solidFill>
              <a:srgbClr val="FCFEBE">
                <a:alpha val="80000"/>
              </a:srgbClr>
            </a:solidFill>
            <a:ln>
              <a:noFill/>
            </a:ln>
            <a:effectLst>
              <a:softEdge rad="127000"/>
            </a:effectLst>
          </p:spPr>
          <p:txBody>
            <a:bodyPr wrap="square" tIns="144000" rtlCol="0" anchor="ctr" anchorCtr="0">
              <a:noAutofit/>
            </a:bodyPr>
            <a:lstStyle/>
            <a:p>
              <a:pPr algn="ctr"/>
              <a:r>
                <a:rPr lang="ja-JP" altLang="en-US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日常生活を取り戻す</a:t>
              </a: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448494" y="4725144"/>
              <a:ext cx="2456631" cy="1584175"/>
            </a:xfrm>
            <a:prstGeom prst="ellipse">
              <a:avLst/>
            </a:prstGeom>
            <a:solidFill>
              <a:srgbClr val="FCFEBE">
                <a:alpha val="80000"/>
              </a:srgbClr>
            </a:solidFill>
            <a:effectLst>
              <a:softEdge rad="127000"/>
            </a:effectLst>
          </p:spPr>
          <p:txBody>
            <a:bodyPr wrap="square" tIns="144000" rtlCol="0" anchor="ctr" anchorCtr="0">
              <a:noAutofit/>
            </a:bodyPr>
            <a:lstStyle/>
            <a:p>
              <a:pPr algn="ctr"/>
              <a:r>
                <a:rPr lang="ja-JP" altLang="en-US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経済面の</a:t>
              </a:r>
              <a:r>
                <a:rPr lang="en-US" altLang="ja-JP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/>
              </a:r>
              <a:br>
                <a:rPr lang="en-US" altLang="ja-JP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</a:br>
              <a:r>
                <a:rPr lang="ja-JP" altLang="en-US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支援をする</a:t>
              </a: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592510" y="1787794"/>
              <a:ext cx="2283553" cy="1791650"/>
            </a:xfrm>
            <a:prstGeom prst="ellipse">
              <a:avLst/>
            </a:prstGeom>
            <a:solidFill>
              <a:srgbClr val="FCFEBE">
                <a:alpha val="80000"/>
              </a:srgbClr>
            </a:solidFill>
            <a:ln>
              <a:noFill/>
            </a:ln>
            <a:effectLst>
              <a:softEdge rad="127000"/>
            </a:effectLst>
          </p:spPr>
          <p:txBody>
            <a:bodyPr wrap="square" tIns="108000" rtlCol="0" anchor="ctr" anchorCtr="0">
              <a:noAutofit/>
            </a:bodyPr>
            <a:lstStyle/>
            <a:p>
              <a:pPr algn="ctr"/>
              <a:r>
                <a:rPr lang="ja-JP" altLang="en-US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治療法の</a:t>
              </a:r>
              <a:r>
                <a:rPr lang="en-US" altLang="ja-JP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/>
              </a:r>
              <a:br>
                <a:rPr lang="en-US" altLang="ja-JP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</a:br>
              <a:r>
                <a:rPr lang="ja-JP" altLang="en-US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選択を</a:t>
              </a:r>
              <a:endParaRPr lang="en-US" altLang="ja-JP" sz="2400" b="1" dirty="0">
                <a:solidFill>
                  <a:srgbClr val="FF860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助ける</a:t>
              </a: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6338323" y="1804716"/>
              <a:ext cx="2220512" cy="1774728"/>
            </a:xfrm>
            <a:prstGeom prst="ellipse">
              <a:avLst/>
            </a:prstGeom>
            <a:solidFill>
              <a:srgbClr val="FCFEBE">
                <a:alpha val="80000"/>
              </a:srgbClr>
            </a:solidFill>
            <a:ln>
              <a:noFill/>
            </a:ln>
            <a:effectLst>
              <a:softEdge rad="127000"/>
            </a:effectLst>
          </p:spPr>
          <p:txBody>
            <a:bodyPr wrap="square" tIns="108000" rtlCol="0" anchor="ctr" anchorCtr="0">
              <a:noAutofit/>
            </a:bodyPr>
            <a:lstStyle/>
            <a:p>
              <a:pPr algn="ctr"/>
              <a:r>
                <a:rPr lang="ja-JP" altLang="en-US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痛みを</a:t>
              </a:r>
              <a:r>
                <a:rPr lang="en-US" altLang="ja-JP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/>
              </a:r>
              <a:br>
                <a:rPr lang="en-US" altLang="ja-JP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</a:br>
              <a:r>
                <a:rPr lang="ja-JP" altLang="en-US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取り除く</a:t>
              </a:r>
            </a:p>
          </p:txBody>
        </p:sp>
        <p:pic>
          <p:nvPicPr>
            <p:cNvPr id="22" name="Picture 2" descr="C:\Users\nakamura\Desktop\サタケさんイラストスライド化拡大-0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0507" y="3084274"/>
              <a:ext cx="1175598" cy="930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3937408" y="3955427"/>
              <a:ext cx="15121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患者・その家族</a:t>
              </a:r>
            </a:p>
          </p:txBody>
        </p:sp>
        <p:pic>
          <p:nvPicPr>
            <p:cNvPr id="2058" name="Picture 10" descr="C:\Users\nakamura\Desktop\イラスト-26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7154" y="2132856"/>
              <a:ext cx="840793" cy="962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9" name="Picture 11" descr="C:\Users\nakamura\Desktop\イラスト-28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8101" y="4986415"/>
              <a:ext cx="840793" cy="962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0" name="Picture 12" descr="C:\Users\nakamura\Desktop\イラスト-2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0540" y="2178103"/>
              <a:ext cx="840793" cy="962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1" name="Picture 13" descr="C:\Users\nakamura\Desktop\イラスト-29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2872" y="3530544"/>
              <a:ext cx="840793" cy="962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2" name="Picture 14" descr="C:\Users\nakamura\Desktop\イラスト-30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8026" y="3530545"/>
              <a:ext cx="840793" cy="962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3" name="Picture 15" descr="C:\Users\nakamura\Desktop\イラスト-31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1758" y="4977928"/>
              <a:ext cx="840793" cy="962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4" name="Picture 16" descr="C:\Users\nakamura\Desktop\イラスト-32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3199" y="4134092"/>
              <a:ext cx="1146690" cy="8944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5" name="Picture 17" descr="C:\Users\nakamura\Desktop\イラスト-25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5868" y="1704395"/>
              <a:ext cx="840793" cy="962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角丸四角形 26"/>
            <p:cNvSpPr/>
            <p:nvPr/>
          </p:nvSpPr>
          <p:spPr>
            <a:xfrm>
              <a:off x="5345334" y="2996952"/>
              <a:ext cx="1156054" cy="455008"/>
            </a:xfrm>
            <a:prstGeom prst="round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lIns="0" tIns="72000" rIns="0" bIns="0">
              <a:spAutoFit/>
            </a:bodyPr>
            <a:lstStyle/>
            <a:p>
              <a:pPr algn="ctr" fontAlgn="base">
                <a:spcAft>
                  <a:spcPct val="0"/>
                </a:spcAft>
              </a:pPr>
              <a:r>
                <a:rPr lang="ja-JP" altLang="en-US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薬剤師</a:t>
              </a:r>
            </a:p>
          </p:txBody>
        </p:sp>
        <p:sp>
          <p:nvSpPr>
            <p:cNvPr id="29" name="角丸四角形 28"/>
            <p:cNvSpPr/>
            <p:nvPr/>
          </p:nvSpPr>
          <p:spPr>
            <a:xfrm>
              <a:off x="4696966" y="5729673"/>
              <a:ext cx="1310506" cy="829579"/>
            </a:xfrm>
            <a:prstGeom prst="round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lIns="0" tIns="72000" rIns="0" bIns="0" anchor="ctr">
              <a:spAutoFit/>
            </a:bodyPr>
            <a:lstStyle/>
            <a:p>
              <a:pPr algn="ctr" fontAlgn="base">
                <a:spcAft>
                  <a:spcPct val="0"/>
                </a:spcAft>
                <a:defRPr/>
              </a:pPr>
              <a:r>
                <a:rPr lang="ja-JP" altLang="en-US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リハビリ</a:t>
              </a:r>
              <a:endParaRPr lang="en-US" altLang="ja-JP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 fontAlgn="base">
                <a:spcAft>
                  <a:spcPct val="0"/>
                </a:spcAft>
                <a:defRPr/>
              </a:pPr>
              <a:r>
                <a:rPr lang="ja-JP" altLang="en-US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専門職</a:t>
              </a:r>
            </a:p>
          </p:txBody>
        </p:sp>
        <p:sp>
          <p:nvSpPr>
            <p:cNvPr id="32" name="角丸四角形 31"/>
            <p:cNvSpPr/>
            <p:nvPr/>
          </p:nvSpPr>
          <p:spPr>
            <a:xfrm>
              <a:off x="2778383" y="3000121"/>
              <a:ext cx="1100862" cy="455008"/>
            </a:xfrm>
            <a:prstGeom prst="round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lIns="0" tIns="72000" rIns="0" bIns="0">
              <a:spAutoFit/>
            </a:bodyPr>
            <a:lstStyle/>
            <a:p>
              <a:pPr algn="ctr" fontAlgn="base">
                <a:spcAft>
                  <a:spcPct val="0"/>
                </a:spcAft>
                <a:defRPr/>
              </a:pPr>
              <a:r>
                <a:rPr lang="ja-JP" altLang="en-US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看護師</a:t>
              </a:r>
            </a:p>
          </p:txBody>
        </p:sp>
        <p:sp>
          <p:nvSpPr>
            <p:cNvPr id="49" name="角丸四角形 48"/>
            <p:cNvSpPr/>
            <p:nvPr/>
          </p:nvSpPr>
          <p:spPr>
            <a:xfrm>
              <a:off x="4219812" y="2546986"/>
              <a:ext cx="868560" cy="483285"/>
            </a:xfrm>
            <a:prstGeom prst="round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lIns="0" tIns="72000" rIns="0" bIns="0">
              <a:noAutofit/>
            </a:bodyPr>
            <a:lstStyle/>
            <a:p>
              <a:pPr algn="ctr" fontAlgn="base">
                <a:spcAft>
                  <a:spcPct val="0"/>
                </a:spcAft>
                <a:defRPr/>
              </a:pPr>
              <a:r>
                <a:rPr lang="ja-JP" altLang="en-US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医師</a:t>
              </a:r>
            </a:p>
          </p:txBody>
        </p:sp>
        <p:sp>
          <p:nvSpPr>
            <p:cNvPr id="23" name="角丸四角形 22"/>
            <p:cNvSpPr/>
            <p:nvPr/>
          </p:nvSpPr>
          <p:spPr>
            <a:xfrm>
              <a:off x="3381724" y="5729672"/>
              <a:ext cx="1099218" cy="829579"/>
            </a:xfrm>
            <a:prstGeom prst="round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lIns="0" tIns="72000" rIns="0" bIns="0" anchor="ctr">
              <a:spAutoFit/>
            </a:bodyPr>
            <a:lstStyle/>
            <a:p>
              <a:pPr algn="ctr" fontAlgn="base">
                <a:spcAft>
                  <a:spcPct val="0"/>
                </a:spcAft>
              </a:pPr>
              <a:r>
                <a:rPr lang="ja-JP" altLang="en-US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栄養</a:t>
              </a:r>
              <a:endParaRPr lang="en-US" altLang="ja-JP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 fontAlgn="base">
                <a:spcAft>
                  <a:spcPct val="0"/>
                </a:spcAft>
              </a:pPr>
              <a:r>
                <a:rPr lang="ja-JP" altLang="en-US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管理士</a:t>
              </a:r>
            </a:p>
          </p:txBody>
        </p:sp>
        <p:sp>
          <p:nvSpPr>
            <p:cNvPr id="28" name="角丸四角形 27"/>
            <p:cNvSpPr/>
            <p:nvPr/>
          </p:nvSpPr>
          <p:spPr>
            <a:xfrm>
              <a:off x="5345038" y="4257446"/>
              <a:ext cx="1871912" cy="455008"/>
            </a:xfrm>
            <a:prstGeom prst="round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lIns="0" tIns="72000" rIns="0" bIns="0">
              <a:spAutoFit/>
            </a:bodyPr>
            <a:lstStyle/>
            <a:p>
              <a:pPr algn="ctr" fontAlgn="base">
                <a:spcAft>
                  <a:spcPct val="0"/>
                </a:spcAft>
                <a:defRPr/>
              </a:pPr>
              <a:r>
                <a:rPr lang="ja-JP" altLang="en-US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カウンセラー</a:t>
              </a:r>
            </a:p>
          </p:txBody>
        </p:sp>
        <p:sp>
          <p:nvSpPr>
            <p:cNvPr id="31" name="角丸四角形 30"/>
            <p:cNvSpPr/>
            <p:nvPr/>
          </p:nvSpPr>
          <p:spPr>
            <a:xfrm>
              <a:off x="2176686" y="4254142"/>
              <a:ext cx="1523047" cy="733098"/>
            </a:xfrm>
            <a:prstGeom prst="round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lIns="0" tIns="72000" rIns="0" bIns="0">
              <a:spAutoFit/>
            </a:bodyPr>
            <a:lstStyle/>
            <a:p>
              <a:pPr algn="ctr" fontAlgn="base">
                <a:lnSpc>
                  <a:spcPts val="2300"/>
                </a:lnSpc>
                <a:spcAft>
                  <a:spcPct val="0"/>
                </a:spcAft>
                <a:defRPr/>
              </a:pPr>
              <a:r>
                <a:rPr lang="ja-JP" altLang="en-US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ソーシャルワーカー</a:t>
              </a:r>
            </a:p>
          </p:txBody>
        </p:sp>
      </p:grp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79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/>
          <p:cNvSpPr txBox="1"/>
          <p:nvPr/>
        </p:nvSpPr>
        <p:spPr>
          <a:xfrm>
            <a:off x="1924870" y="198165"/>
            <a:ext cx="82285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それぞれの分野の専門家が</a:t>
            </a:r>
            <a:endParaRPr lang="en-US" altLang="ja-JP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チームで患者とその家族を支援</a:t>
            </a:r>
          </a:p>
        </p:txBody>
      </p:sp>
      <p:grpSp>
        <p:nvGrpSpPr>
          <p:cNvPr id="9" name="グループ化 8"/>
          <p:cNvGrpSpPr/>
          <p:nvPr/>
        </p:nvGrpSpPr>
        <p:grpSpPr>
          <a:xfrm>
            <a:off x="1972495" y="1704396"/>
            <a:ext cx="8205569" cy="4854857"/>
            <a:chOff x="448494" y="1704395"/>
            <a:chExt cx="8205569" cy="4854857"/>
          </a:xfrm>
        </p:grpSpPr>
        <p:sp>
          <p:nvSpPr>
            <p:cNvPr id="7" name="円/楕円 6"/>
            <p:cNvSpPr/>
            <p:nvPr/>
          </p:nvSpPr>
          <p:spPr>
            <a:xfrm>
              <a:off x="2924482" y="2475462"/>
              <a:ext cx="3335224" cy="3141932"/>
            </a:xfrm>
            <a:prstGeom prst="ellipse">
              <a:avLst/>
            </a:prstGeom>
            <a:noFill/>
            <a:ln w="254000">
              <a:solidFill>
                <a:srgbClr val="FFCB97">
                  <a:alpha val="38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6190084" y="4742287"/>
              <a:ext cx="2463979" cy="1567033"/>
            </a:xfrm>
            <a:prstGeom prst="ellipse">
              <a:avLst/>
            </a:prstGeom>
            <a:solidFill>
              <a:srgbClr val="FCFEBE">
                <a:alpha val="80000"/>
              </a:srgbClr>
            </a:solidFill>
            <a:ln>
              <a:noFill/>
            </a:ln>
            <a:effectLst>
              <a:softEdge rad="127000"/>
            </a:effectLst>
          </p:spPr>
          <p:txBody>
            <a:bodyPr wrap="square" tIns="144000" rtlCol="0" anchor="ctr" anchorCtr="0">
              <a:noAutofit/>
            </a:bodyPr>
            <a:lstStyle/>
            <a:p>
              <a:pPr algn="ctr"/>
              <a:r>
                <a:rPr lang="ja-JP" altLang="en-US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日常生活を取り戻す</a:t>
              </a: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448494" y="4725144"/>
              <a:ext cx="2456631" cy="1584175"/>
            </a:xfrm>
            <a:prstGeom prst="ellipse">
              <a:avLst/>
            </a:prstGeom>
            <a:solidFill>
              <a:srgbClr val="FCFEBE">
                <a:alpha val="80000"/>
              </a:srgbClr>
            </a:solidFill>
            <a:effectLst>
              <a:softEdge rad="127000"/>
            </a:effectLst>
          </p:spPr>
          <p:txBody>
            <a:bodyPr wrap="square" tIns="144000" rtlCol="0" anchor="ctr" anchorCtr="0">
              <a:noAutofit/>
            </a:bodyPr>
            <a:lstStyle/>
            <a:p>
              <a:pPr algn="ctr"/>
              <a:r>
                <a:rPr lang="ja-JP" altLang="en-US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経済面の</a:t>
              </a:r>
              <a:r>
                <a:rPr lang="en-US" altLang="ja-JP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/>
              </a:r>
              <a:br>
                <a:rPr lang="en-US" altLang="ja-JP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</a:br>
              <a:r>
                <a:rPr lang="ja-JP" altLang="en-US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支援をする</a:t>
              </a: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592510" y="1787794"/>
              <a:ext cx="2283553" cy="1791650"/>
            </a:xfrm>
            <a:prstGeom prst="ellipse">
              <a:avLst/>
            </a:prstGeom>
            <a:solidFill>
              <a:srgbClr val="FCFEBE">
                <a:alpha val="80000"/>
              </a:srgbClr>
            </a:solidFill>
            <a:ln>
              <a:noFill/>
            </a:ln>
            <a:effectLst>
              <a:softEdge rad="127000"/>
            </a:effectLst>
          </p:spPr>
          <p:txBody>
            <a:bodyPr wrap="square" tIns="108000" rtlCol="0" anchor="ctr" anchorCtr="0">
              <a:noAutofit/>
            </a:bodyPr>
            <a:lstStyle/>
            <a:p>
              <a:pPr algn="ctr"/>
              <a:r>
                <a:rPr lang="ja-JP" altLang="en-US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治療法の</a:t>
              </a:r>
              <a:r>
                <a:rPr lang="en-US" altLang="ja-JP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/>
              </a:r>
              <a:br>
                <a:rPr lang="en-US" altLang="ja-JP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</a:br>
              <a:r>
                <a:rPr lang="ja-JP" altLang="en-US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選択を</a:t>
              </a:r>
              <a:endParaRPr lang="en-US" altLang="ja-JP" sz="2400" b="1" dirty="0">
                <a:solidFill>
                  <a:srgbClr val="FF860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助ける</a:t>
              </a: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6338323" y="1804716"/>
              <a:ext cx="2220512" cy="1774728"/>
            </a:xfrm>
            <a:prstGeom prst="ellipse">
              <a:avLst/>
            </a:prstGeom>
            <a:solidFill>
              <a:srgbClr val="FCFEBE">
                <a:alpha val="80000"/>
              </a:srgbClr>
            </a:solidFill>
            <a:ln>
              <a:noFill/>
            </a:ln>
            <a:effectLst>
              <a:softEdge rad="127000"/>
            </a:effectLst>
          </p:spPr>
          <p:txBody>
            <a:bodyPr wrap="square" tIns="108000" rtlCol="0" anchor="ctr" anchorCtr="0">
              <a:noAutofit/>
            </a:bodyPr>
            <a:lstStyle/>
            <a:p>
              <a:pPr algn="ctr"/>
              <a:r>
                <a:rPr lang="ja-JP" altLang="en-US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痛みを</a:t>
              </a:r>
              <a:r>
                <a:rPr lang="en-US" altLang="ja-JP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/>
              </a:r>
              <a:br>
                <a:rPr lang="en-US" altLang="ja-JP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</a:br>
              <a:r>
                <a:rPr lang="ja-JP" altLang="en-US" sz="2400" b="1" dirty="0">
                  <a:solidFill>
                    <a:srgbClr val="FF860D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取り除く</a:t>
              </a:r>
            </a:p>
          </p:txBody>
        </p:sp>
        <p:pic>
          <p:nvPicPr>
            <p:cNvPr id="22" name="Picture 2" descr="C:\Users\nakamura\Desktop\サタケさんイラストスライド化拡大-0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0507" y="3084274"/>
              <a:ext cx="1175598" cy="930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3937408" y="3955427"/>
              <a:ext cx="15121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患者・その家族</a:t>
              </a:r>
            </a:p>
          </p:txBody>
        </p:sp>
        <p:pic>
          <p:nvPicPr>
            <p:cNvPr id="2058" name="Picture 10" descr="C:\Users\nakamura\Desktop\イラスト-26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7154" y="2132856"/>
              <a:ext cx="840793" cy="962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9" name="Picture 11" descr="C:\Users\nakamura\Desktop\イラスト-28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8101" y="4986415"/>
              <a:ext cx="840793" cy="962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0" name="Picture 12" descr="C:\Users\nakamura\Desktop\イラスト-2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0540" y="2178103"/>
              <a:ext cx="840793" cy="962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1" name="Picture 13" descr="C:\Users\nakamura\Desktop\イラスト-29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2872" y="3530544"/>
              <a:ext cx="840793" cy="962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2" name="Picture 14" descr="C:\Users\nakamura\Desktop\イラスト-30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8026" y="3530545"/>
              <a:ext cx="840793" cy="962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3" name="Picture 15" descr="C:\Users\nakamura\Desktop\イラスト-31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1758" y="4977928"/>
              <a:ext cx="840793" cy="962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4" name="Picture 16" descr="C:\Users\nakamura\Desktop\イラスト-32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3199" y="4134092"/>
              <a:ext cx="1146690" cy="8944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5" name="Picture 17" descr="C:\Users\nakamura\Desktop\イラスト-25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5868" y="1704395"/>
              <a:ext cx="840793" cy="962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角丸四角形 26"/>
            <p:cNvSpPr/>
            <p:nvPr/>
          </p:nvSpPr>
          <p:spPr>
            <a:xfrm>
              <a:off x="5345334" y="2996952"/>
              <a:ext cx="1156054" cy="455008"/>
            </a:xfrm>
            <a:prstGeom prst="round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lIns="0" tIns="72000" rIns="0" bIns="0">
              <a:spAutoFit/>
            </a:bodyPr>
            <a:lstStyle/>
            <a:p>
              <a:pPr algn="ctr" fontAlgn="base">
                <a:spcAft>
                  <a:spcPct val="0"/>
                </a:spcAft>
              </a:pPr>
              <a:r>
                <a:rPr lang="ja-JP" altLang="en-US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薬剤師</a:t>
              </a:r>
            </a:p>
          </p:txBody>
        </p:sp>
        <p:sp>
          <p:nvSpPr>
            <p:cNvPr id="29" name="角丸四角形 28"/>
            <p:cNvSpPr/>
            <p:nvPr/>
          </p:nvSpPr>
          <p:spPr>
            <a:xfrm>
              <a:off x="4696966" y="5729673"/>
              <a:ext cx="1310506" cy="829579"/>
            </a:xfrm>
            <a:prstGeom prst="round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lIns="0" tIns="72000" rIns="0" bIns="0" anchor="ctr">
              <a:spAutoFit/>
            </a:bodyPr>
            <a:lstStyle/>
            <a:p>
              <a:pPr algn="ctr" fontAlgn="base">
                <a:spcAft>
                  <a:spcPct val="0"/>
                </a:spcAft>
                <a:defRPr/>
              </a:pPr>
              <a:r>
                <a:rPr lang="ja-JP" altLang="en-US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リハビリ</a:t>
              </a:r>
              <a:endParaRPr lang="en-US" altLang="ja-JP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 fontAlgn="base">
                <a:spcAft>
                  <a:spcPct val="0"/>
                </a:spcAft>
                <a:defRPr/>
              </a:pPr>
              <a:r>
                <a:rPr lang="ja-JP" altLang="en-US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専門職</a:t>
              </a:r>
            </a:p>
          </p:txBody>
        </p:sp>
        <p:sp>
          <p:nvSpPr>
            <p:cNvPr id="32" name="角丸四角形 31"/>
            <p:cNvSpPr/>
            <p:nvPr/>
          </p:nvSpPr>
          <p:spPr>
            <a:xfrm>
              <a:off x="2778383" y="3000121"/>
              <a:ext cx="1100862" cy="455008"/>
            </a:xfrm>
            <a:prstGeom prst="round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lIns="0" tIns="72000" rIns="0" bIns="0">
              <a:spAutoFit/>
            </a:bodyPr>
            <a:lstStyle/>
            <a:p>
              <a:pPr algn="ctr" fontAlgn="base">
                <a:spcAft>
                  <a:spcPct val="0"/>
                </a:spcAft>
                <a:defRPr/>
              </a:pPr>
              <a:r>
                <a:rPr lang="ja-JP" altLang="en-US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看護師</a:t>
              </a:r>
            </a:p>
          </p:txBody>
        </p:sp>
        <p:sp>
          <p:nvSpPr>
            <p:cNvPr id="49" name="角丸四角形 48"/>
            <p:cNvSpPr/>
            <p:nvPr/>
          </p:nvSpPr>
          <p:spPr>
            <a:xfrm>
              <a:off x="4219812" y="2546986"/>
              <a:ext cx="868560" cy="483285"/>
            </a:xfrm>
            <a:prstGeom prst="round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lIns="0" tIns="72000" rIns="0" bIns="0">
              <a:noAutofit/>
            </a:bodyPr>
            <a:lstStyle/>
            <a:p>
              <a:pPr algn="ctr" fontAlgn="base">
                <a:spcAft>
                  <a:spcPct val="0"/>
                </a:spcAft>
                <a:defRPr/>
              </a:pPr>
              <a:r>
                <a:rPr lang="ja-JP" altLang="en-US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医師</a:t>
              </a:r>
            </a:p>
          </p:txBody>
        </p:sp>
        <p:sp>
          <p:nvSpPr>
            <p:cNvPr id="23" name="角丸四角形 22"/>
            <p:cNvSpPr/>
            <p:nvPr/>
          </p:nvSpPr>
          <p:spPr>
            <a:xfrm>
              <a:off x="3381724" y="5729672"/>
              <a:ext cx="1099218" cy="829579"/>
            </a:xfrm>
            <a:prstGeom prst="round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lIns="0" tIns="72000" rIns="0" bIns="0" anchor="ctr">
              <a:spAutoFit/>
            </a:bodyPr>
            <a:lstStyle/>
            <a:p>
              <a:pPr algn="ctr" fontAlgn="base">
                <a:spcAft>
                  <a:spcPct val="0"/>
                </a:spcAft>
              </a:pPr>
              <a:r>
                <a:rPr lang="ja-JP" altLang="en-US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栄養</a:t>
              </a:r>
              <a:endParaRPr lang="en-US" altLang="ja-JP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 fontAlgn="base">
                <a:spcAft>
                  <a:spcPct val="0"/>
                </a:spcAft>
              </a:pPr>
              <a:r>
                <a:rPr lang="ja-JP" altLang="en-US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管理士</a:t>
              </a:r>
            </a:p>
          </p:txBody>
        </p:sp>
        <p:sp>
          <p:nvSpPr>
            <p:cNvPr id="28" name="角丸四角形 27"/>
            <p:cNvSpPr/>
            <p:nvPr/>
          </p:nvSpPr>
          <p:spPr>
            <a:xfrm>
              <a:off x="5345038" y="4257446"/>
              <a:ext cx="1871912" cy="455008"/>
            </a:xfrm>
            <a:prstGeom prst="round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lIns="0" tIns="72000" rIns="0" bIns="0">
              <a:spAutoFit/>
            </a:bodyPr>
            <a:lstStyle/>
            <a:p>
              <a:pPr algn="ctr" fontAlgn="base">
                <a:spcAft>
                  <a:spcPct val="0"/>
                </a:spcAft>
                <a:defRPr/>
              </a:pPr>
              <a:r>
                <a:rPr lang="ja-JP" altLang="en-US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カウンセラー</a:t>
              </a:r>
            </a:p>
          </p:txBody>
        </p:sp>
        <p:sp>
          <p:nvSpPr>
            <p:cNvPr id="31" name="角丸四角形 30"/>
            <p:cNvSpPr/>
            <p:nvPr/>
          </p:nvSpPr>
          <p:spPr>
            <a:xfrm>
              <a:off x="2176686" y="4254142"/>
              <a:ext cx="1523047" cy="733098"/>
            </a:xfrm>
            <a:prstGeom prst="round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lIns="0" tIns="72000" rIns="0" bIns="0">
              <a:spAutoFit/>
            </a:bodyPr>
            <a:lstStyle/>
            <a:p>
              <a:pPr algn="ctr" fontAlgn="base">
                <a:lnSpc>
                  <a:spcPts val="2300"/>
                </a:lnSpc>
                <a:spcAft>
                  <a:spcPct val="0"/>
                </a:spcAft>
                <a:defRPr/>
              </a:pPr>
              <a:r>
                <a:rPr lang="ja-JP" altLang="en-US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ソーシャルワーカー</a:t>
              </a:r>
            </a:p>
          </p:txBody>
        </p:sp>
      </p:grpSp>
      <p:sp>
        <p:nvSpPr>
          <p:cNvPr id="20" name="テキスト ボックス 19"/>
          <p:cNvSpPr txBox="1"/>
          <p:nvPr/>
        </p:nvSpPr>
        <p:spPr>
          <a:xfrm>
            <a:off x="2234305" y="5704681"/>
            <a:ext cx="7609678" cy="1008112"/>
          </a:xfrm>
          <a:prstGeom prst="roundRect">
            <a:avLst>
              <a:gd name="adj" fmla="val 14464"/>
            </a:avLst>
          </a:prstGeom>
          <a:solidFill>
            <a:srgbClr val="E1FEFF">
              <a:alpha val="90000"/>
            </a:srgbClr>
          </a:solidFill>
          <a:ln w="762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180000" rtlCol="0" anchor="ctr" anchorCtr="0">
            <a:noAutofit/>
          </a:bodyPr>
          <a:lstStyle>
            <a:defPPr>
              <a:defRPr lang="ja-JP"/>
            </a:defPPr>
            <a:lvl1pPr algn="ctr">
              <a:defRPr sz="4800" b="1">
                <a:solidFill>
                  <a:srgbClr val="0070C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400" dirty="0"/>
              <a:t>緩和ケア</a:t>
            </a:r>
            <a:endParaRPr lang="en-US" altLang="ja-JP" sz="44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675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3143671" y="3413127"/>
            <a:ext cx="5904656" cy="3468953"/>
          </a:xfrm>
          <a:prstGeom prst="ellipse">
            <a:avLst/>
          </a:prstGeom>
          <a:solidFill>
            <a:srgbClr val="FCFEBE">
              <a:alpha val="80000"/>
            </a:srgbClr>
          </a:solidFill>
          <a:ln>
            <a:noFill/>
          </a:ln>
          <a:effectLst>
            <a:softEdge rad="127000"/>
          </a:effectLst>
        </p:spPr>
        <p:txBody>
          <a:bodyPr wrap="square" rtlCol="0" anchor="ctr" anchorCtr="0">
            <a:noAutofit/>
          </a:bodyPr>
          <a:lstStyle/>
          <a:p>
            <a:pPr algn="ctr"/>
            <a:endParaRPr lang="ja-JP" altLang="en-US" sz="2400" b="1" dirty="0">
              <a:solidFill>
                <a:srgbClr val="FF9933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801413" y="1173511"/>
            <a:ext cx="8640960" cy="2362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900"/>
              </a:lnSpc>
            </a:pPr>
            <a:r>
              <a:rPr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患者とその家族</a:t>
            </a:r>
            <a:r>
              <a:rPr lang="ja-JP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に対し</a:t>
            </a:r>
            <a:endParaRPr lang="en-US" altLang="ja-JP" sz="40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ts val="5900"/>
              </a:lnSpc>
            </a:pPr>
            <a:r>
              <a:rPr lang="ja-JP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病気に伴う</a:t>
            </a:r>
            <a:r>
              <a:rPr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体と心の痛み</a:t>
            </a:r>
            <a:r>
              <a:rPr lang="ja-JP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en-US" altLang="ja-JP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和らげるための支援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067040" y="186905"/>
            <a:ext cx="80614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400" dirty="0"/>
              <a:t>緩和ケアとは</a:t>
            </a:r>
            <a:endParaRPr lang="en-US" altLang="ja-JP" sz="4400" dirty="0"/>
          </a:p>
        </p:txBody>
      </p:sp>
      <p:pic>
        <p:nvPicPr>
          <p:cNvPr id="3074" name="Picture 2" descr="C:\Users\nakamura\Desktop\サタケさんイラストスライド化拡大-1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551" y="3527426"/>
            <a:ext cx="4701937" cy="32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526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kamura\Desktop\170105_緩和ケア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294" y="2445022"/>
            <a:ext cx="7291388" cy="422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2219525" y="1340768"/>
            <a:ext cx="79184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緩和ケアは</a:t>
            </a:r>
            <a:r>
              <a:rPr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治療と並行して</a:t>
            </a:r>
            <a:r>
              <a:rPr lang="en-US" altLang="ja-JP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早期から</a:t>
            </a:r>
            <a:r>
              <a:rPr lang="ja-JP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行われる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67040" y="186905"/>
            <a:ext cx="80614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緩和ケアの開始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2613743" y="3011943"/>
            <a:ext cx="7268939" cy="855307"/>
            <a:chOff x="1089742" y="2801811"/>
            <a:chExt cx="7268939" cy="855307"/>
          </a:xfrm>
        </p:grpSpPr>
        <p:sp>
          <p:nvSpPr>
            <p:cNvPr id="2" name="右矢印 1"/>
            <p:cNvSpPr/>
            <p:nvPr/>
          </p:nvSpPr>
          <p:spPr>
            <a:xfrm>
              <a:off x="1089742" y="2801811"/>
              <a:ext cx="7268939" cy="855307"/>
            </a:xfrm>
            <a:prstGeom prst="rightArrow">
              <a:avLst/>
            </a:prstGeom>
            <a:solidFill>
              <a:srgbClr val="01B3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3896494" y="3079219"/>
              <a:ext cx="22982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Century Gothic" panose="020B0502020202020204"/>
                  <a:ea typeface="メイリオ"/>
                </a:rPr>
                <a:t>がんの経過</a:t>
              </a:r>
              <a:endParaRPr lang="en-US" altLang="ja-JP" b="1" dirty="0">
                <a:solidFill>
                  <a:schemeClr val="bg1"/>
                </a:solidFill>
                <a:latin typeface="Century Gothic" panose="020B0502020202020204"/>
                <a:ea typeface="メイリオ"/>
              </a:endParaRPr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2591294" y="5727363"/>
            <a:ext cx="72913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がんに対する治療と並行して緩和ケアを行い、状況に合わせて割合を変えていく。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97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/>
          <p:cNvSpPr txBox="1"/>
          <p:nvPr/>
        </p:nvSpPr>
        <p:spPr>
          <a:xfrm>
            <a:off x="3059571" y="4325654"/>
            <a:ext cx="75239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がん患者とその家族に</a:t>
            </a:r>
            <a:r>
              <a:rPr lang="ja-JP" altLang="en-US" sz="44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対して</a:t>
            </a:r>
            <a:r>
              <a:rPr lang="ja-JP" altLang="en-US" sz="4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心身</a:t>
            </a:r>
            <a:r>
              <a:rPr lang="ja-JP" altLang="en-US" sz="44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の苦痛</a:t>
            </a:r>
            <a:r>
              <a:rPr lang="ja-JP" altLang="en-US" sz="4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を和らげるよう支援することが大切。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59571" y="2198806"/>
            <a:ext cx="73799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緩和ケアは治療と並行して</a:t>
            </a:r>
            <a:r>
              <a:rPr lang="en-US" altLang="ja-JP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早期から行われる。</a:t>
            </a:r>
          </a:p>
        </p:txBody>
      </p:sp>
      <p:grpSp>
        <p:nvGrpSpPr>
          <p:cNvPr id="12" name="グループ化 11"/>
          <p:cNvGrpSpPr/>
          <p:nvPr/>
        </p:nvGrpSpPr>
        <p:grpSpPr>
          <a:xfrm>
            <a:off x="2207569" y="2091084"/>
            <a:ext cx="803425" cy="830997"/>
            <a:chOff x="1014358" y="1805732"/>
            <a:chExt cx="803425" cy="830997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5578" y="1857524"/>
              <a:ext cx="466102" cy="451080"/>
            </a:xfrm>
            <a:prstGeom prst="rect">
              <a:avLst/>
            </a:prstGeom>
          </p:spPr>
        </p:pic>
        <p:sp>
          <p:nvSpPr>
            <p:cNvPr id="14" name="正方形/長方形 13"/>
            <p:cNvSpPr/>
            <p:nvPr/>
          </p:nvSpPr>
          <p:spPr>
            <a:xfrm>
              <a:off x="1014358" y="1805732"/>
              <a:ext cx="80342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</a:t>
              </a:r>
              <a:endPara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cxnSp>
        <p:nvCxnSpPr>
          <p:cNvPr id="17" name="直線コネクタ 16"/>
          <p:cNvCxnSpPr/>
          <p:nvPr/>
        </p:nvCxnSpPr>
        <p:spPr>
          <a:xfrm>
            <a:off x="2418789" y="3843130"/>
            <a:ext cx="7407114" cy="0"/>
          </a:xfrm>
          <a:prstGeom prst="line">
            <a:avLst/>
          </a:prstGeom>
          <a:ln w="57150" cap="sq">
            <a:solidFill>
              <a:schemeClr val="bg1">
                <a:lumMod val="85000"/>
              </a:schemeClr>
            </a:solidFill>
            <a:prstDash val="sysDash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グループ化 18"/>
          <p:cNvGrpSpPr/>
          <p:nvPr/>
        </p:nvGrpSpPr>
        <p:grpSpPr>
          <a:xfrm>
            <a:off x="2207569" y="4273862"/>
            <a:ext cx="803425" cy="830997"/>
            <a:chOff x="1014358" y="1805732"/>
            <a:chExt cx="803425" cy="830997"/>
          </a:xfrm>
        </p:grpSpPr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5578" y="1857524"/>
              <a:ext cx="466102" cy="451080"/>
            </a:xfrm>
            <a:prstGeom prst="rect">
              <a:avLst/>
            </a:prstGeom>
          </p:spPr>
        </p:pic>
        <p:sp>
          <p:nvSpPr>
            <p:cNvPr id="21" name="正方形/長方形 20"/>
            <p:cNvSpPr/>
            <p:nvPr/>
          </p:nvSpPr>
          <p:spPr>
            <a:xfrm>
              <a:off x="1014358" y="1805732"/>
              <a:ext cx="80342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</a:t>
              </a:r>
              <a:endPara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5" name="テキスト ボックス 14"/>
          <p:cNvSpPr txBox="1"/>
          <p:nvPr/>
        </p:nvSpPr>
        <p:spPr>
          <a:xfrm>
            <a:off x="4236492" y="624476"/>
            <a:ext cx="3672408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800" b="1">
                <a:solidFill>
                  <a:srgbClr val="6699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 smtClean="0">
                <a:solidFill>
                  <a:srgbClr val="C30D23"/>
                </a:solidFill>
              </a:rPr>
              <a:t>ポイント</a:t>
            </a:r>
            <a:endParaRPr lang="ja-JP" altLang="en-US" sz="5400" dirty="0">
              <a:solidFill>
                <a:srgbClr val="C30D23"/>
              </a:solidFill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871" y="1365976"/>
            <a:ext cx="3689600" cy="262824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051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円/楕円 11"/>
          <p:cNvSpPr/>
          <p:nvPr/>
        </p:nvSpPr>
        <p:spPr>
          <a:xfrm>
            <a:off x="1827337" y="3654838"/>
            <a:ext cx="2965776" cy="2936413"/>
          </a:xfrm>
          <a:prstGeom prst="ellipse">
            <a:avLst/>
          </a:prstGeom>
          <a:solidFill>
            <a:srgbClr val="81C9FF">
              <a:alpha val="46667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0" rtlCol="0" anchor="ctr"/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時間が</a:t>
            </a:r>
            <a:endParaRPr lang="en-US" altLang="ja-JP" sz="3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ない</a:t>
            </a:r>
          </a:p>
        </p:txBody>
      </p:sp>
      <p:sp>
        <p:nvSpPr>
          <p:cNvPr id="16" name="円/楕円 15"/>
          <p:cNvSpPr/>
          <p:nvPr/>
        </p:nvSpPr>
        <p:spPr>
          <a:xfrm>
            <a:off x="3246170" y="1746633"/>
            <a:ext cx="2850052" cy="2738846"/>
          </a:xfrm>
          <a:prstGeom prst="ellipse">
            <a:avLst/>
          </a:prstGeom>
          <a:solidFill>
            <a:srgbClr val="81C9FF">
              <a:alpha val="46667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0" rtlCol="0" anchor="ctr"/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費用が</a:t>
            </a:r>
            <a:endParaRPr lang="en-US" altLang="ja-JP" sz="3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かかる</a:t>
            </a:r>
          </a:p>
        </p:txBody>
      </p:sp>
      <p:sp>
        <p:nvSpPr>
          <p:cNvPr id="18" name="円/楕円 17"/>
          <p:cNvSpPr/>
          <p:nvPr/>
        </p:nvSpPr>
        <p:spPr>
          <a:xfrm>
            <a:off x="4604812" y="3654838"/>
            <a:ext cx="2965776" cy="2936413"/>
          </a:xfrm>
          <a:prstGeom prst="ellipse">
            <a:avLst/>
          </a:prstGeom>
          <a:solidFill>
            <a:srgbClr val="81C9FF">
              <a:alpha val="46667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0" rtlCol="0" anchor="ctr"/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がんが</a:t>
            </a:r>
            <a:r>
              <a:rPr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見つかる</a:t>
            </a:r>
            <a:r>
              <a:rPr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と怖い</a:t>
            </a:r>
          </a:p>
        </p:txBody>
      </p:sp>
      <p:sp>
        <p:nvSpPr>
          <p:cNvPr id="22" name="円/楕円 21"/>
          <p:cNvSpPr/>
          <p:nvPr/>
        </p:nvSpPr>
        <p:spPr>
          <a:xfrm>
            <a:off x="6062070" y="1732939"/>
            <a:ext cx="2850052" cy="2766234"/>
          </a:xfrm>
          <a:prstGeom prst="ellipse">
            <a:avLst/>
          </a:prstGeom>
          <a:solidFill>
            <a:srgbClr val="81C9FF">
              <a:alpha val="46667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0" rtlCol="0" anchor="ctr"/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健康に</a:t>
            </a:r>
            <a:endParaRPr lang="en-US" altLang="ja-JP" sz="3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自信が</a:t>
            </a:r>
            <a:r>
              <a:rPr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ある</a:t>
            </a:r>
          </a:p>
        </p:txBody>
      </p:sp>
      <p:sp>
        <p:nvSpPr>
          <p:cNvPr id="14" name="円/楕円 13"/>
          <p:cNvSpPr/>
          <p:nvPr/>
        </p:nvSpPr>
        <p:spPr>
          <a:xfrm>
            <a:off x="7382287" y="3654838"/>
            <a:ext cx="2965776" cy="2936413"/>
          </a:xfrm>
          <a:prstGeom prst="ellipse">
            <a:avLst/>
          </a:prstGeom>
          <a:solidFill>
            <a:srgbClr val="81C9FF">
              <a:alpha val="46667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0" rtlCol="0" anchor="ctr"/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いつでも受診</a:t>
            </a:r>
            <a:r>
              <a:rPr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できる</a:t>
            </a:r>
          </a:p>
        </p:txBody>
      </p:sp>
      <p:grpSp>
        <p:nvGrpSpPr>
          <p:cNvPr id="15" name="グループ化 14"/>
          <p:cNvGrpSpPr/>
          <p:nvPr/>
        </p:nvGrpSpPr>
        <p:grpSpPr>
          <a:xfrm>
            <a:off x="1802954" y="-17252"/>
            <a:ext cx="8890892" cy="1920846"/>
            <a:chOff x="278954" y="-17252"/>
            <a:chExt cx="8890892" cy="1920846"/>
          </a:xfrm>
        </p:grpSpPr>
        <p:pic>
          <p:nvPicPr>
            <p:cNvPr id="17" name="Picture 2" descr="C:\Users\nakamura\Desktop\スライド文字-05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1541" y="-17252"/>
              <a:ext cx="7690939" cy="1920846"/>
            </a:xfrm>
            <a:prstGeom prst="rect">
              <a:avLst/>
            </a:prstGeom>
            <a:noFill/>
            <a:effectLst>
              <a:outerShdw blurRad="50800" dist="50800" dir="2700000" algn="tl" rotWithShape="0">
                <a:prstClr val="black">
                  <a:alpha val="2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テキスト ボックス 18"/>
            <p:cNvSpPr txBox="1"/>
            <p:nvPr/>
          </p:nvSpPr>
          <p:spPr>
            <a:xfrm>
              <a:off x="1770274" y="443287"/>
              <a:ext cx="7399572" cy="9175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252000" rIns="0" rtlCol="0" anchor="ctr"/>
            <a:lstStyle>
              <a:defPPr>
                <a:defRPr lang="ja-JP"/>
              </a:defPPr>
              <a:lvl1pPr algn="ctr">
                <a:defRPr sz="3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pPr algn="l"/>
              <a:r>
                <a:rPr lang="ja-JP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がん検診を受けない理由は</a:t>
              </a:r>
              <a:endParaRPr lang="en-US" altLang="ja-JP" sz="4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endParaRPr>
            </a:p>
            <a:p>
              <a:pPr algn="l"/>
              <a:r>
                <a:rPr lang="ja-JP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何だろう</a:t>
              </a:r>
            </a:p>
          </p:txBody>
        </p:sp>
        <p:grpSp>
          <p:nvGrpSpPr>
            <p:cNvPr id="20" name="グループ化 19"/>
            <p:cNvGrpSpPr/>
            <p:nvPr/>
          </p:nvGrpSpPr>
          <p:grpSpPr>
            <a:xfrm>
              <a:off x="278954" y="386897"/>
              <a:ext cx="1008112" cy="1182375"/>
              <a:chOff x="728192" y="921380"/>
              <a:chExt cx="1008112" cy="1182375"/>
            </a:xfrm>
          </p:grpSpPr>
          <p:sp>
            <p:nvSpPr>
              <p:cNvPr id="21" name="円/楕円 20"/>
              <p:cNvSpPr/>
              <p:nvPr/>
            </p:nvSpPr>
            <p:spPr>
              <a:xfrm>
                <a:off x="728192" y="980696"/>
                <a:ext cx="1008112" cy="1008112"/>
              </a:xfrm>
              <a:prstGeom prst="ellipse">
                <a:avLst/>
              </a:prstGeom>
              <a:solidFill>
                <a:srgbClr val="01B3B7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741793" y="921380"/>
                <a:ext cx="971567" cy="1182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8500"/>
                  </a:lnSpc>
                </a:pPr>
                <a:r>
                  <a:rPr lang="ja-JP" altLang="en-US" sz="6200" dirty="0">
                    <a:solidFill>
                      <a:schemeClr val="bg1"/>
                    </a:solidFill>
                    <a:latin typeface="HGS創英角ｺﾞｼｯｸUB" panose="020B0900000000000000" pitchFamily="50" charset="-128"/>
                    <a:ea typeface="HGS創英角ｺﾞｼｯｸUB" panose="020B0900000000000000" pitchFamily="50" charset="-128"/>
                    <a:cs typeface="メイリオ" panose="020B0604030504040204" pitchFamily="50" charset="-128"/>
                  </a:rPr>
                  <a:t>Ｑ</a:t>
                </a:r>
              </a:p>
            </p:txBody>
          </p:sp>
        </p:grpSp>
      </p:grpSp>
      <p:sp>
        <p:nvSpPr>
          <p:cNvPr id="13" name="テキスト ボックス 12"/>
          <p:cNvSpPr txBox="1"/>
          <p:nvPr/>
        </p:nvSpPr>
        <p:spPr>
          <a:xfrm>
            <a:off x="5050218" y="6574942"/>
            <a:ext cx="53577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出典：内閣府　平成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28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年度がん対策に関する世論調査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6629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18" grpId="0" animBg="1"/>
      <p:bldP spid="22" grpId="0" animBg="1"/>
      <p:bldP spid="1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2004640"/>
            <a:ext cx="12192000" cy="2901468"/>
          </a:xfrm>
          <a:prstGeom prst="rect">
            <a:avLst/>
          </a:prstGeom>
          <a:solidFill>
            <a:srgbClr val="01B3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　</a:t>
            </a:r>
            <a:r>
              <a:rPr lang="ja-JP" altLang="en-US" sz="4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がん患者と共生する社会の在り方</a:t>
            </a:r>
            <a:endParaRPr lang="ja-JP" altLang="en-US" sz="4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878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625642" y="1804737"/>
            <a:ext cx="10996863" cy="4788568"/>
          </a:xfrm>
          <a:prstGeom prst="roundRect">
            <a:avLst/>
          </a:prstGeom>
          <a:gradFill>
            <a:gsLst>
              <a:gs pos="0">
                <a:schemeClr val="bg1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411122" y="2040258"/>
            <a:ext cx="1003646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がん患者が</a:t>
            </a:r>
            <a:r>
              <a:rPr lang="ja-JP" alt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暮らしやすい社会とは</a:t>
            </a:r>
            <a:endParaRPr lang="en-US" altLang="ja-JP" sz="4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どのような社会だろうか？</a:t>
            </a:r>
            <a:endParaRPr lang="en-US" altLang="ja-JP" sz="4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→学習シートへ記入しよう</a:t>
            </a:r>
            <a:endParaRPr lang="ja-JP" alt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236492" y="624476"/>
            <a:ext cx="3672408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800" b="1">
                <a:solidFill>
                  <a:srgbClr val="6699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solidFill>
                  <a:srgbClr val="C30D23"/>
                </a:solidFill>
              </a:rPr>
              <a:t>作業</a:t>
            </a:r>
            <a:r>
              <a:rPr lang="ja-JP" altLang="en-US" sz="5400" dirty="0" smtClean="0">
                <a:solidFill>
                  <a:srgbClr val="C30D23"/>
                </a:solidFill>
              </a:rPr>
              <a:t>の</a:t>
            </a:r>
            <a:r>
              <a:rPr lang="ja-JP" altLang="en-US" sz="5400" dirty="0">
                <a:solidFill>
                  <a:srgbClr val="C30D23"/>
                </a:solidFill>
              </a:rPr>
              <a:t>時間</a:t>
            </a: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871" y="1365976"/>
            <a:ext cx="3689600" cy="262824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1411121" y="4278207"/>
            <a:ext cx="100364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</a:t>
            </a:r>
            <a:r>
              <a:rPr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r>
              <a:rPr lang="ja-JP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個人</a:t>
            </a:r>
            <a:r>
              <a:rPr lang="ja-JP" altLang="ja-JP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で考える</a:t>
            </a:r>
            <a:r>
              <a:rPr lang="ja-JP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3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en-US" altLang="ja-JP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r>
              <a:rPr lang="ja-JP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グループ内</a:t>
            </a:r>
            <a:r>
              <a:rPr lang="ja-JP" altLang="ja-JP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で意見を紹介する。</a:t>
            </a:r>
          </a:p>
          <a:p>
            <a:r>
              <a:rPr lang="en-US" altLang="ja-JP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(3</a:t>
            </a:r>
            <a:r>
              <a:rPr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r>
              <a:rPr lang="ja-JP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代表者が</a:t>
            </a:r>
            <a:r>
              <a:rPr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グループで紹介された</a:t>
            </a:r>
            <a:r>
              <a:rPr lang="ja-JP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意見を</a:t>
            </a:r>
            <a:r>
              <a:rPr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 </a:t>
            </a:r>
            <a:r>
              <a:rPr lang="ja-JP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発表</a:t>
            </a:r>
            <a:r>
              <a:rPr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し全体で共有</a:t>
            </a:r>
            <a:r>
              <a:rPr lang="ja-JP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する</a:t>
            </a:r>
            <a:r>
              <a:rPr lang="ja-JP" altLang="ja-JP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ja-JP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79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681724" y="1952520"/>
            <a:ext cx="2699792" cy="584775"/>
          </a:xfrm>
          <a:prstGeom prst="homePlate">
            <a:avLst>
              <a:gd name="adj" fmla="val 54343"/>
            </a:avLst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108000" rtlCol="0">
            <a:noAutofit/>
          </a:bodyPr>
          <a:lstStyle>
            <a:defPPr>
              <a:defRPr lang="ja-JP"/>
            </a:defPPr>
            <a:lvl1pPr algn="ctr">
              <a:defRPr sz="4400" b="1"/>
            </a:lvl1pPr>
          </a:lstStyle>
          <a:p>
            <a:r>
              <a:rPr lang="ja-JP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事例</a:t>
            </a:r>
            <a:r>
              <a:rPr lang="en-US" altLang="ja-JP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lang="ja-JP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222526" y="2691207"/>
            <a:ext cx="560445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友人といる時間は</a:t>
            </a:r>
            <a:r>
              <a:rPr lang="ja-JP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en-US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病気</a:t>
            </a:r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とは何の関係</a:t>
            </a:r>
            <a:r>
              <a:rPr lang="ja-JP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</a:t>
            </a:r>
            <a:r>
              <a:rPr lang="en-US" altLang="ja-JP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ない</a:t>
            </a:r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自分で</a:t>
            </a:r>
            <a:r>
              <a:rPr lang="ja-JP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いられる</a:t>
            </a:r>
            <a:r>
              <a:rPr lang="en-US" altLang="ja-JP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時間</a:t>
            </a:r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です。</a:t>
            </a:r>
            <a:endParaRPr lang="en-US" altLang="ja-JP" sz="32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22526" y="4704258"/>
            <a:ext cx="833407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何でもない話をして、一緒に笑って、ともに過ごすことで、</a:t>
            </a:r>
            <a:r>
              <a:rPr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「患者」としてではない、</a:t>
            </a:r>
            <a:r>
              <a:rPr lang="en-US" altLang="ja-JP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これまで通りの「自分」を取り戻せる</a:t>
            </a:r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ような気がします。</a:t>
            </a:r>
            <a:endParaRPr lang="en-US" altLang="ja-JP" sz="32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043444" y="6334600"/>
            <a:ext cx="5079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（患者手記より）</a:t>
            </a:r>
          </a:p>
        </p:txBody>
      </p:sp>
      <p:grpSp>
        <p:nvGrpSpPr>
          <p:cNvPr id="16" name="グループ化 15"/>
          <p:cNvGrpSpPr>
            <a:grpSpLocks noChangeAspect="1"/>
          </p:cNvGrpSpPr>
          <p:nvPr/>
        </p:nvGrpSpPr>
        <p:grpSpPr>
          <a:xfrm>
            <a:off x="2885220" y="-8334"/>
            <a:ext cx="7963309" cy="1809524"/>
            <a:chOff x="1413971" y="-26783"/>
            <a:chExt cx="7963309" cy="1809524"/>
          </a:xfrm>
        </p:grpSpPr>
        <p:pic>
          <p:nvPicPr>
            <p:cNvPr id="20" name="Picture 2" descr="C:\Users\nakamura\Desktop\スライド文字-05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3971" y="-26783"/>
              <a:ext cx="6235117" cy="1809524"/>
            </a:xfrm>
            <a:prstGeom prst="rect">
              <a:avLst/>
            </a:prstGeom>
            <a:noFill/>
            <a:effectLst>
              <a:outerShdw blurRad="50800" dist="50800" dir="2700000" algn="tl" rotWithShape="0">
                <a:prstClr val="black">
                  <a:alpha val="2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テキスト ボックス 20"/>
            <p:cNvSpPr txBox="1"/>
            <p:nvPr/>
          </p:nvSpPr>
          <p:spPr>
            <a:xfrm>
              <a:off x="2051720" y="360704"/>
              <a:ext cx="7325560" cy="9175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252000" rIns="0" rtlCol="0" anchor="ctr"/>
            <a:lstStyle>
              <a:defPPr>
                <a:defRPr lang="ja-JP"/>
              </a:defPPr>
              <a:lvl1pPr algn="ctr">
                <a:defRPr sz="3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pPr algn="l"/>
              <a:r>
                <a:rPr lang="ja-JP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がん患者とどのように</a:t>
              </a:r>
              <a:endParaRPr lang="en-US" altLang="ja-JP" sz="4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endParaRPr>
            </a:p>
            <a:p>
              <a:pPr algn="l"/>
              <a:r>
                <a:rPr lang="ja-JP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接すればよいのだろう</a:t>
              </a:r>
              <a:endParaRPr lang="en-US" altLang="ja-JP" sz="4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endParaRPr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1919536" y="326958"/>
            <a:ext cx="1008112" cy="1182375"/>
            <a:chOff x="728192" y="921380"/>
            <a:chExt cx="1008112" cy="1182375"/>
          </a:xfrm>
        </p:grpSpPr>
        <p:sp>
          <p:nvSpPr>
            <p:cNvPr id="23" name="円/楕円 22"/>
            <p:cNvSpPr/>
            <p:nvPr/>
          </p:nvSpPr>
          <p:spPr>
            <a:xfrm>
              <a:off x="728192" y="980696"/>
              <a:ext cx="1008112" cy="1008112"/>
            </a:xfrm>
            <a:prstGeom prst="ellipse">
              <a:avLst/>
            </a:prstGeom>
            <a:solidFill>
              <a:srgbClr val="01B3B7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741793" y="921380"/>
              <a:ext cx="971567" cy="1182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500"/>
                </a:lnSpc>
              </a:pPr>
              <a:r>
                <a:rPr lang="ja-JP" altLang="en-US" sz="6200" dirty="0">
                  <a:solidFill>
                    <a:schemeClr val="bg1"/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  <a:cs typeface="メイリオ" panose="020B0604030504040204" pitchFamily="50" charset="-128"/>
                </a:rPr>
                <a:t>Ｑ</a:t>
              </a:r>
            </a:p>
          </p:txBody>
        </p:sp>
      </p:grpSp>
      <p:sp>
        <p:nvSpPr>
          <p:cNvPr id="26" name="円/楕円 25"/>
          <p:cNvSpPr/>
          <p:nvPr/>
        </p:nvSpPr>
        <p:spPr>
          <a:xfrm>
            <a:off x="5063371" y="1871287"/>
            <a:ext cx="2904496" cy="2691445"/>
          </a:xfrm>
          <a:prstGeom prst="ellipse">
            <a:avLst/>
          </a:prstGeom>
          <a:solidFill>
            <a:srgbClr val="D5FEFF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1026" name="Picture 2" descr="C:\Users\nakamura\Desktop\サタケさんイラストスライド化拡大-3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182" y="2023506"/>
            <a:ext cx="2771800" cy="2349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角丸四角形吹き出し 14"/>
          <p:cNvSpPr/>
          <p:nvPr/>
        </p:nvSpPr>
        <p:spPr>
          <a:xfrm>
            <a:off x="8655652" y="2244907"/>
            <a:ext cx="3122659" cy="1676789"/>
          </a:xfrm>
          <a:prstGeom prst="wedgeRoundRectCallout">
            <a:avLst>
              <a:gd name="adj1" fmla="val -77361"/>
              <a:gd name="adj2" fmla="val -12607"/>
              <a:gd name="adj3" fmla="val 16667"/>
            </a:avLst>
          </a:prstGeom>
          <a:solidFill>
            <a:srgbClr val="FFFFEB"/>
          </a:solidFill>
          <a:ln w="57150">
            <a:solidFill>
              <a:srgbClr val="01B3B7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家族や友人に</a:t>
            </a:r>
            <a:r>
              <a:rPr lang="en-US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これまで通り</a:t>
            </a:r>
            <a:endParaRPr lang="en-US" altLang="ja-JP" sz="32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接してほしい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404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/>
          <p:cNvSpPr txBox="1"/>
          <p:nvPr/>
        </p:nvSpPr>
        <p:spPr>
          <a:xfrm>
            <a:off x="310665" y="1952520"/>
            <a:ext cx="2699792" cy="584775"/>
          </a:xfrm>
          <a:prstGeom prst="homePlate">
            <a:avLst>
              <a:gd name="adj" fmla="val 54343"/>
            </a:avLst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108000" rtlCol="0">
            <a:noAutofit/>
          </a:bodyPr>
          <a:lstStyle>
            <a:defPPr>
              <a:defRPr lang="ja-JP"/>
            </a:defPPr>
            <a:lvl1pPr algn="ctr">
              <a:defRPr sz="4400" b="1"/>
            </a:lvl1pPr>
          </a:lstStyle>
          <a:p>
            <a:r>
              <a:rPr lang="ja-JP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事例</a:t>
            </a:r>
            <a:r>
              <a:rPr lang="en-US" altLang="ja-JP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lang="ja-JP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65489" y="2620937"/>
            <a:ext cx="9470403" cy="4067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  <a:spcAft>
                <a:spcPts val="600"/>
              </a:spcAft>
            </a:pPr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友人にがんになったことを</a:t>
            </a:r>
            <a:r>
              <a:rPr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b="1" spc="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伝えたとき、「生活習慣が</a:t>
            </a:r>
            <a:r>
              <a:rPr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悪いからがんになったんだ」</a:t>
            </a:r>
            <a:r>
              <a:rPr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と、あっけらかんと言われました。</a:t>
            </a:r>
            <a:endParaRPr lang="en-US" altLang="ja-JP" sz="28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800"/>
              </a:lnSpc>
              <a:spcAft>
                <a:spcPts val="600"/>
              </a:spcAft>
            </a:pPr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わたしは共働きで、妻と交代で食事を作っていましたが、常にバランスの良い食事を心がけていたつもりですし、妻も責められているような気持ちになり、悲しくなりました。</a:t>
            </a:r>
            <a:r>
              <a:rPr lang="ja-JP" altLang="en-US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がんに対する誤解や決めつけがなくなれば</a:t>
            </a:r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と思います。</a:t>
            </a:r>
            <a:endParaRPr lang="en-US" altLang="ja-JP" sz="28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138044" y="6219808"/>
            <a:ext cx="5079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（患者手記より）</a:t>
            </a:r>
          </a:p>
        </p:txBody>
      </p:sp>
      <p:grpSp>
        <p:nvGrpSpPr>
          <p:cNvPr id="20" name="グループ化 19"/>
          <p:cNvGrpSpPr>
            <a:grpSpLocks noChangeAspect="1"/>
          </p:cNvGrpSpPr>
          <p:nvPr/>
        </p:nvGrpSpPr>
        <p:grpSpPr>
          <a:xfrm>
            <a:off x="2885220" y="-8334"/>
            <a:ext cx="7963309" cy="1809524"/>
            <a:chOff x="1413971" y="-26783"/>
            <a:chExt cx="7963309" cy="1809524"/>
          </a:xfrm>
        </p:grpSpPr>
        <p:pic>
          <p:nvPicPr>
            <p:cNvPr id="21" name="Picture 2" descr="C:\Users\nakamura\Desktop\スライド文字-05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3971" y="-26783"/>
              <a:ext cx="6235117" cy="1809524"/>
            </a:xfrm>
            <a:prstGeom prst="rect">
              <a:avLst/>
            </a:prstGeom>
            <a:noFill/>
            <a:effectLst>
              <a:outerShdw blurRad="50800" dist="50800" dir="2700000" algn="tl" rotWithShape="0">
                <a:prstClr val="black">
                  <a:alpha val="2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テキスト ボックス 21"/>
            <p:cNvSpPr txBox="1"/>
            <p:nvPr/>
          </p:nvSpPr>
          <p:spPr>
            <a:xfrm>
              <a:off x="2051720" y="360704"/>
              <a:ext cx="7325560" cy="9175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252000" rIns="0" rtlCol="0" anchor="ctr"/>
            <a:lstStyle>
              <a:defPPr>
                <a:defRPr lang="ja-JP"/>
              </a:defPPr>
              <a:lvl1pPr algn="ctr">
                <a:defRPr sz="3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pPr algn="l"/>
              <a:r>
                <a:rPr lang="ja-JP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がん患者とどのように</a:t>
              </a:r>
              <a:endParaRPr lang="en-US" altLang="ja-JP" sz="4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endParaRPr>
            </a:p>
            <a:p>
              <a:pPr algn="l"/>
              <a:r>
                <a:rPr lang="ja-JP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接すればよいのだろう</a:t>
              </a:r>
              <a:endParaRPr lang="en-US" altLang="ja-JP" sz="4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endParaRP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1919536" y="326958"/>
            <a:ext cx="1008112" cy="1182375"/>
            <a:chOff x="728192" y="921380"/>
            <a:chExt cx="1008112" cy="1182375"/>
          </a:xfrm>
        </p:grpSpPr>
        <p:sp>
          <p:nvSpPr>
            <p:cNvPr id="24" name="円/楕円 23"/>
            <p:cNvSpPr/>
            <p:nvPr/>
          </p:nvSpPr>
          <p:spPr>
            <a:xfrm>
              <a:off x="728192" y="980696"/>
              <a:ext cx="1008112" cy="1008112"/>
            </a:xfrm>
            <a:prstGeom prst="ellipse">
              <a:avLst/>
            </a:prstGeom>
            <a:solidFill>
              <a:srgbClr val="01B3B7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741793" y="921380"/>
              <a:ext cx="971567" cy="1182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500"/>
                </a:lnSpc>
              </a:pPr>
              <a:r>
                <a:rPr lang="ja-JP" altLang="en-US" sz="6200" dirty="0">
                  <a:solidFill>
                    <a:schemeClr val="bg1"/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  <a:cs typeface="メイリオ" panose="020B0604030504040204" pitchFamily="50" charset="-128"/>
                </a:rPr>
                <a:t>Ｑ</a:t>
              </a:r>
            </a:p>
          </p:txBody>
        </p:sp>
      </p:grpSp>
      <p:sp>
        <p:nvSpPr>
          <p:cNvPr id="38" name="円/楕円 37"/>
          <p:cNvSpPr/>
          <p:nvPr/>
        </p:nvSpPr>
        <p:spPr>
          <a:xfrm>
            <a:off x="5994160" y="2243240"/>
            <a:ext cx="2904496" cy="2691445"/>
          </a:xfrm>
          <a:prstGeom prst="ellipse">
            <a:avLst/>
          </a:prstGeom>
          <a:solidFill>
            <a:srgbClr val="D5FEFF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27" name="Picture 2" descr="C:\Users\nakamura\Desktop\サタケさんイラストスライド化拡大-04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75"/>
          <a:stretch/>
        </p:blipFill>
        <p:spPr bwMode="auto">
          <a:xfrm flipH="1">
            <a:off x="6276812" y="2591315"/>
            <a:ext cx="1236338" cy="1920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グループ化 1"/>
          <p:cNvGrpSpPr/>
          <p:nvPr/>
        </p:nvGrpSpPr>
        <p:grpSpPr>
          <a:xfrm>
            <a:off x="7475296" y="2590082"/>
            <a:ext cx="1310839" cy="1920622"/>
            <a:chOff x="9324528" y="2213844"/>
            <a:chExt cx="1440160" cy="2266804"/>
          </a:xfrm>
        </p:grpSpPr>
        <p:pic>
          <p:nvPicPr>
            <p:cNvPr id="28" name="Picture 2" descr="C:\Users\nakamura\Desktop\サタケさんイラストスライド化拡大-35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90" t="16382"/>
            <a:stretch/>
          </p:blipFill>
          <p:spPr bwMode="auto">
            <a:xfrm>
              <a:off x="9540552" y="2348880"/>
              <a:ext cx="1224136" cy="2131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正方形/長方形 28"/>
            <p:cNvSpPr/>
            <p:nvPr/>
          </p:nvSpPr>
          <p:spPr>
            <a:xfrm>
              <a:off x="9324528" y="2213844"/>
              <a:ext cx="367930" cy="340942"/>
            </a:xfrm>
            <a:prstGeom prst="rect">
              <a:avLst/>
            </a:prstGeom>
            <a:solidFill>
              <a:srgbClr val="D5FE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8" name="角丸四角形吹き出し 17"/>
          <p:cNvSpPr/>
          <p:nvPr/>
        </p:nvSpPr>
        <p:spPr>
          <a:xfrm>
            <a:off x="8912586" y="1600523"/>
            <a:ext cx="2812469" cy="1873544"/>
          </a:xfrm>
          <a:prstGeom prst="wedgeRoundRectCallout">
            <a:avLst>
              <a:gd name="adj1" fmla="val -75666"/>
              <a:gd name="adj2" fmla="val -2434"/>
              <a:gd name="adj3" fmla="val 16667"/>
            </a:avLst>
          </a:prstGeom>
          <a:solidFill>
            <a:srgbClr val="FFFFEB"/>
          </a:solidFill>
          <a:ln w="57150">
            <a:solidFill>
              <a:srgbClr val="01B3B7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がんを</a:t>
            </a:r>
            <a:r>
              <a:rPr lang="en-US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正しく理解</a:t>
            </a:r>
            <a:r>
              <a:rPr lang="en-US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してほしい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903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1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647364" y="1760130"/>
            <a:ext cx="8684536" cy="4837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ja-JP" altLang="ja-JP" sz="28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営業の仕事で働いてい</a:t>
            </a:r>
            <a:r>
              <a:rPr lang="ja-JP" altLang="en-US" sz="28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ました</a:t>
            </a:r>
            <a:r>
              <a:rPr lang="ja-JP" altLang="ja-JP" sz="28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が、</a:t>
            </a:r>
            <a:r>
              <a:rPr lang="en-US" altLang="ja-JP" sz="28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28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8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sz="28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代で</a:t>
            </a:r>
            <a:r>
              <a:rPr lang="ja-JP" altLang="ja-JP" sz="28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がんとわかり、手術</a:t>
            </a:r>
            <a:r>
              <a:rPr lang="ja-JP" altLang="en-US" sz="28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28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28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ja-JP" sz="28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抗がん剤治療を</a:t>
            </a:r>
            <a:r>
              <a:rPr lang="ja-JP" altLang="en-US" sz="28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受けました</a:t>
            </a:r>
            <a:r>
              <a:rPr lang="ja-JP" altLang="ja-JP" sz="28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r>
              <a:rPr lang="en-US" altLang="ja-JP" sz="28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2800" b="1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ja-JP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今も定期的に病院に行</a:t>
            </a:r>
            <a:r>
              <a:rPr lang="ja-JP" altLang="en-US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っ</a:t>
            </a:r>
            <a:r>
              <a:rPr lang="ja-JP" altLang="ja-JP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て</a:t>
            </a:r>
            <a:r>
              <a:rPr lang="ja-JP" altLang="en-US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体調を</a:t>
            </a:r>
            <a:r>
              <a:rPr lang="en-US" altLang="ja-JP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管理して</a:t>
            </a:r>
            <a:r>
              <a:rPr lang="ja-JP" altLang="ja-JP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  <a:r>
              <a:rPr lang="ja-JP" altLang="en-US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ます</a:t>
            </a:r>
            <a:r>
              <a:rPr lang="ja-JP" altLang="ja-JP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ja-JP" altLang="en-US" sz="2800" b="1" spc="-15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700"/>
              </a:lnSpc>
            </a:pPr>
            <a:r>
              <a:rPr lang="ja-JP" altLang="en-US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体力が戻りきらず、仕事を続ける</a:t>
            </a:r>
            <a:r>
              <a:rPr lang="en-US" altLang="ja-JP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ことが難しくなり、退職せざるをえませんでした。</a:t>
            </a:r>
            <a:r>
              <a:rPr lang="en-US" altLang="ja-JP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好きな仕事だったので、本当に残念でした。</a:t>
            </a:r>
            <a:r>
              <a:rPr lang="en-US" altLang="ja-JP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ただその後</a:t>
            </a:r>
            <a:r>
              <a:rPr lang="ja-JP" altLang="en-US" sz="2800" b="1" spc="-1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ja-JP" altLang="ja-JP" sz="2800" b="1" spc="-1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病気のことを理解してくれる職場</a:t>
            </a:r>
            <a:r>
              <a:rPr lang="ja-JP" altLang="en-US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と出会い、今は、体調を優先して働くことができています。</a:t>
            </a:r>
          </a:p>
        </p:txBody>
      </p:sp>
      <p:sp>
        <p:nvSpPr>
          <p:cNvPr id="15" name="円/楕円 14"/>
          <p:cNvSpPr/>
          <p:nvPr/>
        </p:nvSpPr>
        <p:spPr>
          <a:xfrm>
            <a:off x="5727831" y="1936444"/>
            <a:ext cx="2740237" cy="2722402"/>
          </a:xfrm>
          <a:prstGeom prst="ellipse">
            <a:avLst/>
          </a:prstGeom>
          <a:solidFill>
            <a:srgbClr val="D5FEFF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19" name="グループ化 18"/>
          <p:cNvGrpSpPr>
            <a:grpSpLocks noChangeAspect="1"/>
          </p:cNvGrpSpPr>
          <p:nvPr/>
        </p:nvGrpSpPr>
        <p:grpSpPr>
          <a:xfrm>
            <a:off x="2885220" y="-26783"/>
            <a:ext cx="8312733" cy="1809524"/>
            <a:chOff x="1413971" y="-26783"/>
            <a:chExt cx="7121152" cy="1809524"/>
          </a:xfrm>
        </p:grpSpPr>
        <p:pic>
          <p:nvPicPr>
            <p:cNvPr id="20" name="Picture 2" descr="C:\Users\nakamura\Desktop\スライド文字-05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3971" y="-26783"/>
              <a:ext cx="6390013" cy="1809524"/>
            </a:xfrm>
            <a:prstGeom prst="rect">
              <a:avLst/>
            </a:prstGeom>
            <a:noFill/>
            <a:effectLst>
              <a:outerShdw blurRad="50800" dist="50800" dir="2700000" algn="tl" rotWithShape="0">
                <a:prstClr val="black">
                  <a:alpha val="2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テキスト ボックス 20"/>
            <p:cNvSpPr txBox="1"/>
            <p:nvPr/>
          </p:nvSpPr>
          <p:spPr>
            <a:xfrm>
              <a:off x="1919255" y="359458"/>
              <a:ext cx="6615868" cy="9175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252000" rIns="0" rtlCol="0" anchor="ctr"/>
            <a:lstStyle>
              <a:defPPr>
                <a:defRPr lang="ja-JP"/>
              </a:defPPr>
              <a:lvl1pPr algn="ctr">
                <a:defRPr sz="3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pPr algn="l"/>
              <a:r>
                <a:rPr lang="ja-JP" altLang="en-US" sz="4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cs typeface="メイリオ" panose="020B0604030504040204" pitchFamily="50" charset="-128"/>
                </a:rPr>
                <a:t>がん患者が暮らしやすい社会</a:t>
              </a:r>
              <a:endParaRPr lang="en-US" altLang="ja-JP" sz="4000" spc="-15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メイリオ" panose="020B0604030504040204" pitchFamily="50" charset="-128"/>
              </a:endParaRPr>
            </a:p>
            <a:p>
              <a:pPr algn="l"/>
              <a:r>
                <a:rPr lang="ja-JP" altLang="en-US" sz="4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cs typeface="メイリオ" panose="020B0604030504040204" pitchFamily="50" charset="-128"/>
                </a:rPr>
                <a:t>とはどのような社会だろう</a:t>
              </a:r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1919536" y="308509"/>
            <a:ext cx="1008112" cy="1182375"/>
            <a:chOff x="728192" y="921380"/>
            <a:chExt cx="1008112" cy="1182375"/>
          </a:xfrm>
        </p:grpSpPr>
        <p:sp>
          <p:nvSpPr>
            <p:cNvPr id="23" name="円/楕円 22"/>
            <p:cNvSpPr/>
            <p:nvPr/>
          </p:nvSpPr>
          <p:spPr>
            <a:xfrm>
              <a:off x="728192" y="980696"/>
              <a:ext cx="1008112" cy="1008112"/>
            </a:xfrm>
            <a:prstGeom prst="ellipse">
              <a:avLst/>
            </a:prstGeom>
            <a:solidFill>
              <a:srgbClr val="01B3B7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741793" y="921380"/>
              <a:ext cx="971567" cy="1182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500"/>
                </a:lnSpc>
              </a:pPr>
              <a:r>
                <a:rPr lang="ja-JP" altLang="en-US" sz="6200" dirty="0">
                  <a:solidFill>
                    <a:schemeClr val="bg1"/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  <a:cs typeface="メイリオ" panose="020B0604030504040204" pitchFamily="50" charset="-128"/>
                </a:rPr>
                <a:t>Ｑ</a:t>
              </a:r>
            </a:p>
          </p:txBody>
        </p:sp>
      </p:grpSp>
      <p:pic>
        <p:nvPicPr>
          <p:cNvPr id="2050" name="Picture 2" descr="C:\Users\nakamura\Desktop\サタケさんイラストスライド化拡大-3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772" y="1760130"/>
            <a:ext cx="2708353" cy="2590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角丸四角形吹き出し 10"/>
          <p:cNvSpPr/>
          <p:nvPr/>
        </p:nvSpPr>
        <p:spPr>
          <a:xfrm>
            <a:off x="8529305" y="3675511"/>
            <a:ext cx="3189163" cy="1556996"/>
          </a:xfrm>
          <a:prstGeom prst="wedgeRoundRectCallout">
            <a:avLst>
              <a:gd name="adj1" fmla="val -60336"/>
              <a:gd name="adj2" fmla="val -40193"/>
              <a:gd name="adj3" fmla="val 16667"/>
            </a:avLst>
          </a:prstGeom>
          <a:solidFill>
            <a:srgbClr val="FFFFEB"/>
          </a:solidFill>
          <a:ln w="57150">
            <a:solidFill>
              <a:srgbClr val="01B3B7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がんの治療に</a:t>
            </a:r>
            <a:r>
              <a:rPr lang="en-US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協力を得られる</a:t>
            </a:r>
          </a:p>
        </p:txBody>
      </p:sp>
      <p:sp>
        <p:nvSpPr>
          <p:cNvPr id="12" name="角丸四角形吹き出し 11"/>
          <p:cNvSpPr/>
          <p:nvPr/>
        </p:nvSpPr>
        <p:spPr>
          <a:xfrm>
            <a:off x="8635253" y="1586156"/>
            <a:ext cx="3123202" cy="1840862"/>
          </a:xfrm>
          <a:prstGeom prst="wedgeRoundRectCallout">
            <a:avLst>
              <a:gd name="adj1" fmla="val -62034"/>
              <a:gd name="adj2" fmla="val -4424"/>
              <a:gd name="adj3" fmla="val 16667"/>
            </a:avLst>
          </a:prstGeom>
          <a:solidFill>
            <a:srgbClr val="FFFFEB"/>
          </a:solidFill>
          <a:ln w="57150">
            <a:solidFill>
              <a:srgbClr val="01B3B7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216000" rtlCol="0" anchor="ctr"/>
          <a:lstStyle/>
          <a:p>
            <a:pPr algn="ctr"/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がんについて</a:t>
            </a:r>
            <a:r>
              <a:rPr lang="en-US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周囲の理解が</a:t>
            </a:r>
            <a:r>
              <a:rPr lang="en-US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ある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8782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2807220" y="4082296"/>
            <a:ext cx="75422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すべての人ががんについて</a:t>
            </a:r>
            <a:r>
              <a:rPr lang="en-US" altLang="ja-JP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0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正しく理解することが、だれも</a:t>
            </a:r>
            <a:endParaRPr lang="en-US" altLang="ja-JP" sz="4000" b="1" spc="-15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0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が暮らしやすい社会につながる。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843515" y="2345293"/>
            <a:ext cx="7045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家族や友人に対し</a:t>
            </a:r>
            <a:r>
              <a:rPr lang="ja-JP" altLang="en-US" sz="4000" b="1" spc="-1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て、</a:t>
            </a:r>
            <a:r>
              <a:rPr lang="ja-JP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がん患者</a:t>
            </a:r>
            <a:r>
              <a:rPr lang="ja-JP" altLang="en-US" sz="40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はさまざまな願いをもっている。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079777" y="624476"/>
            <a:ext cx="4220903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800" b="1">
                <a:solidFill>
                  <a:srgbClr val="6699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 smtClean="0">
                <a:solidFill>
                  <a:srgbClr val="C30D23"/>
                </a:solidFill>
              </a:rPr>
              <a:t>ポイント</a:t>
            </a:r>
            <a:endParaRPr lang="ja-JP" altLang="en-US" sz="5400" dirty="0">
              <a:solidFill>
                <a:srgbClr val="C30D23"/>
              </a:solidFill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187" y="1365976"/>
            <a:ext cx="3689600" cy="262824"/>
          </a:xfrm>
          <a:prstGeom prst="rect">
            <a:avLst/>
          </a:prstGeom>
        </p:spPr>
      </p:pic>
      <p:grpSp>
        <p:nvGrpSpPr>
          <p:cNvPr id="21" name="グループ化 20"/>
          <p:cNvGrpSpPr/>
          <p:nvPr/>
        </p:nvGrpSpPr>
        <p:grpSpPr>
          <a:xfrm>
            <a:off x="2140565" y="2287370"/>
            <a:ext cx="803425" cy="830997"/>
            <a:chOff x="1014358" y="1805732"/>
            <a:chExt cx="803425" cy="830997"/>
          </a:xfrm>
        </p:grpSpPr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5578" y="1857524"/>
              <a:ext cx="466102" cy="451080"/>
            </a:xfrm>
            <a:prstGeom prst="rect">
              <a:avLst/>
            </a:prstGeom>
          </p:spPr>
        </p:pic>
        <p:sp>
          <p:nvSpPr>
            <p:cNvPr id="23" name="正方形/長方形 22"/>
            <p:cNvSpPr/>
            <p:nvPr/>
          </p:nvSpPr>
          <p:spPr>
            <a:xfrm>
              <a:off x="1014358" y="1805732"/>
              <a:ext cx="80342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</a:t>
              </a:r>
              <a:endPara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cxnSp>
        <p:nvCxnSpPr>
          <p:cNvPr id="24" name="直線コネクタ 23"/>
          <p:cNvCxnSpPr/>
          <p:nvPr/>
        </p:nvCxnSpPr>
        <p:spPr>
          <a:xfrm>
            <a:off x="2351784" y="3783801"/>
            <a:ext cx="7734460" cy="0"/>
          </a:xfrm>
          <a:prstGeom prst="line">
            <a:avLst/>
          </a:prstGeom>
          <a:ln w="57150" cap="sq">
            <a:solidFill>
              <a:schemeClr val="bg1">
                <a:lumMod val="85000"/>
              </a:schemeClr>
            </a:solidFill>
            <a:prstDash val="sysDash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グループ化 24"/>
          <p:cNvGrpSpPr/>
          <p:nvPr/>
        </p:nvGrpSpPr>
        <p:grpSpPr>
          <a:xfrm>
            <a:off x="2140565" y="4035607"/>
            <a:ext cx="803425" cy="830997"/>
            <a:chOff x="1014358" y="1805732"/>
            <a:chExt cx="803425" cy="830997"/>
          </a:xfrm>
        </p:grpSpPr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5578" y="1857524"/>
              <a:ext cx="466102" cy="451080"/>
            </a:xfrm>
            <a:prstGeom prst="rect">
              <a:avLst/>
            </a:prstGeom>
          </p:spPr>
        </p:pic>
        <p:sp>
          <p:nvSpPr>
            <p:cNvPr id="27" name="正方形/長方形 26"/>
            <p:cNvSpPr/>
            <p:nvPr/>
          </p:nvSpPr>
          <p:spPr>
            <a:xfrm>
              <a:off x="1014358" y="1805732"/>
              <a:ext cx="80342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</a:t>
              </a:r>
              <a:endPara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61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2004640"/>
            <a:ext cx="12192000" cy="2901468"/>
          </a:xfrm>
          <a:prstGeom prst="rect">
            <a:avLst/>
          </a:prstGeom>
          <a:solidFill>
            <a:srgbClr val="01B3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　</a:t>
            </a:r>
            <a:r>
              <a:rPr lang="ja-JP" altLang="en-US" sz="4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</a:t>
            </a:r>
            <a:r>
              <a:rPr lang="ja-JP" altLang="en-US" sz="4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r>
              <a:rPr lang="ja-JP" altLang="en-US" sz="4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の学習の振り返り</a:t>
            </a:r>
            <a:endParaRPr lang="ja-JP" altLang="en-US" sz="4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94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4000">
              <a:schemeClr val="accent1">
                <a:lumMod val="45000"/>
                <a:lumOff val="55000"/>
              </a:schemeClr>
            </a:gs>
            <a:gs pos="92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/>
          <p:cNvSpPr/>
          <p:nvPr/>
        </p:nvSpPr>
        <p:spPr>
          <a:xfrm>
            <a:off x="625642" y="1804737"/>
            <a:ext cx="10996863" cy="4788568"/>
          </a:xfrm>
          <a:prstGeom prst="roundRect">
            <a:avLst/>
          </a:prstGeom>
          <a:gradFill>
            <a:gsLst>
              <a:gs pos="90378">
                <a:srgbClr val="C0D9EF"/>
              </a:gs>
              <a:gs pos="0">
                <a:schemeClr val="bg1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054464" y="2543950"/>
            <a:ext cx="1035147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400"/>
              </a:lnSpc>
            </a:pPr>
            <a:r>
              <a:rPr lang="ja-JP" alt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r>
              <a:rPr lang="ja-JP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授業</a:t>
            </a:r>
            <a:r>
              <a:rPr lang="ja-JP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を通して理解したこと、他者の意見を聞いて考えが広がったこと、がんを取り巻く社会の問題やその解決のために考えたことなど</a:t>
            </a:r>
            <a:r>
              <a:rPr lang="ja-JP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を、学習</a:t>
            </a:r>
            <a:r>
              <a:rPr lang="ja-JP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シートにまとめよう。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363131" y="624476"/>
            <a:ext cx="5408909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800" b="1">
                <a:solidFill>
                  <a:srgbClr val="6699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 smtClean="0">
                <a:solidFill>
                  <a:srgbClr val="C30D23"/>
                </a:solidFill>
              </a:rPr>
              <a:t>まと</a:t>
            </a:r>
            <a:r>
              <a:rPr lang="ja-JP" altLang="en-US" sz="5400" dirty="0">
                <a:solidFill>
                  <a:srgbClr val="C30D23"/>
                </a:solidFill>
              </a:rPr>
              <a:t>め</a:t>
            </a:r>
            <a:r>
              <a:rPr lang="ja-JP" altLang="en-US" sz="5400" dirty="0" smtClean="0">
                <a:solidFill>
                  <a:srgbClr val="C30D23"/>
                </a:solidFill>
              </a:rPr>
              <a:t>の</a:t>
            </a:r>
            <a:r>
              <a:rPr lang="ja-JP" altLang="en-US" sz="5400" dirty="0">
                <a:solidFill>
                  <a:srgbClr val="C30D23"/>
                </a:solidFill>
              </a:rPr>
              <a:t>時間</a:t>
            </a: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8869" y="1396971"/>
            <a:ext cx="4321562" cy="307841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305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2068665" y="4592261"/>
            <a:ext cx="84117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本日</a:t>
            </a:r>
            <a:r>
              <a:rPr lang="ja-JP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ja-JP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学</a:t>
            </a:r>
            <a:r>
              <a:rPr lang="ja-JP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びをきっかけに、今後</a:t>
            </a:r>
            <a:r>
              <a:rPr lang="ja-JP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も様々な場面で共生社会について考え続けて欲しいこと</a:t>
            </a:r>
            <a:r>
              <a:rPr lang="ja-JP" altLang="en-US" sz="40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ja-JP" altLang="en-US" sz="4000" b="1" spc="-15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104961" y="2345293"/>
            <a:ext cx="83754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がんの治療にあたり、患者個人や家族を支える社会の在り方が求められていること</a:t>
            </a:r>
            <a:r>
              <a:rPr lang="ja-JP" altLang="en-US" sz="40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ja-JP" altLang="en-US" sz="4000" b="1" spc="-15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793631" y="624476"/>
            <a:ext cx="8862646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800" b="1">
                <a:solidFill>
                  <a:srgbClr val="6699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solidFill>
                  <a:srgbClr val="C30D23"/>
                </a:solidFill>
              </a:rPr>
              <a:t>今日</a:t>
            </a:r>
            <a:r>
              <a:rPr lang="ja-JP" altLang="en-US" sz="5400" dirty="0" smtClean="0">
                <a:solidFill>
                  <a:srgbClr val="C30D23"/>
                </a:solidFill>
              </a:rPr>
              <a:t>の</a:t>
            </a:r>
            <a:r>
              <a:rPr lang="ja-JP" altLang="en-US" sz="5400" dirty="0">
                <a:solidFill>
                  <a:srgbClr val="C30D23"/>
                </a:solidFill>
              </a:rPr>
              <a:t>授業</a:t>
            </a:r>
            <a:r>
              <a:rPr lang="ja-JP" altLang="en-US" sz="5400" dirty="0" smtClean="0">
                <a:solidFill>
                  <a:srgbClr val="C30D23"/>
                </a:solidFill>
              </a:rPr>
              <a:t>で</a:t>
            </a:r>
            <a:r>
              <a:rPr lang="ja-JP" altLang="en-US" sz="5400" dirty="0">
                <a:solidFill>
                  <a:srgbClr val="C30D23"/>
                </a:solidFill>
              </a:rPr>
              <a:t>伝</a:t>
            </a:r>
            <a:r>
              <a:rPr lang="ja-JP" altLang="en-US" sz="5400" dirty="0" smtClean="0">
                <a:solidFill>
                  <a:srgbClr val="C30D23"/>
                </a:solidFill>
              </a:rPr>
              <a:t>えたいこと</a:t>
            </a:r>
            <a:endParaRPr lang="ja-JP" altLang="en-US" sz="5400" dirty="0">
              <a:solidFill>
                <a:srgbClr val="C30D23"/>
              </a:solidFill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564" y="1523351"/>
            <a:ext cx="8208911" cy="322949"/>
          </a:xfrm>
          <a:prstGeom prst="rect">
            <a:avLst/>
          </a:prstGeom>
        </p:spPr>
      </p:pic>
      <p:grpSp>
        <p:nvGrpSpPr>
          <p:cNvPr id="21" name="グループ化 20"/>
          <p:cNvGrpSpPr/>
          <p:nvPr/>
        </p:nvGrpSpPr>
        <p:grpSpPr>
          <a:xfrm>
            <a:off x="1402011" y="2287370"/>
            <a:ext cx="803425" cy="830997"/>
            <a:chOff x="1014358" y="1805732"/>
            <a:chExt cx="803425" cy="830997"/>
          </a:xfrm>
        </p:grpSpPr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5578" y="1857524"/>
              <a:ext cx="466102" cy="451080"/>
            </a:xfrm>
            <a:prstGeom prst="rect">
              <a:avLst/>
            </a:prstGeom>
          </p:spPr>
        </p:pic>
        <p:sp>
          <p:nvSpPr>
            <p:cNvPr id="23" name="正方形/長方形 22"/>
            <p:cNvSpPr/>
            <p:nvPr/>
          </p:nvSpPr>
          <p:spPr>
            <a:xfrm>
              <a:off x="1014358" y="1805732"/>
              <a:ext cx="80342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</a:t>
              </a:r>
              <a:endPara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cxnSp>
        <p:nvCxnSpPr>
          <p:cNvPr id="24" name="直線コネクタ 23"/>
          <p:cNvCxnSpPr/>
          <p:nvPr/>
        </p:nvCxnSpPr>
        <p:spPr>
          <a:xfrm>
            <a:off x="1402011" y="4311351"/>
            <a:ext cx="9254266" cy="0"/>
          </a:xfrm>
          <a:prstGeom prst="line">
            <a:avLst/>
          </a:prstGeom>
          <a:ln w="57150" cap="sq">
            <a:solidFill>
              <a:schemeClr val="bg1">
                <a:lumMod val="85000"/>
              </a:schemeClr>
            </a:solidFill>
            <a:prstDash val="sysDash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グループ化 24"/>
          <p:cNvGrpSpPr/>
          <p:nvPr/>
        </p:nvGrpSpPr>
        <p:grpSpPr>
          <a:xfrm>
            <a:off x="1402011" y="4545572"/>
            <a:ext cx="803425" cy="830997"/>
            <a:chOff x="1014358" y="1805732"/>
            <a:chExt cx="803425" cy="830997"/>
          </a:xfrm>
        </p:grpSpPr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5578" y="1857524"/>
              <a:ext cx="466102" cy="451080"/>
            </a:xfrm>
            <a:prstGeom prst="rect">
              <a:avLst/>
            </a:prstGeom>
          </p:spPr>
        </p:pic>
        <p:sp>
          <p:nvSpPr>
            <p:cNvPr id="27" name="正方形/長方形 26"/>
            <p:cNvSpPr/>
            <p:nvPr/>
          </p:nvSpPr>
          <p:spPr>
            <a:xfrm>
              <a:off x="1014358" y="1805732"/>
              <a:ext cx="80342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</a:t>
              </a:r>
              <a:endPara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4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角丸四角形吹き出し 14"/>
          <p:cNvSpPr/>
          <p:nvPr/>
        </p:nvSpPr>
        <p:spPr>
          <a:xfrm>
            <a:off x="1919536" y="2060849"/>
            <a:ext cx="4032448" cy="2076103"/>
          </a:xfrm>
          <a:custGeom>
            <a:avLst/>
            <a:gdLst>
              <a:gd name="connsiteX0" fmla="*/ 0 w 4032448"/>
              <a:gd name="connsiteY0" fmla="*/ 336044 h 2016224"/>
              <a:gd name="connsiteX1" fmla="*/ 336044 w 4032448"/>
              <a:gd name="connsiteY1" fmla="*/ 0 h 2016224"/>
              <a:gd name="connsiteX2" fmla="*/ 672075 w 4032448"/>
              <a:gd name="connsiteY2" fmla="*/ 0 h 2016224"/>
              <a:gd name="connsiteX3" fmla="*/ 672075 w 4032448"/>
              <a:gd name="connsiteY3" fmla="*/ 0 h 2016224"/>
              <a:gd name="connsiteX4" fmla="*/ 1680187 w 4032448"/>
              <a:gd name="connsiteY4" fmla="*/ 0 h 2016224"/>
              <a:gd name="connsiteX5" fmla="*/ 3696404 w 4032448"/>
              <a:gd name="connsiteY5" fmla="*/ 0 h 2016224"/>
              <a:gd name="connsiteX6" fmla="*/ 4032448 w 4032448"/>
              <a:gd name="connsiteY6" fmla="*/ 336044 h 2016224"/>
              <a:gd name="connsiteX7" fmla="*/ 4032448 w 4032448"/>
              <a:gd name="connsiteY7" fmla="*/ 1176131 h 2016224"/>
              <a:gd name="connsiteX8" fmla="*/ 4032448 w 4032448"/>
              <a:gd name="connsiteY8" fmla="*/ 1176131 h 2016224"/>
              <a:gd name="connsiteX9" fmla="*/ 4032448 w 4032448"/>
              <a:gd name="connsiteY9" fmla="*/ 1680187 h 2016224"/>
              <a:gd name="connsiteX10" fmla="*/ 4032448 w 4032448"/>
              <a:gd name="connsiteY10" fmla="*/ 1680180 h 2016224"/>
              <a:gd name="connsiteX11" fmla="*/ 3696404 w 4032448"/>
              <a:gd name="connsiteY11" fmla="*/ 2016224 h 2016224"/>
              <a:gd name="connsiteX12" fmla="*/ 1680187 w 4032448"/>
              <a:gd name="connsiteY12" fmla="*/ 2016224 h 2016224"/>
              <a:gd name="connsiteX13" fmla="*/ 1070897 w 4032448"/>
              <a:gd name="connsiteY13" fmla="*/ 2436143 h 2016224"/>
              <a:gd name="connsiteX14" fmla="*/ 672075 w 4032448"/>
              <a:gd name="connsiteY14" fmla="*/ 2016224 h 2016224"/>
              <a:gd name="connsiteX15" fmla="*/ 336044 w 4032448"/>
              <a:gd name="connsiteY15" fmla="*/ 2016224 h 2016224"/>
              <a:gd name="connsiteX16" fmla="*/ 0 w 4032448"/>
              <a:gd name="connsiteY16" fmla="*/ 1680180 h 2016224"/>
              <a:gd name="connsiteX17" fmla="*/ 0 w 4032448"/>
              <a:gd name="connsiteY17" fmla="*/ 1680187 h 2016224"/>
              <a:gd name="connsiteX18" fmla="*/ 0 w 4032448"/>
              <a:gd name="connsiteY18" fmla="*/ 1176131 h 2016224"/>
              <a:gd name="connsiteX19" fmla="*/ 0 w 4032448"/>
              <a:gd name="connsiteY19" fmla="*/ 1176131 h 2016224"/>
              <a:gd name="connsiteX20" fmla="*/ 0 w 4032448"/>
              <a:gd name="connsiteY20" fmla="*/ 336044 h 2016224"/>
              <a:gd name="connsiteX0" fmla="*/ 0 w 4032448"/>
              <a:gd name="connsiteY0" fmla="*/ 336044 h 2436143"/>
              <a:gd name="connsiteX1" fmla="*/ 336044 w 4032448"/>
              <a:gd name="connsiteY1" fmla="*/ 0 h 2436143"/>
              <a:gd name="connsiteX2" fmla="*/ 672075 w 4032448"/>
              <a:gd name="connsiteY2" fmla="*/ 0 h 2436143"/>
              <a:gd name="connsiteX3" fmla="*/ 672075 w 4032448"/>
              <a:gd name="connsiteY3" fmla="*/ 0 h 2436143"/>
              <a:gd name="connsiteX4" fmla="*/ 1680187 w 4032448"/>
              <a:gd name="connsiteY4" fmla="*/ 0 h 2436143"/>
              <a:gd name="connsiteX5" fmla="*/ 3696404 w 4032448"/>
              <a:gd name="connsiteY5" fmla="*/ 0 h 2436143"/>
              <a:gd name="connsiteX6" fmla="*/ 4032448 w 4032448"/>
              <a:gd name="connsiteY6" fmla="*/ 336044 h 2436143"/>
              <a:gd name="connsiteX7" fmla="*/ 4032448 w 4032448"/>
              <a:gd name="connsiteY7" fmla="*/ 1176131 h 2436143"/>
              <a:gd name="connsiteX8" fmla="*/ 4032448 w 4032448"/>
              <a:gd name="connsiteY8" fmla="*/ 1176131 h 2436143"/>
              <a:gd name="connsiteX9" fmla="*/ 4032448 w 4032448"/>
              <a:gd name="connsiteY9" fmla="*/ 1680187 h 2436143"/>
              <a:gd name="connsiteX10" fmla="*/ 4032448 w 4032448"/>
              <a:gd name="connsiteY10" fmla="*/ 1680180 h 2436143"/>
              <a:gd name="connsiteX11" fmla="*/ 3696404 w 4032448"/>
              <a:gd name="connsiteY11" fmla="*/ 2016224 h 2436143"/>
              <a:gd name="connsiteX12" fmla="*/ 1680187 w 4032448"/>
              <a:gd name="connsiteY12" fmla="*/ 2016224 h 2436143"/>
              <a:gd name="connsiteX13" fmla="*/ 1347539 w 4032448"/>
              <a:gd name="connsiteY13" fmla="*/ 2013942 h 2436143"/>
              <a:gd name="connsiteX14" fmla="*/ 1070897 w 4032448"/>
              <a:gd name="connsiteY14" fmla="*/ 2436143 h 2436143"/>
              <a:gd name="connsiteX15" fmla="*/ 672075 w 4032448"/>
              <a:gd name="connsiteY15" fmla="*/ 2016224 h 2436143"/>
              <a:gd name="connsiteX16" fmla="*/ 336044 w 4032448"/>
              <a:gd name="connsiteY16" fmla="*/ 2016224 h 2436143"/>
              <a:gd name="connsiteX17" fmla="*/ 0 w 4032448"/>
              <a:gd name="connsiteY17" fmla="*/ 1680180 h 2436143"/>
              <a:gd name="connsiteX18" fmla="*/ 0 w 4032448"/>
              <a:gd name="connsiteY18" fmla="*/ 1680187 h 2436143"/>
              <a:gd name="connsiteX19" fmla="*/ 0 w 4032448"/>
              <a:gd name="connsiteY19" fmla="*/ 1176131 h 2436143"/>
              <a:gd name="connsiteX20" fmla="*/ 0 w 4032448"/>
              <a:gd name="connsiteY20" fmla="*/ 1176131 h 2436143"/>
              <a:gd name="connsiteX21" fmla="*/ 0 w 4032448"/>
              <a:gd name="connsiteY21" fmla="*/ 336044 h 2436143"/>
              <a:gd name="connsiteX0" fmla="*/ 0 w 4032448"/>
              <a:gd name="connsiteY0" fmla="*/ 336044 h 2436143"/>
              <a:gd name="connsiteX1" fmla="*/ 336044 w 4032448"/>
              <a:gd name="connsiteY1" fmla="*/ 0 h 2436143"/>
              <a:gd name="connsiteX2" fmla="*/ 672075 w 4032448"/>
              <a:gd name="connsiteY2" fmla="*/ 0 h 2436143"/>
              <a:gd name="connsiteX3" fmla="*/ 672075 w 4032448"/>
              <a:gd name="connsiteY3" fmla="*/ 0 h 2436143"/>
              <a:gd name="connsiteX4" fmla="*/ 1680187 w 4032448"/>
              <a:gd name="connsiteY4" fmla="*/ 0 h 2436143"/>
              <a:gd name="connsiteX5" fmla="*/ 3696404 w 4032448"/>
              <a:gd name="connsiteY5" fmla="*/ 0 h 2436143"/>
              <a:gd name="connsiteX6" fmla="*/ 4032448 w 4032448"/>
              <a:gd name="connsiteY6" fmla="*/ 336044 h 2436143"/>
              <a:gd name="connsiteX7" fmla="*/ 4032448 w 4032448"/>
              <a:gd name="connsiteY7" fmla="*/ 1176131 h 2436143"/>
              <a:gd name="connsiteX8" fmla="*/ 4032448 w 4032448"/>
              <a:gd name="connsiteY8" fmla="*/ 1176131 h 2436143"/>
              <a:gd name="connsiteX9" fmla="*/ 4032448 w 4032448"/>
              <a:gd name="connsiteY9" fmla="*/ 1680187 h 2436143"/>
              <a:gd name="connsiteX10" fmla="*/ 4032448 w 4032448"/>
              <a:gd name="connsiteY10" fmla="*/ 1680180 h 2436143"/>
              <a:gd name="connsiteX11" fmla="*/ 3696404 w 4032448"/>
              <a:gd name="connsiteY11" fmla="*/ 2016224 h 2436143"/>
              <a:gd name="connsiteX12" fmla="*/ 1680187 w 4032448"/>
              <a:gd name="connsiteY12" fmla="*/ 2016224 h 2436143"/>
              <a:gd name="connsiteX13" fmla="*/ 1347539 w 4032448"/>
              <a:gd name="connsiteY13" fmla="*/ 2013942 h 2436143"/>
              <a:gd name="connsiteX14" fmla="*/ 1070897 w 4032448"/>
              <a:gd name="connsiteY14" fmla="*/ 2436143 h 2436143"/>
              <a:gd name="connsiteX15" fmla="*/ 967350 w 4032448"/>
              <a:gd name="connsiteY15" fmla="*/ 2016224 h 2436143"/>
              <a:gd name="connsiteX16" fmla="*/ 336044 w 4032448"/>
              <a:gd name="connsiteY16" fmla="*/ 2016224 h 2436143"/>
              <a:gd name="connsiteX17" fmla="*/ 0 w 4032448"/>
              <a:gd name="connsiteY17" fmla="*/ 1680180 h 2436143"/>
              <a:gd name="connsiteX18" fmla="*/ 0 w 4032448"/>
              <a:gd name="connsiteY18" fmla="*/ 1680187 h 2436143"/>
              <a:gd name="connsiteX19" fmla="*/ 0 w 4032448"/>
              <a:gd name="connsiteY19" fmla="*/ 1176131 h 2436143"/>
              <a:gd name="connsiteX20" fmla="*/ 0 w 4032448"/>
              <a:gd name="connsiteY20" fmla="*/ 1176131 h 2436143"/>
              <a:gd name="connsiteX21" fmla="*/ 0 w 4032448"/>
              <a:gd name="connsiteY21" fmla="*/ 336044 h 24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032448" h="2436143">
                <a:moveTo>
                  <a:pt x="0" y="336044"/>
                </a:moveTo>
                <a:cubicBezTo>
                  <a:pt x="0" y="150452"/>
                  <a:pt x="150452" y="0"/>
                  <a:pt x="336044" y="0"/>
                </a:cubicBezTo>
                <a:lnTo>
                  <a:pt x="672075" y="0"/>
                </a:lnTo>
                <a:lnTo>
                  <a:pt x="672075" y="0"/>
                </a:lnTo>
                <a:lnTo>
                  <a:pt x="1680187" y="0"/>
                </a:lnTo>
                <a:lnTo>
                  <a:pt x="3696404" y="0"/>
                </a:lnTo>
                <a:cubicBezTo>
                  <a:pt x="3881996" y="0"/>
                  <a:pt x="4032448" y="150452"/>
                  <a:pt x="4032448" y="336044"/>
                </a:cubicBezTo>
                <a:lnTo>
                  <a:pt x="4032448" y="1176131"/>
                </a:lnTo>
                <a:lnTo>
                  <a:pt x="4032448" y="1176131"/>
                </a:lnTo>
                <a:lnTo>
                  <a:pt x="4032448" y="1680187"/>
                </a:lnTo>
                <a:lnTo>
                  <a:pt x="4032448" y="1680180"/>
                </a:lnTo>
                <a:cubicBezTo>
                  <a:pt x="4032448" y="1865772"/>
                  <a:pt x="3881996" y="2016224"/>
                  <a:pt x="3696404" y="2016224"/>
                </a:cubicBezTo>
                <a:lnTo>
                  <a:pt x="1680187" y="2016224"/>
                </a:lnTo>
                <a:cubicBezTo>
                  <a:pt x="1664554" y="2018638"/>
                  <a:pt x="1363172" y="2011528"/>
                  <a:pt x="1347539" y="2013942"/>
                </a:cubicBezTo>
                <a:lnTo>
                  <a:pt x="1070897" y="2436143"/>
                </a:lnTo>
                <a:lnTo>
                  <a:pt x="967350" y="2016224"/>
                </a:lnTo>
                <a:lnTo>
                  <a:pt x="336044" y="2016224"/>
                </a:lnTo>
                <a:cubicBezTo>
                  <a:pt x="150452" y="2016224"/>
                  <a:pt x="0" y="1865772"/>
                  <a:pt x="0" y="1680180"/>
                </a:cubicBezTo>
                <a:lnTo>
                  <a:pt x="0" y="1680187"/>
                </a:lnTo>
                <a:lnTo>
                  <a:pt x="0" y="1176131"/>
                </a:lnTo>
                <a:lnTo>
                  <a:pt x="0" y="1176131"/>
                </a:lnTo>
                <a:lnTo>
                  <a:pt x="0" y="336044"/>
                </a:lnTo>
                <a:close/>
              </a:path>
            </a:pathLst>
          </a:custGeom>
          <a:ln w="57150">
            <a:solidFill>
              <a:srgbClr val="01B3B7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216000" tIns="234000" rIns="216000" bIns="108000" rtlCol="0" anchor="t"/>
          <a:lstStyle/>
          <a:p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がんが見つかりました。まだ小さく、</a:t>
            </a:r>
            <a:endParaRPr lang="en-US" altLang="ja-JP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治る可能性が高いで</a:t>
            </a:r>
            <a:r>
              <a:rPr lang="ja-JP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す</a:t>
            </a:r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</a:p>
        </p:txBody>
      </p:sp>
      <p:grpSp>
        <p:nvGrpSpPr>
          <p:cNvPr id="6" name="グループ化 5"/>
          <p:cNvGrpSpPr/>
          <p:nvPr/>
        </p:nvGrpSpPr>
        <p:grpSpPr>
          <a:xfrm>
            <a:off x="5106610" y="3767634"/>
            <a:ext cx="5381878" cy="2829719"/>
            <a:chOff x="3687354" y="4503013"/>
            <a:chExt cx="5381878" cy="2829719"/>
          </a:xfrm>
        </p:grpSpPr>
        <p:pic>
          <p:nvPicPr>
            <p:cNvPr id="19" name="Picture 3" descr="C:\Users\nakamura\Desktop\スライド文字-02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875" b="-1469"/>
            <a:stretch/>
          </p:blipFill>
          <p:spPr bwMode="auto">
            <a:xfrm>
              <a:off x="3687354" y="4503013"/>
              <a:ext cx="5381878" cy="2829719"/>
            </a:xfrm>
            <a:prstGeom prst="rect">
              <a:avLst/>
            </a:prstGeom>
            <a:noFill/>
          </p:spPr>
        </p:pic>
        <p:sp>
          <p:nvSpPr>
            <p:cNvPr id="17" name="正方形/長方形 16"/>
            <p:cNvSpPr/>
            <p:nvPr/>
          </p:nvSpPr>
          <p:spPr>
            <a:xfrm>
              <a:off x="4561867" y="4829497"/>
              <a:ext cx="4375651" cy="1944216"/>
            </a:xfrm>
            <a:prstGeom prst="rect">
              <a:avLst/>
            </a:prstGeom>
            <a:noFill/>
            <a:ln w="57150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tIns="324000" rtlCol="0" anchor="ctr"/>
            <a:lstStyle/>
            <a:p>
              <a:pPr algn="ctr"/>
              <a:r>
                <a:rPr lang="ja-JP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cs typeface="メイリオ" panose="020B0604030504040204" pitchFamily="50" charset="-128"/>
                </a:rPr>
                <a:t> わたしは</a:t>
              </a:r>
              <a:endParaRPr lang="en-US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cs typeface="メイリオ" panose="020B0604030504040204" pitchFamily="50" charset="-128"/>
                </a:rPr>
                <a:t>元気そのもので、</a:t>
              </a:r>
              <a:endParaRPr lang="en-US" altLang="ja-JP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cs typeface="メイリオ" panose="020B0604030504040204" pitchFamily="50" charset="-128"/>
                </a:rPr>
                <a:t>何の症状も</a:t>
              </a:r>
              <a:r>
                <a:rPr lang="en-US" altLang="ja-JP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cs typeface="メイリオ" panose="020B0604030504040204" pitchFamily="50" charset="-128"/>
                </a:rPr>
                <a:t/>
              </a:r>
              <a:br>
                <a:rPr lang="en-US" altLang="ja-JP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cs typeface="メイリオ" panose="020B0604030504040204" pitchFamily="50" charset="-128"/>
                </a:rPr>
              </a:br>
              <a:r>
                <a:rPr lang="en-US" altLang="ja-JP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cs typeface="メイリオ" panose="020B0604030504040204" pitchFamily="50" charset="-128"/>
                </a:rPr>
                <a:t>   </a:t>
              </a:r>
              <a:r>
                <a:rPr lang="ja-JP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cs typeface="メイリオ" panose="020B0604030504040204" pitchFamily="50" charset="-128"/>
                </a:rPr>
                <a:t>ありませんが</a:t>
              </a:r>
              <a:r>
                <a:rPr lang="en-US" altLang="ja-JP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cs typeface="メイリオ" panose="020B0604030504040204" pitchFamily="50" charset="-128"/>
                </a:rPr>
                <a:t>…</a:t>
              </a:r>
              <a:r>
                <a:rPr lang="ja-JP" altLang="en-US" sz="32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cs typeface="メイリオ" panose="020B0604030504040204" pitchFamily="50" charset="-128"/>
                </a:rPr>
                <a:t>。</a:t>
              </a:r>
              <a:endPara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1850528" y="-17252"/>
            <a:ext cx="8133904" cy="1920846"/>
            <a:chOff x="326528" y="-17252"/>
            <a:chExt cx="8133904" cy="1920846"/>
          </a:xfrm>
        </p:grpSpPr>
        <p:pic>
          <p:nvPicPr>
            <p:cNvPr id="21" name="Picture 2" descr="C:\Users\nakamura\Desktop\スライド文字-05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7215" y="-17252"/>
              <a:ext cx="7173217" cy="1920846"/>
            </a:xfrm>
            <a:prstGeom prst="rect">
              <a:avLst/>
            </a:prstGeom>
            <a:noFill/>
            <a:effectLst>
              <a:outerShdw blurRad="50800" dist="50800" dir="2700000" algn="tl" rotWithShape="0">
                <a:prstClr val="black">
                  <a:alpha val="2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テキスト ボックス 21"/>
            <p:cNvSpPr txBox="1"/>
            <p:nvPr/>
          </p:nvSpPr>
          <p:spPr>
            <a:xfrm>
              <a:off x="1854089" y="433762"/>
              <a:ext cx="6408712" cy="9175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252000" rIns="0" rtlCol="0" anchor="ctr"/>
            <a:lstStyle>
              <a:defPPr>
                <a:defRPr lang="ja-JP"/>
              </a:defPPr>
              <a:lvl1pPr algn="ctr">
                <a:defRPr sz="3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pPr algn="l"/>
              <a:r>
                <a:rPr lang="ja-JP" altLang="en-US" sz="42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cs typeface="メイリオ" panose="020B0604030504040204" pitchFamily="50" charset="-128"/>
                </a:rPr>
                <a:t>次のやりとりから</a:t>
              </a:r>
              <a:r>
                <a:rPr lang="en-US" altLang="ja-JP" sz="42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cs typeface="メイリオ" panose="020B0604030504040204" pitchFamily="50" charset="-128"/>
                </a:rPr>
                <a:t/>
              </a:r>
              <a:br>
                <a:rPr lang="en-US" altLang="ja-JP" sz="42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cs typeface="メイリオ" panose="020B0604030504040204" pitchFamily="50" charset="-128"/>
                </a:rPr>
              </a:br>
              <a:r>
                <a:rPr lang="ja-JP" altLang="en-US" sz="42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cs typeface="メイリオ" panose="020B0604030504040204" pitchFamily="50" charset="-128"/>
                </a:rPr>
                <a:t>どんなことがわかるだろう</a:t>
              </a:r>
              <a:endParaRPr lang="en-US" altLang="ja-JP" sz="4200" spc="-15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メイリオ" panose="020B0604030504040204" pitchFamily="50" charset="-128"/>
              </a:endParaRPr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326528" y="348797"/>
              <a:ext cx="1008112" cy="1182375"/>
              <a:chOff x="728192" y="921380"/>
              <a:chExt cx="1008112" cy="1182375"/>
            </a:xfrm>
          </p:grpSpPr>
          <p:sp>
            <p:nvSpPr>
              <p:cNvPr id="27" name="円/楕円 26"/>
              <p:cNvSpPr/>
              <p:nvPr/>
            </p:nvSpPr>
            <p:spPr>
              <a:xfrm>
                <a:off x="728192" y="980696"/>
                <a:ext cx="1008112" cy="1008112"/>
              </a:xfrm>
              <a:prstGeom prst="ellipse">
                <a:avLst/>
              </a:prstGeom>
              <a:solidFill>
                <a:srgbClr val="01B3B7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テキスト ボックス 27"/>
              <p:cNvSpPr txBox="1"/>
              <p:nvPr/>
            </p:nvSpPr>
            <p:spPr>
              <a:xfrm>
                <a:off x="741793" y="921380"/>
                <a:ext cx="971567" cy="1182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8500"/>
                  </a:lnSpc>
                </a:pPr>
                <a:r>
                  <a:rPr lang="ja-JP" altLang="en-US" sz="6200" dirty="0">
                    <a:solidFill>
                      <a:schemeClr val="bg1"/>
                    </a:solidFill>
                    <a:latin typeface="HGS創英角ｺﾞｼｯｸUB" panose="020B0900000000000000" pitchFamily="50" charset="-128"/>
                    <a:ea typeface="HGS創英角ｺﾞｼｯｸUB" panose="020B0900000000000000" pitchFamily="50" charset="-128"/>
                    <a:cs typeface="メイリオ" panose="020B0604030504040204" pitchFamily="50" charset="-128"/>
                  </a:rPr>
                  <a:t>Ｑ</a:t>
                </a:r>
              </a:p>
            </p:txBody>
          </p:sp>
        </p:grpSp>
      </p:grpSp>
      <p:pic>
        <p:nvPicPr>
          <p:cNvPr id="2050" name="Picture 2" descr="C:\Users\nakamura\Desktop\サタケさんイラストスライド化拡大-0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784" y="4127673"/>
            <a:ext cx="3870325" cy="254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3782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09259" y="1154430"/>
            <a:ext cx="8177608" cy="4598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角丸四角形吹き出し 41"/>
          <p:cNvSpPr/>
          <p:nvPr/>
        </p:nvSpPr>
        <p:spPr>
          <a:xfrm>
            <a:off x="1801048" y="5599568"/>
            <a:ext cx="2134713" cy="1194758"/>
          </a:xfrm>
          <a:prstGeom prst="wedgeRoundRectCallout">
            <a:avLst>
              <a:gd name="adj1" fmla="val -42949"/>
              <a:gd name="adj2" fmla="val -75237"/>
              <a:gd name="adj3" fmla="val 16667"/>
            </a:avLst>
          </a:prstGeom>
          <a:solidFill>
            <a:srgbClr val="FFEDE1"/>
          </a:solidFill>
          <a:ln w="57150">
            <a:solidFill>
              <a:srgbClr val="FF99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tIns="144000" rtlCol="0" anchor="ctr" anchorCtr="0"/>
          <a:lstStyle/>
          <a:p>
            <a:pPr algn="ctr"/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細胞が</a:t>
            </a:r>
            <a:endParaRPr lang="en-US" altLang="ja-JP" sz="32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変異する</a:t>
            </a:r>
            <a:endParaRPr lang="en-US" altLang="ja-JP" sz="32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524000" y="178480"/>
            <a:ext cx="9144000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4200" spc="-100" dirty="0"/>
              <a:t>がんの進行と自覚症状が出るまで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9700518" y="1221735"/>
            <a:ext cx="656201" cy="4029267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72000" rtlCol="0" anchor="ctr"/>
          <a:lstStyle/>
          <a:p>
            <a:pPr algn="ctr"/>
            <a:r>
              <a:rPr lang="ja-JP" altLang="en-US" sz="3200" b="1" dirty="0"/>
              <a:t>自覚症状の出現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1945063" y="1736668"/>
            <a:ext cx="4938502" cy="1116972"/>
            <a:chOff x="421063" y="1736668"/>
            <a:chExt cx="4938502" cy="1116972"/>
          </a:xfrm>
        </p:grpSpPr>
        <p:sp>
          <p:nvSpPr>
            <p:cNvPr id="24" name="テキスト ボックス 23"/>
            <p:cNvSpPr txBox="1"/>
            <p:nvPr/>
          </p:nvSpPr>
          <p:spPr>
            <a:xfrm>
              <a:off x="421063" y="2207309"/>
              <a:ext cx="49385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ja-JP" sz="2000" b="1" dirty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lang="ja-JP" altLang="en-US" sz="2000" b="1" dirty="0" err="1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つの</a:t>
              </a:r>
              <a:r>
                <a:rPr lang="ja-JP" altLang="en-US" sz="2000" b="1" dirty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がん細胞</a:t>
              </a:r>
              <a:r>
                <a:rPr lang="ja-JP" altLang="en-US" sz="2000" b="1" spc="-300" dirty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が</a:t>
              </a:r>
              <a:r>
                <a:rPr lang="ja-JP" altLang="en-US" sz="3000" b="1" spc="-300" dirty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１</a:t>
              </a:r>
              <a:r>
                <a:rPr lang="en-US" altLang="ja-JP" sz="3000" b="1" dirty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cm</a:t>
              </a:r>
              <a:r>
                <a:rPr lang="ja-JP" altLang="en-US" sz="2000" b="1" dirty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の大きさになる</a:t>
              </a: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1780250" y="1736668"/>
              <a:ext cx="23507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ja-JP" sz="3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10~20</a:t>
              </a:r>
              <a:r>
                <a:rPr lang="ja-JP" altLang="en-US" sz="3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年</a:t>
              </a: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2494159" y="2852937"/>
            <a:ext cx="4420824" cy="1655509"/>
            <a:chOff x="916369" y="2682025"/>
            <a:chExt cx="4420824" cy="1655509"/>
          </a:xfrm>
        </p:grpSpPr>
        <p:sp>
          <p:nvSpPr>
            <p:cNvPr id="23" name="角丸四角形吹き出し 22"/>
            <p:cNvSpPr/>
            <p:nvPr/>
          </p:nvSpPr>
          <p:spPr>
            <a:xfrm flipV="1">
              <a:off x="977748" y="2780928"/>
              <a:ext cx="4242323" cy="1556606"/>
            </a:xfrm>
            <a:custGeom>
              <a:avLst/>
              <a:gdLst>
                <a:gd name="connsiteX0" fmla="*/ 0 w 3891040"/>
                <a:gd name="connsiteY0" fmla="*/ 199422 h 1196506"/>
                <a:gd name="connsiteX1" fmla="*/ 199422 w 3891040"/>
                <a:gd name="connsiteY1" fmla="*/ 0 h 1196506"/>
                <a:gd name="connsiteX2" fmla="*/ 2269773 w 3891040"/>
                <a:gd name="connsiteY2" fmla="*/ 0 h 1196506"/>
                <a:gd name="connsiteX3" fmla="*/ 3096334 w 3891040"/>
                <a:gd name="connsiteY3" fmla="*/ -360100 h 1196506"/>
                <a:gd name="connsiteX4" fmla="*/ 3242533 w 3891040"/>
                <a:gd name="connsiteY4" fmla="*/ 0 h 1196506"/>
                <a:gd name="connsiteX5" fmla="*/ 3691618 w 3891040"/>
                <a:gd name="connsiteY5" fmla="*/ 0 h 1196506"/>
                <a:gd name="connsiteX6" fmla="*/ 3891040 w 3891040"/>
                <a:gd name="connsiteY6" fmla="*/ 199422 h 1196506"/>
                <a:gd name="connsiteX7" fmla="*/ 3891040 w 3891040"/>
                <a:gd name="connsiteY7" fmla="*/ 199418 h 1196506"/>
                <a:gd name="connsiteX8" fmla="*/ 3891040 w 3891040"/>
                <a:gd name="connsiteY8" fmla="*/ 199418 h 1196506"/>
                <a:gd name="connsiteX9" fmla="*/ 3891040 w 3891040"/>
                <a:gd name="connsiteY9" fmla="*/ 498544 h 1196506"/>
                <a:gd name="connsiteX10" fmla="*/ 3891040 w 3891040"/>
                <a:gd name="connsiteY10" fmla="*/ 997084 h 1196506"/>
                <a:gd name="connsiteX11" fmla="*/ 3691618 w 3891040"/>
                <a:gd name="connsiteY11" fmla="*/ 1196506 h 1196506"/>
                <a:gd name="connsiteX12" fmla="*/ 3242533 w 3891040"/>
                <a:gd name="connsiteY12" fmla="*/ 1196506 h 1196506"/>
                <a:gd name="connsiteX13" fmla="*/ 2269773 w 3891040"/>
                <a:gd name="connsiteY13" fmla="*/ 1196506 h 1196506"/>
                <a:gd name="connsiteX14" fmla="*/ 2269773 w 3891040"/>
                <a:gd name="connsiteY14" fmla="*/ 1196506 h 1196506"/>
                <a:gd name="connsiteX15" fmla="*/ 199422 w 3891040"/>
                <a:gd name="connsiteY15" fmla="*/ 1196506 h 1196506"/>
                <a:gd name="connsiteX16" fmla="*/ 0 w 3891040"/>
                <a:gd name="connsiteY16" fmla="*/ 997084 h 1196506"/>
                <a:gd name="connsiteX17" fmla="*/ 0 w 3891040"/>
                <a:gd name="connsiteY17" fmla="*/ 498544 h 1196506"/>
                <a:gd name="connsiteX18" fmla="*/ 0 w 3891040"/>
                <a:gd name="connsiteY18" fmla="*/ 199418 h 1196506"/>
                <a:gd name="connsiteX19" fmla="*/ 0 w 3891040"/>
                <a:gd name="connsiteY19" fmla="*/ 199418 h 1196506"/>
                <a:gd name="connsiteX20" fmla="*/ 0 w 3891040"/>
                <a:gd name="connsiteY20" fmla="*/ 199422 h 1196506"/>
                <a:gd name="connsiteX0" fmla="*/ 0 w 3891040"/>
                <a:gd name="connsiteY0" fmla="*/ 559522 h 1556606"/>
                <a:gd name="connsiteX1" fmla="*/ 199422 w 3891040"/>
                <a:gd name="connsiteY1" fmla="*/ 360100 h 1556606"/>
                <a:gd name="connsiteX2" fmla="*/ 2784123 w 3891040"/>
                <a:gd name="connsiteY2" fmla="*/ 369625 h 1556606"/>
                <a:gd name="connsiteX3" fmla="*/ 3096334 w 3891040"/>
                <a:gd name="connsiteY3" fmla="*/ 0 h 1556606"/>
                <a:gd name="connsiteX4" fmla="*/ 3242533 w 3891040"/>
                <a:gd name="connsiteY4" fmla="*/ 360100 h 1556606"/>
                <a:gd name="connsiteX5" fmla="*/ 3691618 w 3891040"/>
                <a:gd name="connsiteY5" fmla="*/ 360100 h 1556606"/>
                <a:gd name="connsiteX6" fmla="*/ 3891040 w 3891040"/>
                <a:gd name="connsiteY6" fmla="*/ 559522 h 1556606"/>
                <a:gd name="connsiteX7" fmla="*/ 3891040 w 3891040"/>
                <a:gd name="connsiteY7" fmla="*/ 559518 h 1556606"/>
                <a:gd name="connsiteX8" fmla="*/ 3891040 w 3891040"/>
                <a:gd name="connsiteY8" fmla="*/ 559518 h 1556606"/>
                <a:gd name="connsiteX9" fmla="*/ 3891040 w 3891040"/>
                <a:gd name="connsiteY9" fmla="*/ 858644 h 1556606"/>
                <a:gd name="connsiteX10" fmla="*/ 3891040 w 3891040"/>
                <a:gd name="connsiteY10" fmla="*/ 1357184 h 1556606"/>
                <a:gd name="connsiteX11" fmla="*/ 3691618 w 3891040"/>
                <a:gd name="connsiteY11" fmla="*/ 1556606 h 1556606"/>
                <a:gd name="connsiteX12" fmla="*/ 3242533 w 3891040"/>
                <a:gd name="connsiteY12" fmla="*/ 1556606 h 1556606"/>
                <a:gd name="connsiteX13" fmla="*/ 2269773 w 3891040"/>
                <a:gd name="connsiteY13" fmla="*/ 1556606 h 1556606"/>
                <a:gd name="connsiteX14" fmla="*/ 2269773 w 3891040"/>
                <a:gd name="connsiteY14" fmla="*/ 1556606 h 1556606"/>
                <a:gd name="connsiteX15" fmla="*/ 199422 w 3891040"/>
                <a:gd name="connsiteY15" fmla="*/ 1556606 h 1556606"/>
                <a:gd name="connsiteX16" fmla="*/ 0 w 3891040"/>
                <a:gd name="connsiteY16" fmla="*/ 1357184 h 1556606"/>
                <a:gd name="connsiteX17" fmla="*/ 0 w 3891040"/>
                <a:gd name="connsiteY17" fmla="*/ 858644 h 1556606"/>
                <a:gd name="connsiteX18" fmla="*/ 0 w 3891040"/>
                <a:gd name="connsiteY18" fmla="*/ 559518 h 1556606"/>
                <a:gd name="connsiteX19" fmla="*/ 0 w 3891040"/>
                <a:gd name="connsiteY19" fmla="*/ 559518 h 1556606"/>
                <a:gd name="connsiteX20" fmla="*/ 0 w 3891040"/>
                <a:gd name="connsiteY20" fmla="*/ 559522 h 1556606"/>
                <a:gd name="connsiteX0" fmla="*/ 0 w 3891040"/>
                <a:gd name="connsiteY0" fmla="*/ 559522 h 1556606"/>
                <a:gd name="connsiteX1" fmla="*/ 199422 w 3891040"/>
                <a:gd name="connsiteY1" fmla="*/ 360100 h 1556606"/>
                <a:gd name="connsiteX2" fmla="*/ 2784123 w 3891040"/>
                <a:gd name="connsiteY2" fmla="*/ 369625 h 1556606"/>
                <a:gd name="connsiteX3" fmla="*/ 3417008 w 3891040"/>
                <a:gd name="connsiteY3" fmla="*/ 0 h 1556606"/>
                <a:gd name="connsiteX4" fmla="*/ 3242533 w 3891040"/>
                <a:gd name="connsiteY4" fmla="*/ 360100 h 1556606"/>
                <a:gd name="connsiteX5" fmla="*/ 3691618 w 3891040"/>
                <a:gd name="connsiteY5" fmla="*/ 360100 h 1556606"/>
                <a:gd name="connsiteX6" fmla="*/ 3891040 w 3891040"/>
                <a:gd name="connsiteY6" fmla="*/ 559522 h 1556606"/>
                <a:gd name="connsiteX7" fmla="*/ 3891040 w 3891040"/>
                <a:gd name="connsiteY7" fmla="*/ 559518 h 1556606"/>
                <a:gd name="connsiteX8" fmla="*/ 3891040 w 3891040"/>
                <a:gd name="connsiteY8" fmla="*/ 559518 h 1556606"/>
                <a:gd name="connsiteX9" fmla="*/ 3891040 w 3891040"/>
                <a:gd name="connsiteY9" fmla="*/ 858644 h 1556606"/>
                <a:gd name="connsiteX10" fmla="*/ 3891040 w 3891040"/>
                <a:gd name="connsiteY10" fmla="*/ 1357184 h 1556606"/>
                <a:gd name="connsiteX11" fmla="*/ 3691618 w 3891040"/>
                <a:gd name="connsiteY11" fmla="*/ 1556606 h 1556606"/>
                <a:gd name="connsiteX12" fmla="*/ 3242533 w 3891040"/>
                <a:gd name="connsiteY12" fmla="*/ 1556606 h 1556606"/>
                <a:gd name="connsiteX13" fmla="*/ 2269773 w 3891040"/>
                <a:gd name="connsiteY13" fmla="*/ 1556606 h 1556606"/>
                <a:gd name="connsiteX14" fmla="*/ 2269773 w 3891040"/>
                <a:gd name="connsiteY14" fmla="*/ 1556606 h 1556606"/>
                <a:gd name="connsiteX15" fmla="*/ 199422 w 3891040"/>
                <a:gd name="connsiteY15" fmla="*/ 1556606 h 1556606"/>
                <a:gd name="connsiteX16" fmla="*/ 0 w 3891040"/>
                <a:gd name="connsiteY16" fmla="*/ 1357184 h 1556606"/>
                <a:gd name="connsiteX17" fmla="*/ 0 w 3891040"/>
                <a:gd name="connsiteY17" fmla="*/ 858644 h 1556606"/>
                <a:gd name="connsiteX18" fmla="*/ 0 w 3891040"/>
                <a:gd name="connsiteY18" fmla="*/ 559518 h 1556606"/>
                <a:gd name="connsiteX19" fmla="*/ 0 w 3891040"/>
                <a:gd name="connsiteY19" fmla="*/ 559518 h 1556606"/>
                <a:gd name="connsiteX20" fmla="*/ 0 w 3891040"/>
                <a:gd name="connsiteY20" fmla="*/ 559522 h 1556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891040" h="1556606">
                  <a:moveTo>
                    <a:pt x="0" y="559522"/>
                  </a:moveTo>
                  <a:cubicBezTo>
                    <a:pt x="0" y="449384"/>
                    <a:pt x="89284" y="360100"/>
                    <a:pt x="199422" y="360100"/>
                  </a:cubicBezTo>
                  <a:lnTo>
                    <a:pt x="2784123" y="369625"/>
                  </a:lnTo>
                  <a:lnTo>
                    <a:pt x="3417008" y="0"/>
                  </a:lnTo>
                  <a:lnTo>
                    <a:pt x="3242533" y="360100"/>
                  </a:lnTo>
                  <a:lnTo>
                    <a:pt x="3691618" y="360100"/>
                  </a:lnTo>
                  <a:cubicBezTo>
                    <a:pt x="3801756" y="360100"/>
                    <a:pt x="3891040" y="449384"/>
                    <a:pt x="3891040" y="559522"/>
                  </a:cubicBezTo>
                  <a:lnTo>
                    <a:pt x="3891040" y="559518"/>
                  </a:lnTo>
                  <a:lnTo>
                    <a:pt x="3891040" y="559518"/>
                  </a:lnTo>
                  <a:lnTo>
                    <a:pt x="3891040" y="858644"/>
                  </a:lnTo>
                  <a:lnTo>
                    <a:pt x="3891040" y="1357184"/>
                  </a:lnTo>
                  <a:cubicBezTo>
                    <a:pt x="3891040" y="1467322"/>
                    <a:pt x="3801756" y="1556606"/>
                    <a:pt x="3691618" y="1556606"/>
                  </a:cubicBezTo>
                  <a:lnTo>
                    <a:pt x="3242533" y="1556606"/>
                  </a:lnTo>
                  <a:lnTo>
                    <a:pt x="2269773" y="1556606"/>
                  </a:lnTo>
                  <a:lnTo>
                    <a:pt x="2269773" y="1556606"/>
                  </a:lnTo>
                  <a:lnTo>
                    <a:pt x="199422" y="1556606"/>
                  </a:lnTo>
                  <a:cubicBezTo>
                    <a:pt x="89284" y="1556606"/>
                    <a:pt x="0" y="1467322"/>
                    <a:pt x="0" y="1357184"/>
                  </a:cubicBezTo>
                  <a:lnTo>
                    <a:pt x="0" y="858644"/>
                  </a:lnTo>
                  <a:lnTo>
                    <a:pt x="0" y="559518"/>
                  </a:lnTo>
                  <a:lnTo>
                    <a:pt x="0" y="559518"/>
                  </a:lnTo>
                  <a:lnTo>
                    <a:pt x="0" y="559522"/>
                  </a:lnTo>
                  <a:close/>
                </a:path>
              </a:pathLst>
            </a:custGeom>
            <a:solidFill>
              <a:srgbClr val="FFEDE1"/>
            </a:solidFill>
            <a:ln w="57150">
              <a:solidFill>
                <a:srgbClr val="FF990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tIns="144000" rtlCol="0" anchor="b" anchorCtr="0"/>
            <a:lstStyle/>
            <a:p>
              <a:pPr algn="ctr"/>
              <a:endPara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916369" y="2682025"/>
              <a:ext cx="4420824" cy="1276855"/>
            </a:xfrm>
            <a:prstGeom prst="rect">
              <a:avLst/>
            </a:prstGeom>
            <a:noFill/>
            <a:ln w="57150">
              <a:noFill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tIns="144000" rtlCol="0" anchor="b" anchorCtr="0"/>
            <a:lstStyle/>
            <a:p>
              <a:pPr algn="ctr"/>
              <a:r>
                <a:rPr lang="ja-JP" altLang="en-US" sz="3200" b="1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がんが検診で見つかる大きさになる</a:t>
              </a:r>
              <a:endParaRPr lang="en-US" altLang="ja-JP" sz="32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6828076" y="1767514"/>
            <a:ext cx="2022159" cy="1090377"/>
            <a:chOff x="5304075" y="1767513"/>
            <a:chExt cx="2022159" cy="1090377"/>
          </a:xfrm>
        </p:grpSpPr>
        <p:sp>
          <p:nvSpPr>
            <p:cNvPr id="21" name="テキスト ボックス 20"/>
            <p:cNvSpPr txBox="1"/>
            <p:nvPr/>
          </p:nvSpPr>
          <p:spPr>
            <a:xfrm>
              <a:off x="5304075" y="2211559"/>
              <a:ext cx="2022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ja-JP" altLang="en-US" sz="3000" b="1" spc="-300" dirty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２</a:t>
              </a:r>
              <a:r>
                <a:rPr lang="en-US" altLang="ja-JP" sz="3000" b="1" dirty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cm</a:t>
              </a:r>
              <a:r>
                <a:rPr lang="ja-JP" altLang="en-US" sz="2000" b="1" dirty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になる</a:t>
              </a: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5443031" y="1767513"/>
              <a:ext cx="18470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ja-JP" sz="3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1~2</a:t>
              </a:r>
              <a:r>
                <a:rPr lang="ja-JP" altLang="en-US" sz="3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年</a:t>
              </a:r>
            </a:p>
          </p:txBody>
        </p:sp>
      </p:grp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954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akamura\Desktop\がん細胞-01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82"/>
          <a:stretch/>
        </p:blipFill>
        <p:spPr bwMode="auto">
          <a:xfrm>
            <a:off x="3999008" y="1206981"/>
            <a:ext cx="5136406" cy="89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847" y="1924326"/>
            <a:ext cx="6787889" cy="4558289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808" y="2385401"/>
            <a:ext cx="5134330" cy="3755274"/>
          </a:xfrm>
          <a:prstGeom prst="rect">
            <a:avLst/>
          </a:prstGeom>
        </p:spPr>
      </p:pic>
      <p:sp>
        <p:nvSpPr>
          <p:cNvPr id="23" name="角丸四角形吹き出し 22"/>
          <p:cNvSpPr/>
          <p:nvPr/>
        </p:nvSpPr>
        <p:spPr>
          <a:xfrm>
            <a:off x="1655572" y="1338828"/>
            <a:ext cx="1607475" cy="1170995"/>
          </a:xfrm>
          <a:prstGeom prst="wedgeRoundRectCallout">
            <a:avLst>
              <a:gd name="adj1" fmla="val 65833"/>
              <a:gd name="adj2" fmla="val 36911"/>
              <a:gd name="adj3" fmla="val 16667"/>
            </a:avLst>
          </a:prstGeom>
          <a:ln w="57150"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08000" rtlCol="0" anchor="ctr"/>
          <a:lstStyle/>
          <a:p>
            <a:pPr algn="ctr"/>
            <a:r>
              <a:rPr lang="en-US" altLang="ja-JP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lang="en-US" altLang="ja-JP" sz="28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生存率</a:t>
            </a:r>
            <a:r>
              <a:rPr lang="en-US" altLang="ja-JP" sz="2800" b="1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endParaRPr lang="ja-JP" altLang="en-US" sz="2800" b="1" baseline="300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991545" y="218867"/>
            <a:ext cx="82089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がんの進行度と</a:t>
            </a:r>
            <a:r>
              <a:rPr lang="en-US" altLang="ja-JP" sz="4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4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年生存率の関係</a:t>
            </a:r>
          </a:p>
        </p:txBody>
      </p:sp>
      <p:grpSp>
        <p:nvGrpSpPr>
          <p:cNvPr id="15" name="グループ化 14"/>
          <p:cNvGrpSpPr/>
          <p:nvPr/>
        </p:nvGrpSpPr>
        <p:grpSpPr>
          <a:xfrm>
            <a:off x="7678081" y="2576126"/>
            <a:ext cx="2011195" cy="1890264"/>
            <a:chOff x="5081394" y="2504831"/>
            <a:chExt cx="2011195" cy="1890264"/>
          </a:xfrm>
        </p:grpSpPr>
        <p:sp>
          <p:nvSpPr>
            <p:cNvPr id="24" name="線吹き出し 1 (枠付き) 23"/>
            <p:cNvSpPr/>
            <p:nvPr/>
          </p:nvSpPr>
          <p:spPr>
            <a:xfrm>
              <a:off x="5260455" y="2504831"/>
              <a:ext cx="1832134" cy="916556"/>
            </a:xfrm>
            <a:prstGeom prst="borderCallout1">
              <a:avLst>
                <a:gd name="adj1" fmla="val -2033"/>
                <a:gd name="adj2" fmla="val 50603"/>
                <a:gd name="adj3" fmla="val -85990"/>
                <a:gd name="adj4" fmla="val -31655"/>
              </a:avLst>
            </a:prstGeom>
            <a:solidFill>
              <a:schemeClr val="bg1"/>
            </a:solidFill>
            <a:ln w="57150">
              <a:solidFill>
                <a:srgbClr val="FF99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ja-JP" altLang="en-US" sz="2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症状</a:t>
              </a:r>
              <a:r>
                <a:rPr lang="ja-JP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が</a:t>
              </a:r>
              <a:endParaRPr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出はじめる</a:t>
              </a:r>
            </a:p>
          </p:txBody>
        </p:sp>
        <p:cxnSp>
          <p:nvCxnSpPr>
            <p:cNvPr id="12" name="直線コネクタ 11"/>
            <p:cNvCxnSpPr>
              <a:endCxn id="24" idx="1"/>
            </p:cNvCxnSpPr>
            <p:nvPr/>
          </p:nvCxnSpPr>
          <p:spPr>
            <a:xfrm flipV="1">
              <a:off x="5081394" y="3421387"/>
              <a:ext cx="1095128" cy="973708"/>
            </a:xfrm>
            <a:prstGeom prst="line">
              <a:avLst/>
            </a:prstGeom>
            <a:solidFill>
              <a:schemeClr val="bg1"/>
            </a:solidFill>
            <a:ln w="57150">
              <a:solidFill>
                <a:srgbClr val="FF99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4" name="円/楕円 3"/>
          <p:cNvSpPr/>
          <p:nvPr/>
        </p:nvSpPr>
        <p:spPr>
          <a:xfrm>
            <a:off x="4193332" y="1188912"/>
            <a:ext cx="864096" cy="409519"/>
          </a:xfrm>
          <a:prstGeom prst="ellipse">
            <a:avLst/>
          </a:prstGeom>
          <a:noFill/>
          <a:ln w="57150">
            <a:solidFill>
              <a:srgbClr val="FF9900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endParaRPr lang="ja-JP" altLang="en-US" sz="2400" b="1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円/楕円 24"/>
          <p:cNvSpPr/>
          <p:nvPr/>
        </p:nvSpPr>
        <p:spPr>
          <a:xfrm>
            <a:off x="6523968" y="1090292"/>
            <a:ext cx="908174" cy="834936"/>
          </a:xfrm>
          <a:prstGeom prst="ellipse">
            <a:avLst/>
          </a:prstGeom>
          <a:noFill/>
          <a:ln w="57150">
            <a:solidFill>
              <a:srgbClr val="FF9900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endParaRPr lang="ja-JP" altLang="en-US" sz="2400" b="1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7210028" y="3979748"/>
            <a:ext cx="936104" cy="2254570"/>
          </a:xfrm>
          <a:prstGeom prst="rect">
            <a:avLst/>
          </a:prstGeom>
          <a:noFill/>
          <a:ln w="57150">
            <a:solidFill>
              <a:srgbClr val="FF9900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endParaRPr lang="ja-JP" altLang="en-US" sz="2400" b="1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784228" y="6631468"/>
            <a:ext cx="874699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がんと診断された人のうち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年後に生存している人の割合が、日本人全体で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年後に生存している人の割合に比べてどのくらい低いかで表す。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4222431" y="2272295"/>
            <a:ext cx="936104" cy="3958702"/>
          </a:xfrm>
          <a:prstGeom prst="rect">
            <a:avLst/>
          </a:prstGeom>
          <a:noFill/>
          <a:ln w="57150">
            <a:solidFill>
              <a:srgbClr val="FF9900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endParaRPr lang="ja-JP" altLang="en-US" sz="2400" b="1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4690484" y="2173015"/>
            <a:ext cx="2536763" cy="1627530"/>
            <a:chOff x="2084875" y="3935922"/>
            <a:chExt cx="2536763" cy="1627530"/>
          </a:xfrm>
        </p:grpSpPr>
        <p:sp>
          <p:nvSpPr>
            <p:cNvPr id="22" name="線吹き出し 1 (枠付き) 21"/>
            <p:cNvSpPr/>
            <p:nvPr/>
          </p:nvSpPr>
          <p:spPr>
            <a:xfrm>
              <a:off x="2789504" y="3935922"/>
              <a:ext cx="1832134" cy="916556"/>
            </a:xfrm>
            <a:prstGeom prst="borderCallout1">
              <a:avLst>
                <a:gd name="adj1" fmla="val -2033"/>
                <a:gd name="adj2" fmla="val 50603"/>
                <a:gd name="adj3" fmla="val -66245"/>
                <a:gd name="adj4" fmla="val -36335"/>
              </a:avLst>
            </a:prstGeom>
            <a:solidFill>
              <a:schemeClr val="bg1"/>
            </a:solidFill>
            <a:ln w="57150">
              <a:solidFill>
                <a:srgbClr val="FF99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ja-JP" altLang="en-US" sz="2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検診で見</a:t>
              </a:r>
              <a:r>
                <a:rPr lang="ja-JP" altLang="en-US" sz="2400" b="1" dirty="0" err="1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つ</a:t>
              </a:r>
              <a:r>
                <a:rPr lang="en-US" altLang="ja-JP" sz="2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/>
              </a:r>
              <a:br>
                <a:rPr lang="en-US" altLang="ja-JP" sz="2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</a:br>
              <a:r>
                <a:rPr lang="ja-JP" altLang="en-US" sz="2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かる</a:t>
              </a:r>
              <a:r>
                <a:rPr lang="ja-JP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大きさ</a:t>
              </a:r>
            </a:p>
          </p:txBody>
        </p:sp>
        <p:cxnSp>
          <p:nvCxnSpPr>
            <p:cNvPr id="27" name="直線コネクタ 26"/>
            <p:cNvCxnSpPr>
              <a:endCxn id="22" idx="1"/>
            </p:cNvCxnSpPr>
            <p:nvPr/>
          </p:nvCxnSpPr>
          <p:spPr>
            <a:xfrm flipV="1">
              <a:off x="2084875" y="4852478"/>
              <a:ext cx="1620696" cy="710974"/>
            </a:xfrm>
            <a:prstGeom prst="line">
              <a:avLst/>
            </a:prstGeom>
            <a:solidFill>
              <a:schemeClr val="bg1"/>
            </a:solidFill>
            <a:ln w="57150">
              <a:solidFill>
                <a:srgbClr val="FF99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32" name="テキスト ボックス 31"/>
          <p:cNvSpPr txBox="1"/>
          <p:nvPr/>
        </p:nvSpPr>
        <p:spPr>
          <a:xfrm>
            <a:off x="5519936" y="6400378"/>
            <a:ext cx="493927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全国がん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成人病）センター協議会 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2004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年－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2007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年診断例より作成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2711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6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5" grpId="0" animBg="1"/>
      <p:bldP spid="11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>
            <a:off x="4657508" y="1352789"/>
            <a:ext cx="2915872" cy="2915870"/>
            <a:chOff x="3677860" y="1707463"/>
            <a:chExt cx="2915872" cy="2915870"/>
          </a:xfrm>
        </p:grpSpPr>
        <p:sp>
          <p:nvSpPr>
            <p:cNvPr id="18" name="円/楕円 17"/>
            <p:cNvSpPr/>
            <p:nvPr/>
          </p:nvSpPr>
          <p:spPr>
            <a:xfrm>
              <a:off x="3677860" y="1707463"/>
              <a:ext cx="2915872" cy="2915870"/>
            </a:xfrm>
            <a:prstGeom prst="ellipse">
              <a:avLst/>
            </a:prstGeom>
            <a:solidFill>
              <a:srgbClr val="FFE18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4017120" y="2863273"/>
              <a:ext cx="231607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ctr">
                <a:defRPr sz="4400" b="1"/>
              </a:lvl1pPr>
            </a:lstStyle>
            <a:p>
              <a:r>
                <a:rPr lang="ja-JP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生活習慣</a:t>
              </a: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1826077" y="1367899"/>
            <a:ext cx="2915872" cy="2915870"/>
            <a:chOff x="774398" y="1722573"/>
            <a:chExt cx="2915872" cy="2915870"/>
          </a:xfrm>
        </p:grpSpPr>
        <p:sp>
          <p:nvSpPr>
            <p:cNvPr id="21" name="円/楕円 20"/>
            <p:cNvSpPr/>
            <p:nvPr/>
          </p:nvSpPr>
          <p:spPr>
            <a:xfrm>
              <a:off x="774398" y="1722573"/>
              <a:ext cx="2915872" cy="2915870"/>
            </a:xfrm>
            <a:prstGeom prst="ellipse">
              <a:avLst/>
            </a:prstGeom>
            <a:solidFill>
              <a:srgbClr val="FFE18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870667" y="2598524"/>
              <a:ext cx="2723331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ctr">
                <a:defRPr sz="4400" b="1"/>
              </a:lvl1pPr>
            </a:lstStyle>
            <a:p>
              <a:r>
                <a:rPr lang="ja-JP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細菌・</a:t>
              </a:r>
              <a:endParaRPr lang="en-US" altLang="ja-JP" sz="4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r>
                <a:rPr lang="ja-JP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ウイルス</a:t>
              </a: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7471043" y="1352789"/>
            <a:ext cx="2915872" cy="2915870"/>
            <a:chOff x="3677860" y="1707463"/>
            <a:chExt cx="2915872" cy="2915870"/>
          </a:xfrm>
        </p:grpSpPr>
        <p:sp>
          <p:nvSpPr>
            <p:cNvPr id="24" name="円/楕円 23"/>
            <p:cNvSpPr/>
            <p:nvPr/>
          </p:nvSpPr>
          <p:spPr>
            <a:xfrm>
              <a:off x="3677860" y="1707463"/>
              <a:ext cx="2915872" cy="2915870"/>
            </a:xfrm>
            <a:prstGeom prst="ellipse">
              <a:avLst/>
            </a:prstGeom>
            <a:solidFill>
              <a:srgbClr val="FFE18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4017120" y="2629499"/>
              <a:ext cx="231607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ctr">
                <a:defRPr sz="4400" b="1"/>
              </a:lvl1pPr>
            </a:lstStyle>
            <a:p>
              <a:r>
                <a:rPr lang="ja-JP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遺伝的</a:t>
              </a:r>
              <a:endParaRPr lang="en-US" altLang="ja-JP" sz="4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r>
                <a:rPr lang="ja-JP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原因</a:t>
              </a:r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740780" y="211287"/>
            <a:ext cx="106834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b="1" spc="-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望ましい生活習慣の他に、私たちに</a:t>
            </a:r>
            <a:r>
              <a:rPr lang="ja-JP" altLang="en-US" sz="4000" b="1" spc="-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できる</a:t>
            </a:r>
            <a:r>
              <a:rPr lang="ja-JP" altLang="en-US" sz="4000" b="1" spc="-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こと</a:t>
            </a:r>
            <a:endParaRPr lang="en-US" altLang="ja-JP" sz="4000" b="1" spc="-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922197" y="5294818"/>
            <a:ext cx="84158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3200" b="1">
                <a:solidFill>
                  <a:schemeClr val="accent3">
                    <a:lumMod val="50000"/>
                  </a:schemeClr>
                </a:solidFill>
                <a:latin typeface="+mn-ea"/>
                <a:cs typeface="メイリオ" panose="020B0604030504040204" pitchFamily="50" charset="-128"/>
              </a:defRPr>
            </a:lvl1pPr>
          </a:lstStyle>
          <a:p>
            <a:r>
              <a:rPr lang="ja-JP" altLang="en-US" sz="4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感染している場合も</a:t>
            </a:r>
            <a:r>
              <a:rPr lang="ja-JP" altLang="en-US" sz="4400" u="sng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早期治療</a:t>
            </a:r>
            <a:r>
              <a:rPr lang="ja-JP" altLang="en-US" sz="4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endParaRPr lang="en-US" altLang="ja-JP" sz="4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治すことができる</a:t>
            </a:r>
          </a:p>
        </p:txBody>
      </p:sp>
      <p:sp>
        <p:nvSpPr>
          <p:cNvPr id="32" name="円/楕円 31"/>
          <p:cNvSpPr/>
          <p:nvPr/>
        </p:nvSpPr>
        <p:spPr>
          <a:xfrm>
            <a:off x="1807604" y="1340768"/>
            <a:ext cx="2930980" cy="2930980"/>
          </a:xfrm>
          <a:prstGeom prst="ellipse">
            <a:avLst/>
          </a:prstGeom>
          <a:noFill/>
          <a:ln w="76200" cap="sq">
            <a:solidFill>
              <a:srgbClr val="FF0000"/>
            </a:solidFill>
            <a:prstDash val="sys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882789" y="4137377"/>
            <a:ext cx="4915524" cy="981534"/>
          </a:xfrm>
          <a:prstGeom prst="wedgeRoundRectCallout">
            <a:avLst>
              <a:gd name="adj1" fmla="val -59722"/>
              <a:gd name="adj2" fmla="val -51991"/>
              <a:gd name="adj3" fmla="val 16667"/>
            </a:avLst>
          </a:prstGeom>
          <a:solidFill>
            <a:srgbClr val="FF9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08000" tIns="180000" rtlCol="0">
            <a:noAutofit/>
          </a:bodyPr>
          <a:lstStyle>
            <a:defPPr>
              <a:defRPr lang="ja-JP"/>
            </a:defPPr>
            <a:lvl1pPr algn="ctr">
              <a:defRPr sz="4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感染対策をする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2318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2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>
            <a:off x="4657508" y="1350470"/>
            <a:ext cx="2915872" cy="2915870"/>
            <a:chOff x="3677860" y="1707463"/>
            <a:chExt cx="2915872" cy="2915870"/>
          </a:xfrm>
        </p:grpSpPr>
        <p:sp>
          <p:nvSpPr>
            <p:cNvPr id="18" name="円/楕円 17"/>
            <p:cNvSpPr/>
            <p:nvPr/>
          </p:nvSpPr>
          <p:spPr>
            <a:xfrm>
              <a:off x="3677860" y="1707463"/>
              <a:ext cx="2915872" cy="2915870"/>
            </a:xfrm>
            <a:prstGeom prst="ellipse">
              <a:avLst/>
            </a:prstGeom>
            <a:solidFill>
              <a:srgbClr val="FFE18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4017120" y="2863273"/>
              <a:ext cx="231607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ctr">
                <a:defRPr sz="4400" b="1"/>
              </a:lvl1pPr>
            </a:lstStyle>
            <a:p>
              <a:r>
                <a:rPr lang="ja-JP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生活習慣</a:t>
              </a: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1826077" y="1365580"/>
            <a:ext cx="2915872" cy="2915870"/>
            <a:chOff x="774398" y="1722573"/>
            <a:chExt cx="2915872" cy="2915870"/>
          </a:xfrm>
        </p:grpSpPr>
        <p:sp>
          <p:nvSpPr>
            <p:cNvPr id="21" name="円/楕円 20"/>
            <p:cNvSpPr/>
            <p:nvPr/>
          </p:nvSpPr>
          <p:spPr>
            <a:xfrm>
              <a:off x="774398" y="1722573"/>
              <a:ext cx="2915872" cy="2915870"/>
            </a:xfrm>
            <a:prstGeom prst="ellipse">
              <a:avLst/>
            </a:prstGeom>
            <a:solidFill>
              <a:srgbClr val="FFE18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870667" y="2598524"/>
              <a:ext cx="2723331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ctr">
                <a:defRPr sz="4400" b="1"/>
              </a:lvl1pPr>
            </a:lstStyle>
            <a:p>
              <a:r>
                <a:rPr lang="ja-JP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細菌・</a:t>
              </a:r>
              <a:endParaRPr lang="en-US" altLang="ja-JP" sz="4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r>
                <a:rPr lang="ja-JP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ウイルス</a:t>
              </a: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7471043" y="1350470"/>
            <a:ext cx="2915872" cy="2915870"/>
            <a:chOff x="3677860" y="1707463"/>
            <a:chExt cx="2915872" cy="2915870"/>
          </a:xfrm>
        </p:grpSpPr>
        <p:sp>
          <p:nvSpPr>
            <p:cNvPr id="28" name="円/楕円 27"/>
            <p:cNvSpPr/>
            <p:nvPr/>
          </p:nvSpPr>
          <p:spPr>
            <a:xfrm>
              <a:off x="3677860" y="1707463"/>
              <a:ext cx="2915872" cy="2915870"/>
            </a:xfrm>
            <a:prstGeom prst="ellipse">
              <a:avLst/>
            </a:prstGeom>
            <a:solidFill>
              <a:srgbClr val="FFE18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4017120" y="2629499"/>
              <a:ext cx="231607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ctr">
                <a:defRPr sz="4400" b="1"/>
              </a:lvl1pPr>
            </a:lstStyle>
            <a:p>
              <a:r>
                <a:rPr lang="ja-JP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遺伝的</a:t>
              </a:r>
              <a:endParaRPr lang="en-US" altLang="ja-JP" sz="4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r>
                <a:rPr lang="ja-JP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原因</a:t>
              </a:r>
            </a:p>
          </p:txBody>
        </p:sp>
      </p:grpSp>
      <p:sp>
        <p:nvSpPr>
          <p:cNvPr id="25" name="テキスト ボックス 24"/>
          <p:cNvSpPr txBox="1"/>
          <p:nvPr/>
        </p:nvSpPr>
        <p:spPr>
          <a:xfrm>
            <a:off x="1872700" y="5755904"/>
            <a:ext cx="84158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3200" b="1">
                <a:solidFill>
                  <a:schemeClr val="accent3">
                    <a:lumMod val="50000"/>
                  </a:schemeClr>
                </a:solidFill>
                <a:latin typeface="+mn-ea"/>
                <a:cs typeface="メイリオ" panose="020B0604030504040204" pitchFamily="50" charset="-128"/>
              </a:defRPr>
            </a:lvl1pPr>
          </a:lstStyle>
          <a:p>
            <a:r>
              <a:rPr lang="ja-JP" altLang="en-US" sz="4400" u="sng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早期発見</a:t>
            </a:r>
            <a:r>
              <a:rPr lang="ja-JP" altLang="en-US" sz="4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で治すことができる</a:t>
            </a:r>
          </a:p>
        </p:txBody>
      </p:sp>
      <p:sp>
        <p:nvSpPr>
          <p:cNvPr id="32" name="円/楕円 31"/>
          <p:cNvSpPr/>
          <p:nvPr/>
        </p:nvSpPr>
        <p:spPr>
          <a:xfrm>
            <a:off x="7470437" y="1340769"/>
            <a:ext cx="2925761" cy="2896793"/>
          </a:xfrm>
          <a:prstGeom prst="ellipse">
            <a:avLst/>
          </a:prstGeom>
          <a:noFill/>
          <a:ln w="76200" cap="sq">
            <a:solidFill>
              <a:srgbClr val="FF0000"/>
            </a:solidFill>
            <a:prstDash val="sys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356940" y="4649745"/>
            <a:ext cx="4915524" cy="897456"/>
          </a:xfrm>
          <a:prstGeom prst="wedgeRoundRectCallout">
            <a:avLst>
              <a:gd name="adj1" fmla="val 21552"/>
              <a:gd name="adj2" fmla="val -77563"/>
              <a:gd name="adj3" fmla="val 16667"/>
            </a:avLst>
          </a:prstGeom>
          <a:solidFill>
            <a:srgbClr val="FF9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144000" rtlCol="0">
            <a:noAutofit/>
          </a:bodyPr>
          <a:lstStyle>
            <a:defPPr>
              <a:defRPr lang="ja-JP"/>
            </a:defPPr>
            <a:lvl1pPr algn="ctr">
              <a:defRPr sz="4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がん検診を受ける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38886" y="208144"/>
            <a:ext cx="106834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b="1" spc="-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望ましい生活習慣の他に、私たちに</a:t>
            </a:r>
            <a:r>
              <a:rPr lang="ja-JP" altLang="en-US" sz="4000" b="1" spc="-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できる</a:t>
            </a:r>
            <a:r>
              <a:rPr lang="ja-JP" altLang="en-US" sz="4000" b="1" spc="-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こと</a:t>
            </a:r>
            <a:endParaRPr lang="en-US" altLang="ja-JP" sz="4000" b="1" spc="-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5458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2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グラフ 1"/>
          <p:cNvGraphicFramePr/>
          <p:nvPr>
            <p:extLst/>
          </p:nvPr>
        </p:nvGraphicFramePr>
        <p:xfrm>
          <a:off x="3583671" y="1767727"/>
          <a:ext cx="5070160" cy="3423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2925310" y="5275570"/>
            <a:ext cx="6483059" cy="979228"/>
          </a:xfrm>
          <a:prstGeom prst="wedgeRoundRectCallout">
            <a:avLst>
              <a:gd name="adj1" fmla="val -7353"/>
              <a:gd name="adj2" fmla="val -132308"/>
              <a:gd name="adj3" fmla="val 16667"/>
            </a:avLst>
          </a:prstGeom>
          <a:solidFill>
            <a:schemeClr val="bg1"/>
          </a:solidFill>
          <a:ln w="57150">
            <a:solidFill>
              <a:srgbClr val="FF99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180000" rtlCol="0">
            <a:noAutofit/>
          </a:bodyPr>
          <a:lstStyle>
            <a:defPPr>
              <a:defRPr lang="ja-JP"/>
            </a:defPPr>
            <a:lvl1pPr algn="ctr">
              <a:defRPr sz="4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メイリオ" panose="020B0604030504040204" pitchFamily="50" charset="-128"/>
              </a:defRPr>
            </a:lvl1pPr>
          </a:lstStyle>
          <a:p>
            <a:r>
              <a:rPr lang="ja-JP" altLang="en-US" sz="4800" dirty="0">
                <a:solidFill>
                  <a:srgbClr val="FF99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約</a:t>
            </a:r>
            <a:r>
              <a:rPr lang="en-US" altLang="ja-JP" sz="4800" dirty="0">
                <a:solidFill>
                  <a:srgbClr val="FF99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95</a:t>
            </a:r>
            <a:r>
              <a:rPr lang="ja-JP" altLang="en-US" sz="4800" dirty="0">
                <a:solidFill>
                  <a:srgbClr val="FF99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％の人が治る</a:t>
            </a:r>
            <a:endParaRPr lang="en-US" altLang="ja-JP" sz="4800" dirty="0">
              <a:solidFill>
                <a:srgbClr val="FF99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1802954" y="-17252"/>
            <a:ext cx="9511530" cy="1920846"/>
            <a:chOff x="278954" y="-17252"/>
            <a:chExt cx="9511530" cy="1920846"/>
          </a:xfrm>
        </p:grpSpPr>
        <p:pic>
          <p:nvPicPr>
            <p:cNvPr id="12" name="Picture 2" descr="C:\Users\nakamura\Desktop\スライド文字-05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2966" y="-17252"/>
              <a:ext cx="8151562" cy="1920846"/>
            </a:xfrm>
            <a:prstGeom prst="rect">
              <a:avLst/>
            </a:prstGeom>
            <a:noFill/>
            <a:effectLst>
              <a:outerShdw blurRad="50800" dist="50800" dir="2700000" algn="tl" rotWithShape="0">
                <a:prstClr val="black">
                  <a:alpha val="2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テキスト ボックス 12"/>
            <p:cNvSpPr txBox="1"/>
            <p:nvPr/>
          </p:nvSpPr>
          <p:spPr>
            <a:xfrm>
              <a:off x="1697681" y="452326"/>
              <a:ext cx="8092803" cy="899443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252000" rIns="0" rtlCol="0" anchor="ctr"/>
            <a:lstStyle>
              <a:defPPr>
                <a:defRPr lang="ja-JP"/>
              </a:defPPr>
              <a:lvl1pPr algn="ctr">
                <a:defRPr sz="3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pPr algn="l"/>
              <a:r>
                <a:rPr lang="ja-JP" altLang="en-US" sz="41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検診でがんを早期発見すると</a:t>
              </a:r>
              <a:endParaRPr lang="en-US" altLang="ja-JP" sz="4100" spc="-15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endParaRPr>
            </a:p>
            <a:p>
              <a:pPr algn="l"/>
              <a:r>
                <a:rPr lang="ja-JP" altLang="en-US" sz="4100" spc="-3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ど</a:t>
              </a:r>
              <a:r>
                <a:rPr lang="ja-JP" altLang="en-US" sz="4100" spc="-5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れ</a:t>
              </a:r>
              <a:r>
                <a:rPr lang="ja-JP" altLang="en-US" sz="4100" spc="-3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くら</a:t>
              </a:r>
              <a:r>
                <a:rPr lang="ja-JP" altLang="en-US" sz="41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い</a:t>
              </a:r>
              <a:r>
                <a:rPr lang="ja-JP" altLang="en-US" sz="4100" spc="-3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の人</a:t>
              </a:r>
              <a:r>
                <a:rPr lang="ja-JP" altLang="en-US" sz="41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が</a:t>
              </a:r>
              <a:r>
                <a:rPr lang="ja-JP" altLang="en-US" sz="4100" spc="-3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治るのだろうか</a:t>
              </a:r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278954" y="386897"/>
              <a:ext cx="1008112" cy="1182375"/>
              <a:chOff x="728192" y="921380"/>
              <a:chExt cx="1008112" cy="1182375"/>
            </a:xfrm>
          </p:grpSpPr>
          <p:sp>
            <p:nvSpPr>
              <p:cNvPr id="15" name="円/楕円 14"/>
              <p:cNvSpPr/>
              <p:nvPr/>
            </p:nvSpPr>
            <p:spPr>
              <a:xfrm>
                <a:off x="728192" y="980696"/>
                <a:ext cx="1008112" cy="1008112"/>
              </a:xfrm>
              <a:prstGeom prst="ellipse">
                <a:avLst/>
              </a:prstGeom>
              <a:solidFill>
                <a:srgbClr val="01B3B7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テキスト ボックス 15"/>
              <p:cNvSpPr txBox="1"/>
              <p:nvPr/>
            </p:nvSpPr>
            <p:spPr>
              <a:xfrm>
                <a:off x="741793" y="921380"/>
                <a:ext cx="971567" cy="1182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8500"/>
                  </a:lnSpc>
                </a:pPr>
                <a:r>
                  <a:rPr lang="ja-JP" altLang="en-US" sz="6200" dirty="0">
                    <a:solidFill>
                      <a:schemeClr val="bg1"/>
                    </a:solidFill>
                    <a:latin typeface="HGS創英角ｺﾞｼｯｸUB" panose="020B0900000000000000" pitchFamily="50" charset="-128"/>
                    <a:ea typeface="HGS創英角ｺﾞｼｯｸUB" panose="020B0900000000000000" pitchFamily="50" charset="-128"/>
                    <a:cs typeface="メイリオ" panose="020B0604030504040204" pitchFamily="50" charset="-128"/>
                  </a:rPr>
                  <a:t>Ｑ</a:t>
                </a:r>
              </a:p>
            </p:txBody>
          </p:sp>
        </p:grpSp>
      </p:grpSp>
      <p:sp>
        <p:nvSpPr>
          <p:cNvPr id="17" name="テキスト ボックス 16"/>
          <p:cNvSpPr txBox="1"/>
          <p:nvPr/>
        </p:nvSpPr>
        <p:spPr>
          <a:xfrm>
            <a:off x="6096000" y="6393514"/>
            <a:ext cx="48965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sz="105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05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全国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がん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成人病）センター協議会 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2004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年－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2007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年診断例より作成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7F6EFF-332E-4030-AE5C-3EE47973A72F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2442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918</TotalTime>
  <Words>2295</Words>
  <Application>Microsoft Office PowerPoint</Application>
  <PresentationFormat>ワイド画面</PresentationFormat>
  <Paragraphs>373</Paragraphs>
  <Slides>38</Slides>
  <Notes>23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38</vt:i4>
      </vt:variant>
    </vt:vector>
  </HeadingPairs>
  <TitlesOfParts>
    <vt:vector size="45" baseType="lpstr">
      <vt:lpstr>HGS創英角ｺﾞｼｯｸUB</vt:lpstr>
      <vt:lpstr>メイリオ</vt:lpstr>
      <vt:lpstr>游ゴシック</vt:lpstr>
      <vt:lpstr>游ゴシック Light</vt:lpstr>
      <vt:lpstr>Arial</vt:lpstr>
      <vt:lpstr>Century Gothic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岩手県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保健体育課　学校体育担当　葛尾（6192）」</dc:creator>
  <cp:lastModifiedBy>保健体育課　学校健康安全担当　遠藤（6188）</cp:lastModifiedBy>
  <cp:revision>39</cp:revision>
  <cp:lastPrinted>2020-12-16T05:39:03Z</cp:lastPrinted>
  <dcterms:created xsi:type="dcterms:W3CDTF">2020-12-08T07:07:52Z</dcterms:created>
  <dcterms:modified xsi:type="dcterms:W3CDTF">2020-12-21T10:36:23Z</dcterms:modified>
</cp:coreProperties>
</file>