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9" r:id="rId2"/>
    <p:sldId id="300" r:id="rId3"/>
    <p:sldId id="301" r:id="rId4"/>
    <p:sldId id="302" r:id="rId5"/>
    <p:sldId id="306" r:id="rId6"/>
    <p:sldId id="303" r:id="rId7"/>
    <p:sldId id="304" r:id="rId8"/>
    <p:sldId id="305" r:id="rId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62">
          <p15:clr>
            <a:srgbClr val="A4A3A4"/>
          </p15:clr>
        </p15:guide>
        <p15:guide id="4" orient="horz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E181"/>
    <a:srgbClr val="0070C0"/>
    <a:srgbClr val="01B3B7"/>
    <a:srgbClr val="81C9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5" autoAdjust="0"/>
    <p:restoredTop sz="86916" autoAdjust="0"/>
  </p:normalViewPr>
  <p:slideViewPr>
    <p:cSldViewPr>
      <p:cViewPr varScale="1">
        <p:scale>
          <a:sx n="115" d="100"/>
          <a:sy n="115" d="100"/>
        </p:scale>
        <p:origin x="876" y="102"/>
      </p:cViewPr>
      <p:guideLst>
        <p:guide orient="horz" pos="2160"/>
        <p:guide pos="2880"/>
        <p:guide orient="horz" pos="46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F990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963-44AE-8F3A-DE2CBE645D18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E963-44AE-8F3A-DE2CBE645D18}"/>
              </c:ext>
            </c:extLst>
          </c:dPt>
          <c:cat>
            <c:strRef>
              <c:f>Sheet1!$A$2:$A$3</c:f>
              <c:strCache>
                <c:ptCount val="2"/>
                <c:pt idx="0">
                  <c:v>治る</c:v>
                </c:pt>
                <c:pt idx="1">
                  <c:v>治らない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63-44AE-8F3A-DE2CBE64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F990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963-44AE-8F3A-DE2CBE645D18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57150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E963-44AE-8F3A-DE2CBE645D18}"/>
              </c:ext>
            </c:extLst>
          </c:dPt>
          <c:cat>
            <c:strRef>
              <c:f>Sheet1!$A$2:$A$3</c:f>
              <c:strCache>
                <c:ptCount val="2"/>
                <c:pt idx="0">
                  <c:v>治る</c:v>
                </c:pt>
                <c:pt idx="1">
                  <c:v>治らない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63-44AE-8F3A-DE2CBE645D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B7898-C192-4165-927E-DA37FA6FD7A2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BB197-2DF4-4E91-A988-03D69B58B6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46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42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174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660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675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95808-CD91-45C4-93FE-2D98F1775133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2FD4F6-53A3-4F67-A018-2974C282B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1B3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412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 rot="16200000">
            <a:off x="1077515" y="-713556"/>
            <a:ext cx="6988968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67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95808-CD91-45C4-93FE-2D98F1775133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2FD4F6-53A3-4F67-A018-2974C282B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6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95808-CD91-45C4-93FE-2D98F1775133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2FD4F6-53A3-4F67-A018-2974C282B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887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B95808-CD91-45C4-93FE-2D98F1775133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2FD4F6-53A3-4F67-A018-2974C282B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87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メモ 7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4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78" y="476672"/>
            <a:ext cx="8461444" cy="620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906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メモ 7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23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4353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メモ 8"/>
          <p:cNvSpPr/>
          <p:nvPr userDrawn="1"/>
        </p:nvSpPr>
        <p:spPr>
          <a:xfrm>
            <a:off x="467544" y="-99391"/>
            <a:ext cx="8208912" cy="1800200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032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880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-18008" y="0"/>
            <a:ext cx="9162008" cy="6873528"/>
          </a:xfrm>
          <a:prstGeom prst="rect">
            <a:avLst/>
          </a:prstGeom>
          <a:solidFill>
            <a:srgbClr val="FCD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>
          <a:xfrm>
            <a:off x="-46146" y="191295"/>
            <a:ext cx="8938626" cy="66967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4569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/>
          <p:nvPr userDrawn="1"/>
        </p:nvSpPr>
        <p:spPr bwMode="auto">
          <a:xfrm flipV="1">
            <a:off x="58" y="234598"/>
            <a:ext cx="1475598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251520" y="919376"/>
            <a:ext cx="8640960" cy="5938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83704" y="260648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資 料</a:t>
            </a:r>
            <a:endParaRPr lang="ja-JP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01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 rot="16200000">
            <a:off x="1337902" y="-973943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4914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2E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11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94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95" r:id="rId10"/>
    <p:sldLayoutId id="2147483657" r:id="rId11"/>
    <p:sldLayoutId id="2147483658" r:id="rId12"/>
    <p:sldLayoutId id="2147483659" r:id="rId13"/>
    <p:sldLayoutId id="2147483696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5"/>
          <p:cNvSpPr/>
          <p:nvPr/>
        </p:nvSpPr>
        <p:spPr>
          <a:xfrm>
            <a:off x="4067945" y="404664"/>
            <a:ext cx="4248471" cy="2160240"/>
          </a:xfrm>
          <a:prstGeom prst="wedgeRoundRectCallout">
            <a:avLst>
              <a:gd name="adj1" fmla="val -60462"/>
              <a:gd name="adj2" fmla="val -15098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望ましい生活習慣を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していれば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がんにならないの？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02" y="961013"/>
            <a:ext cx="2984801" cy="1720346"/>
          </a:xfrm>
          <a:prstGeom prst="rect">
            <a:avLst/>
          </a:prstGeom>
        </p:spPr>
      </p:pic>
      <p:sp>
        <p:nvSpPr>
          <p:cNvPr id="8" name="角丸四角形吹き出し 7"/>
          <p:cNvSpPr/>
          <p:nvPr/>
        </p:nvSpPr>
        <p:spPr>
          <a:xfrm>
            <a:off x="672765" y="2996952"/>
            <a:ext cx="5447406" cy="3413646"/>
          </a:xfrm>
          <a:prstGeom prst="wedgeRoundRectCallout">
            <a:avLst>
              <a:gd name="adj1" fmla="val 65324"/>
              <a:gd name="adj2" fmla="val -8619"/>
              <a:gd name="adj3" fmla="val 16667"/>
            </a:avLst>
          </a:prstGeom>
          <a:ln w="5715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144000" rIns="0" rtlCol="0" anchor="ctr"/>
          <a:lstStyle/>
          <a:p>
            <a:pPr algn="ctr"/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の原因には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わかっていないものも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あります。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500" b="1" dirty="0" smtClean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</a:t>
            </a:r>
            <a:r>
              <a:rPr lang="ja-JP" altLang="en-US" sz="45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検診</a:t>
            </a:r>
            <a:r>
              <a:rPr lang="ja-JP" altLang="en-US" sz="4500" b="1" dirty="0" smtClean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を受けることが大切</a:t>
            </a:r>
            <a:r>
              <a:rPr lang="ja-JP" altLang="en-US" sz="4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  <a:endParaRPr lang="en-US" altLang="ja-JP" sz="45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" name="Picture 2" descr="C:\Users\nakamura\Desktop\サタケさんイラストスライド化拡大-0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770" y="3861048"/>
            <a:ext cx="2602702" cy="284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9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496601" y="188640"/>
            <a:ext cx="81798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がん検診の受診率</a:t>
            </a:r>
            <a:endParaRPr kumimoji="1" lang="ja-JP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74" name="Picture 2" descr="C:\Users\nakamura\Desktop\170105_長生き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73" y="1490700"/>
            <a:ext cx="8452242" cy="489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角丸四角形吹き出し 13"/>
          <p:cNvSpPr/>
          <p:nvPr/>
        </p:nvSpPr>
        <p:spPr>
          <a:xfrm>
            <a:off x="1187624" y="1365856"/>
            <a:ext cx="5040560" cy="1487080"/>
          </a:xfrm>
          <a:prstGeom prst="wedgeRoundRectCallout">
            <a:avLst>
              <a:gd name="adj1" fmla="val -21725"/>
              <a:gd name="adj2" fmla="val 80256"/>
              <a:gd name="adj3" fmla="val 16667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国が目標とした</a:t>
            </a:r>
            <a:r>
              <a:rPr kumimoji="1"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にも</a:t>
            </a:r>
            <a:r>
              <a:rPr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達していない</a:t>
            </a:r>
            <a:endParaRPr kumimoji="1"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75" name="Picture 3" descr="C:\Users\nakamura\Desktop\2-0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9"/>
          <a:stretch/>
        </p:blipFill>
        <p:spPr bwMode="auto">
          <a:xfrm>
            <a:off x="201530" y="3452552"/>
            <a:ext cx="8457364" cy="29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366200" y="6575350"/>
            <a:ext cx="4572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出典：厚生労働省　平成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　国民生活基礎調査の概況</a:t>
            </a:r>
          </a:p>
        </p:txBody>
      </p:sp>
    </p:spTree>
    <p:extLst>
      <p:ext uri="{BB962C8B-B14F-4D97-AF65-F5344CB8AC3E}">
        <p14:creationId xmlns:p14="http://schemas.microsoft.com/office/powerpoint/2010/main" val="16316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円/楕円 11"/>
          <p:cNvSpPr/>
          <p:nvPr/>
        </p:nvSpPr>
        <p:spPr>
          <a:xfrm>
            <a:off x="303337" y="3654837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時間が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1722170" y="1746633"/>
            <a:ext cx="2850052" cy="2738846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費用が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かかる</a:t>
            </a:r>
          </a:p>
        </p:txBody>
      </p:sp>
      <p:sp>
        <p:nvSpPr>
          <p:cNvPr id="18" name="円/楕円 17"/>
          <p:cNvSpPr/>
          <p:nvPr/>
        </p:nvSpPr>
        <p:spPr>
          <a:xfrm>
            <a:off x="3080812" y="3654837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</a:t>
            </a: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見つかる</a:t>
            </a: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怖い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4538070" y="1732939"/>
            <a:ext cx="2850052" cy="2766234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健康に</a:t>
            </a:r>
            <a:endParaRPr lang="en-US" altLang="ja-JP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自信</a:t>
            </a: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ある</a:t>
            </a:r>
            <a:endParaRPr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858287" y="3654837"/>
            <a:ext cx="2965776" cy="2936413"/>
          </a:xfrm>
          <a:prstGeom prst="ellipse">
            <a:avLst/>
          </a:prstGeom>
          <a:solidFill>
            <a:srgbClr val="81C9FF">
              <a:alpha val="46667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0" rtlCol="0" anchor="ctr"/>
          <a:lstStyle/>
          <a:p>
            <a:pPr algn="ctr"/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いつでも受診</a:t>
            </a: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endParaRPr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78954" y="-17252"/>
            <a:ext cx="8890892" cy="1920846"/>
            <a:chOff x="278954" y="-17252"/>
            <a:chExt cx="8890892" cy="1920846"/>
          </a:xfrm>
        </p:grpSpPr>
        <p:pic>
          <p:nvPicPr>
            <p:cNvPr id="17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541" y="-17252"/>
              <a:ext cx="7690939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770274" y="443287"/>
              <a:ext cx="7399572" cy="9175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がん検診を受けない理由は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何だろう</a:t>
              </a:r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278954" y="386897"/>
              <a:ext cx="1008112" cy="1067428"/>
              <a:chOff x="728192" y="921380"/>
              <a:chExt cx="1008112" cy="1067428"/>
            </a:xfrm>
          </p:grpSpPr>
          <p:sp>
            <p:nvSpPr>
              <p:cNvPr id="21" name="円/楕円 20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741793" y="921380"/>
                <a:ext cx="971567" cy="1050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kumimoji="1" lang="ja-JP" altLang="en-US" sz="6200" dirty="0" smtClean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  <a:endParaRPr kumimoji="1"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13" name="テキスト ボックス 12"/>
          <p:cNvSpPr txBox="1"/>
          <p:nvPr/>
        </p:nvSpPr>
        <p:spPr>
          <a:xfrm>
            <a:off x="3526218" y="6574942"/>
            <a:ext cx="5357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内閣府　平成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年度がん対策に関する世論調査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67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8" grpId="0" animBg="1"/>
      <p:bldP spid="2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334329" y="1844824"/>
            <a:ext cx="8475342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000" b="1">
                <a:solidFill>
                  <a:schemeClr val="accent3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ts val="8500"/>
              </a:lnSpc>
            </a:pPr>
            <a:r>
              <a:rPr lang="ja-JP" altLang="en-US" sz="6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なぜ</a:t>
            </a:r>
            <a:r>
              <a:rPr lang="ja-JP" altLang="en-US" sz="6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検診</a:t>
            </a:r>
            <a:r>
              <a:rPr lang="ja-JP" altLang="en-US" sz="6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を</a:t>
            </a:r>
            <a:endParaRPr lang="en-US" altLang="ja-JP" sz="6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8500"/>
              </a:lnSpc>
            </a:pPr>
            <a:r>
              <a:rPr lang="ja-JP" altLang="en-US" sz="6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受けるべきでしょう？</a:t>
            </a:r>
            <a:endParaRPr lang="ja-JP" altLang="en-US" sz="6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4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/>
          <p:nvPr>
            <p:extLst/>
          </p:nvPr>
        </p:nvGraphicFramePr>
        <p:xfrm>
          <a:off x="2059671" y="1767727"/>
          <a:ext cx="5070160" cy="342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グループ化 10"/>
          <p:cNvGrpSpPr/>
          <p:nvPr/>
        </p:nvGrpSpPr>
        <p:grpSpPr>
          <a:xfrm>
            <a:off x="278954" y="-17252"/>
            <a:ext cx="9511530" cy="1920846"/>
            <a:chOff x="278954" y="-17252"/>
            <a:chExt cx="9511530" cy="1920846"/>
          </a:xfrm>
        </p:grpSpPr>
        <p:pic>
          <p:nvPicPr>
            <p:cNvPr id="12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966" y="-17252"/>
              <a:ext cx="8151562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697681" y="452326"/>
              <a:ext cx="8092803" cy="89944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検診でがんを早期発見すると</a:t>
              </a:r>
              <a:endParaRPr lang="en-US" altLang="ja-JP" sz="410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ど</a:t>
              </a:r>
              <a:r>
                <a:rPr lang="ja-JP" altLang="en-US" sz="4100" spc="-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れ</a:t>
              </a:r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くら</a:t>
              </a:r>
              <a:r>
                <a:rPr lang="ja-JP" altLang="en-US" sz="41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い</a:t>
              </a:r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の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人</a:t>
              </a:r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治るのだろうか</a:t>
              </a: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78954" y="386897"/>
              <a:ext cx="1008112" cy="1067428"/>
              <a:chOff x="728192" y="921380"/>
              <a:chExt cx="1008112" cy="1067428"/>
            </a:xfrm>
          </p:grpSpPr>
          <p:sp>
            <p:nvSpPr>
              <p:cNvPr id="15" name="円/楕円 14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741793" y="921380"/>
                <a:ext cx="971567" cy="1050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kumimoji="1" lang="ja-JP" altLang="en-US" sz="6200" dirty="0" smtClean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  <a:endParaRPr kumimoji="1"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17" name="テキスト ボックス 16"/>
          <p:cNvSpPr txBox="1"/>
          <p:nvPr/>
        </p:nvSpPr>
        <p:spPr>
          <a:xfrm>
            <a:off x="4572000" y="6393514"/>
            <a:ext cx="4896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1050" smtClean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全国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成人病）センター協議会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2004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年－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診断例より作成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3059832" y="1903594"/>
            <a:ext cx="3096344" cy="310958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64122" y="5414286"/>
            <a:ext cx="6483059" cy="979228"/>
          </a:xfrm>
          <a:prstGeom prst="wedgeRoundRectCallout">
            <a:avLst>
              <a:gd name="adj1" fmla="val -9661"/>
              <a:gd name="adj2" fmla="val -98352"/>
              <a:gd name="adj3" fmla="val 16667"/>
            </a:avLst>
          </a:prstGeom>
          <a:solidFill>
            <a:schemeClr val="bg1"/>
          </a:solidFill>
          <a:ln w="5715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rtlCol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 smtClean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約　　％</a:t>
            </a:r>
            <a:r>
              <a:rPr lang="ja-JP" altLang="en-US" sz="4800" dirty="0" smtClean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4800" dirty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人が治る</a:t>
            </a:r>
            <a:endParaRPr lang="en-US" altLang="ja-JP" sz="4800" dirty="0">
              <a:solidFill>
                <a:srgbClr val="FF99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467544" y="2132856"/>
            <a:ext cx="2376264" cy="201622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治る割合と治らない割合を予想し、円グラフに表してみよう！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9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/>
          <p:nvPr>
            <p:extLst/>
          </p:nvPr>
        </p:nvGraphicFramePr>
        <p:xfrm>
          <a:off x="2059671" y="1767727"/>
          <a:ext cx="5070160" cy="3423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401309" y="5275570"/>
            <a:ext cx="6483059" cy="979228"/>
          </a:xfrm>
          <a:prstGeom prst="wedgeRoundRectCallout">
            <a:avLst>
              <a:gd name="adj1" fmla="val -7353"/>
              <a:gd name="adj2" fmla="val -132308"/>
              <a:gd name="adj3" fmla="val 16667"/>
            </a:avLst>
          </a:prstGeom>
          <a:solidFill>
            <a:schemeClr val="bg1"/>
          </a:solidFill>
          <a:ln w="57150">
            <a:solidFill>
              <a:srgbClr val="FF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180000" rtlCol="0">
            <a:noAutofit/>
          </a:bodyPr>
          <a:lstStyle>
            <a:defPPr>
              <a:defRPr lang="ja-JP"/>
            </a:defPPr>
            <a:lvl1pPr algn="ctr"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 smtClean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lang="en-US" altLang="ja-JP" sz="4800" dirty="0" smtClean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95</a:t>
            </a:r>
            <a:r>
              <a:rPr lang="ja-JP" altLang="en-US" sz="4800" dirty="0" smtClean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％の</a:t>
            </a:r>
            <a:r>
              <a:rPr lang="ja-JP" altLang="en-US" sz="4800" dirty="0">
                <a:solidFill>
                  <a:srgbClr val="FF99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人が治る</a:t>
            </a:r>
            <a:endParaRPr lang="en-US" altLang="ja-JP" sz="4800" dirty="0">
              <a:solidFill>
                <a:srgbClr val="FF99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278954" y="-17252"/>
            <a:ext cx="9511530" cy="1920846"/>
            <a:chOff x="278954" y="-17252"/>
            <a:chExt cx="9511530" cy="1920846"/>
          </a:xfrm>
        </p:grpSpPr>
        <p:pic>
          <p:nvPicPr>
            <p:cNvPr id="12" name="Picture 2" descr="C:\Users\nakamura\Desktop\スライド文字-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966" y="-17252"/>
              <a:ext cx="8151562" cy="1920846"/>
            </a:xfrm>
            <a:prstGeom prst="rect">
              <a:avLst/>
            </a:prstGeom>
            <a:noFill/>
            <a:effectLst>
              <a:outerShdw blurRad="50800" dist="50800" dir="2700000" algn="t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697681" y="452326"/>
              <a:ext cx="8092803" cy="89944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252000" rIns="0" rtlCol="0" anchor="ctr"/>
            <a:lstStyle>
              <a:defPPr>
                <a:defRPr lang="ja-JP"/>
              </a:defPPr>
              <a:lvl1pPr algn="ctr">
                <a:defRPr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algn="l"/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検診でがんを早期発見すると</a:t>
              </a:r>
              <a:endParaRPr lang="en-US" altLang="ja-JP" sz="410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endParaRPr>
            </a:p>
            <a:p>
              <a:pPr algn="l"/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ど</a:t>
              </a:r>
              <a:r>
                <a:rPr lang="ja-JP" altLang="en-US" sz="4100" spc="-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れ</a:t>
              </a:r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くら</a:t>
              </a:r>
              <a:r>
                <a:rPr lang="ja-JP" altLang="en-US" sz="41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い</a:t>
              </a:r>
              <a:r>
                <a:rPr lang="ja-JP" altLang="en-US" sz="4100" spc="-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の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人</a:t>
              </a:r>
              <a:r>
                <a:rPr lang="ja-JP" altLang="en-US" sz="41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が</a:t>
              </a:r>
              <a:r>
                <a:rPr lang="ja-JP" altLang="en-US" sz="4100" spc="-3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治るのだろうか</a:t>
              </a: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78954" y="386897"/>
              <a:ext cx="1008112" cy="1067428"/>
              <a:chOff x="728192" y="921380"/>
              <a:chExt cx="1008112" cy="1067428"/>
            </a:xfrm>
          </p:grpSpPr>
          <p:sp>
            <p:nvSpPr>
              <p:cNvPr id="15" name="円/楕円 14"/>
              <p:cNvSpPr/>
              <p:nvPr/>
            </p:nvSpPr>
            <p:spPr>
              <a:xfrm>
                <a:off x="728192" y="980696"/>
                <a:ext cx="1008112" cy="1008112"/>
              </a:xfrm>
              <a:prstGeom prst="ellipse">
                <a:avLst/>
              </a:prstGeom>
              <a:solidFill>
                <a:srgbClr val="01B3B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741793" y="921380"/>
                <a:ext cx="971567" cy="1050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500"/>
                  </a:lnSpc>
                </a:pPr>
                <a:r>
                  <a:rPr kumimoji="1" lang="ja-JP" altLang="en-US" sz="6200" dirty="0" smtClean="0">
                    <a:solidFill>
                      <a:schemeClr val="bg1"/>
                    </a:solidFill>
                    <a:latin typeface="HGS創英角ｺﾞｼｯｸUB" panose="020B0900000000000000" pitchFamily="50" charset="-128"/>
                    <a:ea typeface="HGS創英角ｺﾞｼｯｸUB" panose="020B0900000000000000" pitchFamily="50" charset="-128"/>
                    <a:cs typeface="メイリオ" panose="020B0604030504040204" pitchFamily="50" charset="-128"/>
                  </a:rPr>
                  <a:t>Ｑ</a:t>
                </a:r>
                <a:endParaRPr kumimoji="1" lang="ja-JP" altLang="en-US" sz="62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sp>
        <p:nvSpPr>
          <p:cNvPr id="17" name="テキスト ボックス 16"/>
          <p:cNvSpPr txBox="1"/>
          <p:nvPr/>
        </p:nvSpPr>
        <p:spPr>
          <a:xfrm>
            <a:off x="4572000" y="6393514"/>
            <a:ext cx="4896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1050" smtClean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全国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成人病）センター協議会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2004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年－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診断例より作成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43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4741" y="1154430"/>
            <a:ext cx="8177608" cy="459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0" y="178480"/>
            <a:ext cx="9144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200" spc="-100" dirty="0"/>
              <a:t>がんの進行と自覚症状が出るまで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8176517" y="1221734"/>
            <a:ext cx="656201" cy="4029267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rtlCol="0" anchor="ctr"/>
          <a:lstStyle/>
          <a:p>
            <a:pPr algn="ctr"/>
            <a:r>
              <a:rPr kumimoji="1" lang="ja-JP" altLang="en-US" sz="3200" b="1" dirty="0" smtClean="0"/>
              <a:t>自覚症状の出現</a:t>
            </a:r>
            <a:endParaRPr kumimoji="1" lang="ja-JP" altLang="en-US" sz="3200" b="1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421063" y="1736668"/>
            <a:ext cx="4938502" cy="1116972"/>
            <a:chOff x="421063" y="1736668"/>
            <a:chExt cx="4938502" cy="1116972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421063" y="2207309"/>
              <a:ext cx="49385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ja-JP" sz="2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2000" b="1" dirty="0" err="1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つの</a:t>
              </a:r>
              <a:r>
                <a:rPr lang="ja-JP" altLang="en-US" sz="2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がん細胞</a:t>
              </a:r>
              <a:r>
                <a:rPr lang="ja-JP" altLang="en-US" sz="2000" b="1" spc="-300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</a:t>
              </a:r>
              <a:r>
                <a:rPr lang="ja-JP" altLang="en-US" sz="3000" b="1" spc="-300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  <a:r>
                <a:rPr lang="en-US" altLang="ja-JP" sz="3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cm</a:t>
              </a:r>
              <a:r>
                <a:rPr lang="ja-JP" altLang="en-US" sz="2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の大きさになる</a:t>
              </a:r>
              <a:endParaRPr kumimoji="1" lang="ja-JP" altLang="en-US" sz="20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780250" y="1736668"/>
              <a:ext cx="23507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ja-JP" sz="3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10~20</a:t>
              </a:r>
              <a:r>
                <a:rPr kumimoji="1" lang="ja-JP" altLang="en-US" sz="3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endParaRPr kumimoji="1" lang="ja-JP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970159" y="2852936"/>
            <a:ext cx="4420824" cy="1655509"/>
            <a:chOff x="916369" y="2682025"/>
            <a:chExt cx="4420824" cy="1655509"/>
          </a:xfrm>
        </p:grpSpPr>
        <p:sp>
          <p:nvSpPr>
            <p:cNvPr id="27" name="角丸四角形吹き出し 22"/>
            <p:cNvSpPr/>
            <p:nvPr/>
          </p:nvSpPr>
          <p:spPr>
            <a:xfrm flipV="1">
              <a:off x="977748" y="2780928"/>
              <a:ext cx="4242323" cy="1556606"/>
            </a:xfrm>
            <a:custGeom>
              <a:avLst/>
              <a:gdLst>
                <a:gd name="connsiteX0" fmla="*/ 0 w 3891040"/>
                <a:gd name="connsiteY0" fmla="*/ 199422 h 1196506"/>
                <a:gd name="connsiteX1" fmla="*/ 199422 w 3891040"/>
                <a:gd name="connsiteY1" fmla="*/ 0 h 1196506"/>
                <a:gd name="connsiteX2" fmla="*/ 2269773 w 3891040"/>
                <a:gd name="connsiteY2" fmla="*/ 0 h 1196506"/>
                <a:gd name="connsiteX3" fmla="*/ 3096334 w 3891040"/>
                <a:gd name="connsiteY3" fmla="*/ -360100 h 1196506"/>
                <a:gd name="connsiteX4" fmla="*/ 3242533 w 3891040"/>
                <a:gd name="connsiteY4" fmla="*/ 0 h 1196506"/>
                <a:gd name="connsiteX5" fmla="*/ 3691618 w 3891040"/>
                <a:gd name="connsiteY5" fmla="*/ 0 h 1196506"/>
                <a:gd name="connsiteX6" fmla="*/ 3891040 w 3891040"/>
                <a:gd name="connsiteY6" fmla="*/ 199422 h 1196506"/>
                <a:gd name="connsiteX7" fmla="*/ 3891040 w 3891040"/>
                <a:gd name="connsiteY7" fmla="*/ 199418 h 1196506"/>
                <a:gd name="connsiteX8" fmla="*/ 3891040 w 3891040"/>
                <a:gd name="connsiteY8" fmla="*/ 199418 h 1196506"/>
                <a:gd name="connsiteX9" fmla="*/ 3891040 w 3891040"/>
                <a:gd name="connsiteY9" fmla="*/ 498544 h 1196506"/>
                <a:gd name="connsiteX10" fmla="*/ 3891040 w 3891040"/>
                <a:gd name="connsiteY10" fmla="*/ 997084 h 1196506"/>
                <a:gd name="connsiteX11" fmla="*/ 3691618 w 3891040"/>
                <a:gd name="connsiteY11" fmla="*/ 1196506 h 1196506"/>
                <a:gd name="connsiteX12" fmla="*/ 3242533 w 3891040"/>
                <a:gd name="connsiteY12" fmla="*/ 1196506 h 1196506"/>
                <a:gd name="connsiteX13" fmla="*/ 2269773 w 3891040"/>
                <a:gd name="connsiteY13" fmla="*/ 1196506 h 1196506"/>
                <a:gd name="connsiteX14" fmla="*/ 2269773 w 3891040"/>
                <a:gd name="connsiteY14" fmla="*/ 1196506 h 1196506"/>
                <a:gd name="connsiteX15" fmla="*/ 199422 w 3891040"/>
                <a:gd name="connsiteY15" fmla="*/ 1196506 h 1196506"/>
                <a:gd name="connsiteX16" fmla="*/ 0 w 3891040"/>
                <a:gd name="connsiteY16" fmla="*/ 997084 h 1196506"/>
                <a:gd name="connsiteX17" fmla="*/ 0 w 3891040"/>
                <a:gd name="connsiteY17" fmla="*/ 498544 h 1196506"/>
                <a:gd name="connsiteX18" fmla="*/ 0 w 3891040"/>
                <a:gd name="connsiteY18" fmla="*/ 199418 h 1196506"/>
                <a:gd name="connsiteX19" fmla="*/ 0 w 3891040"/>
                <a:gd name="connsiteY19" fmla="*/ 199418 h 1196506"/>
                <a:gd name="connsiteX20" fmla="*/ 0 w 3891040"/>
                <a:gd name="connsiteY20" fmla="*/ 199422 h 1196506"/>
                <a:gd name="connsiteX0" fmla="*/ 0 w 3891040"/>
                <a:gd name="connsiteY0" fmla="*/ 559522 h 1556606"/>
                <a:gd name="connsiteX1" fmla="*/ 199422 w 3891040"/>
                <a:gd name="connsiteY1" fmla="*/ 360100 h 1556606"/>
                <a:gd name="connsiteX2" fmla="*/ 2784123 w 3891040"/>
                <a:gd name="connsiteY2" fmla="*/ 369625 h 1556606"/>
                <a:gd name="connsiteX3" fmla="*/ 3096334 w 3891040"/>
                <a:gd name="connsiteY3" fmla="*/ 0 h 1556606"/>
                <a:gd name="connsiteX4" fmla="*/ 3242533 w 3891040"/>
                <a:gd name="connsiteY4" fmla="*/ 360100 h 1556606"/>
                <a:gd name="connsiteX5" fmla="*/ 3691618 w 3891040"/>
                <a:gd name="connsiteY5" fmla="*/ 360100 h 1556606"/>
                <a:gd name="connsiteX6" fmla="*/ 3891040 w 3891040"/>
                <a:gd name="connsiteY6" fmla="*/ 559522 h 1556606"/>
                <a:gd name="connsiteX7" fmla="*/ 3891040 w 3891040"/>
                <a:gd name="connsiteY7" fmla="*/ 559518 h 1556606"/>
                <a:gd name="connsiteX8" fmla="*/ 3891040 w 3891040"/>
                <a:gd name="connsiteY8" fmla="*/ 559518 h 1556606"/>
                <a:gd name="connsiteX9" fmla="*/ 3891040 w 3891040"/>
                <a:gd name="connsiteY9" fmla="*/ 858644 h 1556606"/>
                <a:gd name="connsiteX10" fmla="*/ 3891040 w 3891040"/>
                <a:gd name="connsiteY10" fmla="*/ 1357184 h 1556606"/>
                <a:gd name="connsiteX11" fmla="*/ 3691618 w 3891040"/>
                <a:gd name="connsiteY11" fmla="*/ 1556606 h 1556606"/>
                <a:gd name="connsiteX12" fmla="*/ 3242533 w 3891040"/>
                <a:gd name="connsiteY12" fmla="*/ 1556606 h 1556606"/>
                <a:gd name="connsiteX13" fmla="*/ 2269773 w 3891040"/>
                <a:gd name="connsiteY13" fmla="*/ 1556606 h 1556606"/>
                <a:gd name="connsiteX14" fmla="*/ 2269773 w 3891040"/>
                <a:gd name="connsiteY14" fmla="*/ 1556606 h 1556606"/>
                <a:gd name="connsiteX15" fmla="*/ 199422 w 3891040"/>
                <a:gd name="connsiteY15" fmla="*/ 1556606 h 1556606"/>
                <a:gd name="connsiteX16" fmla="*/ 0 w 3891040"/>
                <a:gd name="connsiteY16" fmla="*/ 1357184 h 1556606"/>
                <a:gd name="connsiteX17" fmla="*/ 0 w 3891040"/>
                <a:gd name="connsiteY17" fmla="*/ 858644 h 1556606"/>
                <a:gd name="connsiteX18" fmla="*/ 0 w 3891040"/>
                <a:gd name="connsiteY18" fmla="*/ 559518 h 1556606"/>
                <a:gd name="connsiteX19" fmla="*/ 0 w 3891040"/>
                <a:gd name="connsiteY19" fmla="*/ 559518 h 1556606"/>
                <a:gd name="connsiteX20" fmla="*/ 0 w 3891040"/>
                <a:gd name="connsiteY20" fmla="*/ 559522 h 1556606"/>
                <a:gd name="connsiteX0" fmla="*/ 0 w 3891040"/>
                <a:gd name="connsiteY0" fmla="*/ 559522 h 1556606"/>
                <a:gd name="connsiteX1" fmla="*/ 199422 w 3891040"/>
                <a:gd name="connsiteY1" fmla="*/ 360100 h 1556606"/>
                <a:gd name="connsiteX2" fmla="*/ 2784123 w 3891040"/>
                <a:gd name="connsiteY2" fmla="*/ 369625 h 1556606"/>
                <a:gd name="connsiteX3" fmla="*/ 3417008 w 3891040"/>
                <a:gd name="connsiteY3" fmla="*/ 0 h 1556606"/>
                <a:gd name="connsiteX4" fmla="*/ 3242533 w 3891040"/>
                <a:gd name="connsiteY4" fmla="*/ 360100 h 1556606"/>
                <a:gd name="connsiteX5" fmla="*/ 3691618 w 3891040"/>
                <a:gd name="connsiteY5" fmla="*/ 360100 h 1556606"/>
                <a:gd name="connsiteX6" fmla="*/ 3891040 w 3891040"/>
                <a:gd name="connsiteY6" fmla="*/ 559522 h 1556606"/>
                <a:gd name="connsiteX7" fmla="*/ 3891040 w 3891040"/>
                <a:gd name="connsiteY7" fmla="*/ 559518 h 1556606"/>
                <a:gd name="connsiteX8" fmla="*/ 3891040 w 3891040"/>
                <a:gd name="connsiteY8" fmla="*/ 559518 h 1556606"/>
                <a:gd name="connsiteX9" fmla="*/ 3891040 w 3891040"/>
                <a:gd name="connsiteY9" fmla="*/ 858644 h 1556606"/>
                <a:gd name="connsiteX10" fmla="*/ 3891040 w 3891040"/>
                <a:gd name="connsiteY10" fmla="*/ 1357184 h 1556606"/>
                <a:gd name="connsiteX11" fmla="*/ 3691618 w 3891040"/>
                <a:gd name="connsiteY11" fmla="*/ 1556606 h 1556606"/>
                <a:gd name="connsiteX12" fmla="*/ 3242533 w 3891040"/>
                <a:gd name="connsiteY12" fmla="*/ 1556606 h 1556606"/>
                <a:gd name="connsiteX13" fmla="*/ 2269773 w 3891040"/>
                <a:gd name="connsiteY13" fmla="*/ 1556606 h 1556606"/>
                <a:gd name="connsiteX14" fmla="*/ 2269773 w 3891040"/>
                <a:gd name="connsiteY14" fmla="*/ 1556606 h 1556606"/>
                <a:gd name="connsiteX15" fmla="*/ 199422 w 3891040"/>
                <a:gd name="connsiteY15" fmla="*/ 1556606 h 1556606"/>
                <a:gd name="connsiteX16" fmla="*/ 0 w 3891040"/>
                <a:gd name="connsiteY16" fmla="*/ 1357184 h 1556606"/>
                <a:gd name="connsiteX17" fmla="*/ 0 w 3891040"/>
                <a:gd name="connsiteY17" fmla="*/ 858644 h 1556606"/>
                <a:gd name="connsiteX18" fmla="*/ 0 w 3891040"/>
                <a:gd name="connsiteY18" fmla="*/ 559518 h 1556606"/>
                <a:gd name="connsiteX19" fmla="*/ 0 w 3891040"/>
                <a:gd name="connsiteY19" fmla="*/ 559518 h 1556606"/>
                <a:gd name="connsiteX20" fmla="*/ 0 w 3891040"/>
                <a:gd name="connsiteY20" fmla="*/ 559522 h 155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91040" h="1556606">
                  <a:moveTo>
                    <a:pt x="0" y="559522"/>
                  </a:moveTo>
                  <a:cubicBezTo>
                    <a:pt x="0" y="449384"/>
                    <a:pt x="89284" y="360100"/>
                    <a:pt x="199422" y="360100"/>
                  </a:cubicBezTo>
                  <a:lnTo>
                    <a:pt x="2784123" y="369625"/>
                  </a:lnTo>
                  <a:lnTo>
                    <a:pt x="3417008" y="0"/>
                  </a:lnTo>
                  <a:lnTo>
                    <a:pt x="3242533" y="360100"/>
                  </a:lnTo>
                  <a:lnTo>
                    <a:pt x="3691618" y="360100"/>
                  </a:lnTo>
                  <a:cubicBezTo>
                    <a:pt x="3801756" y="360100"/>
                    <a:pt x="3891040" y="449384"/>
                    <a:pt x="3891040" y="559522"/>
                  </a:cubicBezTo>
                  <a:lnTo>
                    <a:pt x="3891040" y="559518"/>
                  </a:lnTo>
                  <a:lnTo>
                    <a:pt x="3891040" y="559518"/>
                  </a:lnTo>
                  <a:lnTo>
                    <a:pt x="3891040" y="858644"/>
                  </a:lnTo>
                  <a:lnTo>
                    <a:pt x="3891040" y="1357184"/>
                  </a:lnTo>
                  <a:cubicBezTo>
                    <a:pt x="3891040" y="1467322"/>
                    <a:pt x="3801756" y="1556606"/>
                    <a:pt x="3691618" y="1556606"/>
                  </a:cubicBezTo>
                  <a:lnTo>
                    <a:pt x="3242533" y="1556606"/>
                  </a:lnTo>
                  <a:lnTo>
                    <a:pt x="2269773" y="1556606"/>
                  </a:lnTo>
                  <a:lnTo>
                    <a:pt x="2269773" y="1556606"/>
                  </a:lnTo>
                  <a:lnTo>
                    <a:pt x="199422" y="1556606"/>
                  </a:lnTo>
                  <a:cubicBezTo>
                    <a:pt x="89284" y="1556606"/>
                    <a:pt x="0" y="1467322"/>
                    <a:pt x="0" y="1357184"/>
                  </a:cubicBezTo>
                  <a:lnTo>
                    <a:pt x="0" y="858644"/>
                  </a:lnTo>
                  <a:lnTo>
                    <a:pt x="0" y="559518"/>
                  </a:lnTo>
                  <a:lnTo>
                    <a:pt x="0" y="559518"/>
                  </a:lnTo>
                  <a:lnTo>
                    <a:pt x="0" y="559522"/>
                  </a:lnTo>
                  <a:close/>
                </a:path>
              </a:pathLst>
            </a:custGeom>
            <a:solidFill>
              <a:srgbClr val="FFEDE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tIns="144000" rtlCol="0" anchor="b" anchorCtr="0"/>
            <a:lstStyle/>
            <a:p>
              <a:pPr algn="ctr"/>
              <a:endPara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916369" y="2682025"/>
              <a:ext cx="4420824" cy="1276855"/>
            </a:xfrm>
            <a:prstGeom prst="rect">
              <a:avLst/>
            </a:prstGeom>
            <a:noFill/>
            <a:ln w="57150"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tIns="144000" rtlCol="0" anchor="b" anchorCtr="0"/>
            <a:lstStyle/>
            <a:p>
              <a:pPr algn="ctr"/>
              <a:r>
                <a:rPr lang="ja-JP" altLang="en-US" sz="3200" b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がんが検診で見つかる大きさになる</a:t>
              </a:r>
              <a:endParaRPr lang="en-US" altLang="ja-JP" sz="3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5304075" y="1767513"/>
            <a:ext cx="2022159" cy="1090377"/>
            <a:chOff x="5304075" y="1767513"/>
            <a:chExt cx="2022159" cy="1090377"/>
          </a:xfrm>
        </p:grpSpPr>
        <p:sp>
          <p:nvSpPr>
            <p:cNvPr id="30" name="テキスト ボックス 29"/>
            <p:cNvSpPr txBox="1"/>
            <p:nvPr/>
          </p:nvSpPr>
          <p:spPr>
            <a:xfrm>
              <a:off x="5304075" y="2211559"/>
              <a:ext cx="2022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ja-JP" altLang="en-US" sz="3000" b="1" spc="-300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  <a:r>
                <a:rPr lang="en-US" altLang="ja-JP" sz="3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cm</a:t>
              </a:r>
              <a:r>
                <a:rPr lang="ja-JP" altLang="en-US" sz="2000" b="1" dirty="0" smtClean="0">
                  <a:solidFill>
                    <a:srgbClr val="FF66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になる</a:t>
              </a:r>
              <a:endParaRPr kumimoji="1" lang="ja-JP" altLang="en-US" sz="20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443031" y="1767513"/>
              <a:ext cx="1847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ja-JP" sz="3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1~2</a:t>
              </a:r>
              <a:r>
                <a:rPr kumimoji="1" lang="ja-JP" altLang="en-US" sz="3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endParaRPr kumimoji="1" lang="ja-JP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5" name="角丸四角形吹き出し 14"/>
          <p:cNvSpPr/>
          <p:nvPr/>
        </p:nvSpPr>
        <p:spPr>
          <a:xfrm>
            <a:off x="277047" y="5599568"/>
            <a:ext cx="2134713" cy="1194758"/>
          </a:xfrm>
          <a:prstGeom prst="wedgeRoundRectCallout">
            <a:avLst>
              <a:gd name="adj1" fmla="val -42949"/>
              <a:gd name="adj2" fmla="val -75237"/>
              <a:gd name="adj3" fmla="val 16667"/>
            </a:avLst>
          </a:prstGeom>
          <a:solidFill>
            <a:srgbClr val="FFEDE1"/>
          </a:solidFill>
          <a:ln w="57150">
            <a:solidFill>
              <a:srgbClr val="FF99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tIns="144000" rtlCol="0" anchor="ctr" anchorCtr="0"/>
          <a:lstStyle/>
          <a:p>
            <a:pPr algn="ctr"/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細胞が</a:t>
            </a:r>
            <a:endParaRPr lang="en-US" altLang="ja-JP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変異する</a:t>
            </a:r>
            <a:endParaRPr lang="en-US" altLang="ja-JP" sz="3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713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akamura\Desktop\がん細胞-0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82"/>
          <a:stretch/>
        </p:blipFill>
        <p:spPr bwMode="auto">
          <a:xfrm>
            <a:off x="2475008" y="1206980"/>
            <a:ext cx="5136406" cy="89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46" y="1924325"/>
            <a:ext cx="6787889" cy="455828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385401"/>
            <a:ext cx="5134330" cy="3755274"/>
          </a:xfrm>
          <a:prstGeom prst="rect">
            <a:avLst/>
          </a:prstGeom>
        </p:spPr>
      </p:pic>
      <p:sp>
        <p:nvSpPr>
          <p:cNvPr id="23" name="角丸四角形吹き出し 22"/>
          <p:cNvSpPr/>
          <p:nvPr/>
        </p:nvSpPr>
        <p:spPr>
          <a:xfrm>
            <a:off x="131571" y="1338827"/>
            <a:ext cx="1607475" cy="1170995"/>
          </a:xfrm>
          <a:prstGeom prst="wedgeRoundRectCallout">
            <a:avLst>
              <a:gd name="adj1" fmla="val 65833"/>
              <a:gd name="adj2" fmla="val 36911"/>
              <a:gd name="adj3" fmla="val 16667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/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生存率</a:t>
            </a:r>
            <a:r>
              <a:rPr lang="en-US" altLang="ja-JP" sz="28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endParaRPr lang="ja-JP" altLang="en-US" sz="2800" b="1" baseline="30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67545" y="218867"/>
            <a:ext cx="82089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がんの進行度と</a:t>
            </a:r>
            <a:r>
              <a:rPr lang="en-US" altLang="ja-JP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年生存率の関係</a:t>
            </a:r>
            <a:endParaRPr kumimoji="1" lang="ja-JP" altLang="en-US" sz="4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6154080" y="2576126"/>
            <a:ext cx="2011195" cy="1890264"/>
            <a:chOff x="5081394" y="2504831"/>
            <a:chExt cx="2011195" cy="1890264"/>
          </a:xfrm>
        </p:grpSpPr>
        <p:sp>
          <p:nvSpPr>
            <p:cNvPr id="24" name="線吹き出し 1 (枠付き) 23"/>
            <p:cNvSpPr/>
            <p:nvPr/>
          </p:nvSpPr>
          <p:spPr>
            <a:xfrm>
              <a:off x="5260455" y="2504831"/>
              <a:ext cx="1832134" cy="916556"/>
            </a:xfrm>
            <a:prstGeom prst="borderCallout1">
              <a:avLst>
                <a:gd name="adj1" fmla="val -2033"/>
                <a:gd name="adj2" fmla="val 50603"/>
                <a:gd name="adj3" fmla="val -85990"/>
                <a:gd name="adj4" fmla="val -31655"/>
              </a:avLst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症状が</a:t>
              </a:r>
              <a:endPara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出はじめる</a:t>
              </a:r>
            </a:p>
          </p:txBody>
        </p:sp>
        <p:cxnSp>
          <p:nvCxnSpPr>
            <p:cNvPr id="12" name="直線コネクタ 11"/>
            <p:cNvCxnSpPr>
              <a:endCxn id="24" idx="1"/>
            </p:cNvCxnSpPr>
            <p:nvPr/>
          </p:nvCxnSpPr>
          <p:spPr>
            <a:xfrm flipV="1">
              <a:off x="5081394" y="3421387"/>
              <a:ext cx="1095128" cy="973708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4" name="円/楕円 3"/>
          <p:cNvSpPr/>
          <p:nvPr/>
        </p:nvSpPr>
        <p:spPr>
          <a:xfrm>
            <a:off x="2669332" y="1188911"/>
            <a:ext cx="864096" cy="409519"/>
          </a:xfrm>
          <a:prstGeom prst="ellipse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4999968" y="1090292"/>
            <a:ext cx="908174" cy="834936"/>
          </a:xfrm>
          <a:prstGeom prst="ellipse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686028" y="3979748"/>
            <a:ext cx="936104" cy="2254570"/>
          </a:xfrm>
          <a:prstGeom prst="rect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60228" y="6631468"/>
            <a:ext cx="874699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がんと診断された人のうち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年後に生存している人の割合が、日本人全体で</a:t>
            </a:r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年後に生存している人の割合に比べてどのくらい低いかで表す。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98431" y="2272295"/>
            <a:ext cx="936104" cy="3958702"/>
          </a:xfrm>
          <a:prstGeom prst="rect">
            <a:avLst/>
          </a:prstGeom>
          <a:noFill/>
          <a:ln w="57150">
            <a:solidFill>
              <a:srgbClr val="FF99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72000" rtlCol="0" anchor="ctr"/>
          <a:lstStyle/>
          <a:p>
            <a:pPr algn="ctr"/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3166483" y="2173015"/>
            <a:ext cx="2536763" cy="1627530"/>
            <a:chOff x="2084875" y="3935922"/>
            <a:chExt cx="2536763" cy="1627530"/>
          </a:xfrm>
        </p:grpSpPr>
        <p:sp>
          <p:nvSpPr>
            <p:cNvPr id="22" name="線吹き出し 1 (枠付き) 21"/>
            <p:cNvSpPr/>
            <p:nvPr/>
          </p:nvSpPr>
          <p:spPr>
            <a:xfrm>
              <a:off x="2789504" y="3935922"/>
              <a:ext cx="1832134" cy="916556"/>
            </a:xfrm>
            <a:prstGeom prst="borderCallout1">
              <a:avLst>
                <a:gd name="adj1" fmla="val -2033"/>
                <a:gd name="adj2" fmla="val 50603"/>
                <a:gd name="adj3" fmla="val -66245"/>
                <a:gd name="adj4" fmla="val -36335"/>
              </a:avLst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72000" rtlCol="0" anchor="ctr"/>
            <a:lstStyle/>
            <a:p>
              <a:pPr algn="ctr"/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検診で見</a:t>
              </a:r>
              <a:r>
                <a:rPr lang="ja-JP" altLang="en-US" sz="2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つ</a:t>
              </a:r>
              <a:r>
                <a:rPr lang="en-US" altLang="ja-JP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/>
              </a:r>
              <a:br>
                <a:rPr lang="en-US" altLang="ja-JP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ja-JP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かる大きさ</a:t>
              </a:r>
            </a:p>
          </p:txBody>
        </p:sp>
        <p:cxnSp>
          <p:nvCxnSpPr>
            <p:cNvPr id="27" name="直線コネクタ 26"/>
            <p:cNvCxnSpPr>
              <a:endCxn id="22" idx="1"/>
            </p:cNvCxnSpPr>
            <p:nvPr/>
          </p:nvCxnSpPr>
          <p:spPr>
            <a:xfrm flipV="1">
              <a:off x="2084875" y="4852478"/>
              <a:ext cx="1620696" cy="710974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32" name="テキスト ボックス 31"/>
          <p:cNvSpPr txBox="1"/>
          <p:nvPr/>
        </p:nvSpPr>
        <p:spPr>
          <a:xfrm>
            <a:off x="3995936" y="6400378"/>
            <a:ext cx="49392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全国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成人病）センター協議会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2004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年－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2007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診断例より作成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800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  <p:bldP spid="11" grpId="0" animBg="1"/>
      <p:bldP spid="26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330</Words>
  <Application>Microsoft Office PowerPoint</Application>
  <PresentationFormat>画面に合わせる (4:3)</PresentationFormat>
  <Paragraphs>59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HGS創英角ｺﾞｼｯｸUB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保健体育課</dc:creator>
  <cp:lastModifiedBy>SS17081020</cp:lastModifiedBy>
  <cp:revision>6</cp:revision>
  <cp:lastPrinted>2017-01-21T06:12:31Z</cp:lastPrinted>
  <dcterms:created xsi:type="dcterms:W3CDTF">2016-11-04T08:26:13Z</dcterms:created>
  <dcterms:modified xsi:type="dcterms:W3CDTF">2020-10-02T08:02:35Z</dcterms:modified>
</cp:coreProperties>
</file>