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8" r:id="rId2"/>
    <p:sldId id="257" r:id="rId3"/>
    <p:sldId id="271" r:id="rId4"/>
    <p:sldId id="273" r:id="rId5"/>
    <p:sldId id="274" r:id="rId6"/>
    <p:sldId id="289" r:id="rId7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62">
          <p15:clr>
            <a:srgbClr val="A4A3A4"/>
          </p15:clr>
        </p15:guide>
        <p15:guide id="4" orient="horz" pos="4286">
          <p15:clr>
            <a:srgbClr val="A4A3A4"/>
          </p15:clr>
        </p15:guide>
        <p15:guide id="5" orient="horz" pos="754">
          <p15:clr>
            <a:srgbClr val="A4A3A4"/>
          </p15:clr>
        </p15:guide>
        <p15:guide id="6" orient="horz" pos="3874">
          <p15:clr>
            <a:srgbClr val="A4A3A4"/>
          </p15:clr>
        </p15:guide>
        <p15:guide id="7" orient="horz" pos="1234">
          <p15:clr>
            <a:srgbClr val="A4A3A4"/>
          </p15:clr>
        </p15:guide>
        <p15:guide id="8" pos="1447">
          <p15:clr>
            <a:srgbClr val="A4A3A4"/>
          </p15:clr>
        </p15:guide>
        <p15:guide id="9" pos="5329">
          <p15:clr>
            <a:srgbClr val="A4A3A4"/>
          </p15:clr>
        </p15:guide>
        <p15:guide id="10" pos="4669">
          <p15:clr>
            <a:srgbClr val="A4A3A4"/>
          </p15:clr>
        </p15:guide>
        <p15:guide id="11" pos="35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25AB"/>
    <a:srgbClr val="075D11"/>
    <a:srgbClr val="FFE181"/>
    <a:srgbClr val="FF6699"/>
    <a:srgbClr val="0088EE"/>
    <a:srgbClr val="DE0000"/>
    <a:srgbClr val="D636CB"/>
    <a:srgbClr val="B441CB"/>
    <a:srgbClr val="AF29BD"/>
    <a:srgbClr val="FFD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9554" autoAdjust="0"/>
    <p:restoredTop sz="91505" autoAdjust="0"/>
  </p:normalViewPr>
  <p:slideViewPr>
    <p:cSldViewPr>
      <p:cViewPr varScale="1">
        <p:scale>
          <a:sx n="115" d="100"/>
          <a:sy n="115" d="100"/>
        </p:scale>
        <p:origin x="1110" y="102"/>
      </p:cViewPr>
      <p:guideLst>
        <p:guide orient="horz" pos="2160"/>
        <p:guide pos="2880"/>
        <p:guide orient="horz" pos="462"/>
        <p:guide orient="horz" pos="4286"/>
        <p:guide orient="horz" pos="754"/>
        <p:guide orient="horz" pos="3874"/>
        <p:guide orient="horz" pos="1234"/>
        <p:guide pos="1447"/>
        <p:guide pos="5329"/>
        <p:guide pos="4669"/>
        <p:guide pos="35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4" d="100"/>
        <a:sy n="104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298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832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832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CEB2C3D2-0A54-4F60-86C5-F1517560E5CA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310"/>
            <a:ext cx="2946247" cy="498328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826" y="9428310"/>
            <a:ext cx="2946246" cy="498328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CB58979-3852-4527-A64C-B42E9F8BC2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480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571B7898-C192-4165-927E-DA37FA6FD7A2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96BBB197-2DF4-4E91-A988-03D69B58B6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646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419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028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028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BB197-2DF4-4E91-A988-03D69B58B69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02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 rot="16200000">
            <a:off x="1337902" y="-609711"/>
            <a:ext cx="6468194" cy="8784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" dist="508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メモ 5"/>
          <p:cNvSpPr/>
          <p:nvPr userDrawn="1"/>
        </p:nvSpPr>
        <p:spPr>
          <a:xfrm>
            <a:off x="467544" y="-171401"/>
            <a:ext cx="8208912" cy="1152129"/>
          </a:xfrm>
          <a:prstGeom prst="foldedCorner">
            <a:avLst/>
          </a:prstGeom>
          <a:solidFill>
            <a:srgbClr val="01B3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10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068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773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301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906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684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78" y="476672"/>
            <a:ext cx="8461444" cy="620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916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34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5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235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114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4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600" y="980728"/>
            <a:ext cx="7523916" cy="4993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76200" dir="54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41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t>10/2/2020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3" name="正方形/長方形 6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2E6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61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50" r:id="rId13"/>
    <p:sldLayoutId id="2147483691" r:id="rId14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円/楕円 27"/>
          <p:cNvSpPr/>
          <p:nvPr/>
        </p:nvSpPr>
        <p:spPr>
          <a:xfrm>
            <a:off x="179512" y="45848"/>
            <a:ext cx="3532194" cy="188835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がんって</a:t>
            </a:r>
            <a:endParaRPr lang="en-US" altLang="ja-JP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どんな病気</a:t>
            </a:r>
            <a: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なの？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5292080" y="5339308"/>
            <a:ext cx="3275488" cy="1519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08000" rtlCol="0" anchor="ctr"/>
          <a:lstStyle/>
          <a:p>
            <a:pPr algn="ctr"/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がんは自分に</a:t>
            </a:r>
            <a:endParaRPr lang="en-US" altLang="ja-JP" sz="24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関係ない</a:t>
            </a:r>
          </a:p>
        </p:txBody>
      </p:sp>
      <p:sp>
        <p:nvSpPr>
          <p:cNvPr id="36" name="円/楕円 35"/>
          <p:cNvSpPr/>
          <p:nvPr/>
        </p:nvSpPr>
        <p:spPr>
          <a:xfrm>
            <a:off x="46249" y="5090392"/>
            <a:ext cx="3885413" cy="1733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家の人が</a:t>
            </a:r>
            <a:endParaRPr lang="en-US" altLang="ja-JP" sz="24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がんに</a:t>
            </a:r>
            <a:r>
              <a:rPr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なったら</a:t>
            </a:r>
            <a:endParaRPr lang="en-US" altLang="ja-JP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いや</a:t>
            </a:r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だ</a:t>
            </a:r>
          </a:p>
        </p:txBody>
      </p:sp>
      <p:sp>
        <p:nvSpPr>
          <p:cNvPr id="37" name="円/楕円 36"/>
          <p:cNvSpPr/>
          <p:nvPr/>
        </p:nvSpPr>
        <p:spPr>
          <a:xfrm>
            <a:off x="1866863" y="3800133"/>
            <a:ext cx="3885413" cy="159423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親せきにがん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の人が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いると自分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もがん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なりやすいの？</a:t>
            </a:r>
            <a:endParaRPr lang="ja-JP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4789692" y="2667814"/>
            <a:ext cx="3256017" cy="16343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若くてもがん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なる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いる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の？</a:t>
            </a:r>
            <a:endParaRPr lang="en-US" altLang="ja-JP" sz="20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4314328" y="103017"/>
            <a:ext cx="4291912" cy="176363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自分は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将来がんに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なる</a:t>
            </a:r>
            <a:endParaRPr lang="en-US" altLang="ja-JP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可能性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あるの？</a:t>
            </a:r>
            <a:endParaRPr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5750022" y="3864992"/>
            <a:ext cx="3372242" cy="18941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自分は絶対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endParaRPr lang="en-US" altLang="ja-JP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なりたく</a:t>
            </a:r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ない</a:t>
            </a:r>
          </a:p>
        </p:txBody>
      </p:sp>
      <p:sp>
        <p:nvSpPr>
          <p:cNvPr id="42" name="円/楕円 41"/>
          <p:cNvSpPr/>
          <p:nvPr/>
        </p:nvSpPr>
        <p:spPr>
          <a:xfrm>
            <a:off x="2176698" y="1439701"/>
            <a:ext cx="3885413" cy="18058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何人に</a:t>
            </a:r>
            <a:r>
              <a:rPr lang="en-US" altLang="ja-JP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r>
              <a:rPr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endParaRPr lang="en-US" altLang="ja-JP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</a:t>
            </a:r>
            <a:r>
              <a:rPr lang="ja-JP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になるの？</a:t>
            </a:r>
            <a:endParaRPr lang="en-US" altLang="ja-JP" sz="24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536" y="5157192"/>
            <a:ext cx="3015322" cy="1737937"/>
          </a:xfrm>
          <a:prstGeom prst="rect">
            <a:avLst/>
          </a:prstGeom>
        </p:spPr>
      </p:pic>
      <p:sp>
        <p:nvSpPr>
          <p:cNvPr id="44" name="円/楕円 43"/>
          <p:cNvSpPr/>
          <p:nvPr/>
        </p:nvSpPr>
        <p:spPr>
          <a:xfrm>
            <a:off x="6372200" y="1649681"/>
            <a:ext cx="2664296" cy="13910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がんを防ぐ</a:t>
            </a:r>
            <a:r>
              <a: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方法って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あるの？</a:t>
            </a:r>
            <a:endParaRPr lang="en-US" altLang="ja-JP" sz="20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円/楕円 44"/>
          <p:cNvSpPr/>
          <p:nvPr/>
        </p:nvSpPr>
        <p:spPr>
          <a:xfrm>
            <a:off x="-50060" y="2410041"/>
            <a:ext cx="3537894" cy="193974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ctr"/>
          <a:lstStyle/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年をとったら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誰でもがんになるの？</a:t>
            </a:r>
            <a:endParaRPr lang="en-US" altLang="ja-JP" sz="28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98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44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006284" y="1340768"/>
            <a:ext cx="7125995" cy="4452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500"/>
              </a:lnSpc>
            </a:pPr>
            <a:r>
              <a:rPr lang="ja-JP" altLang="en-US" sz="6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健康な体が</a:t>
            </a:r>
            <a:endParaRPr lang="en-US" altLang="ja-JP" sz="6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8500"/>
              </a:lnSpc>
            </a:pPr>
            <a:r>
              <a:rPr lang="ja-JP" altLang="en-US" sz="6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どうなること</a:t>
            </a:r>
            <a:r>
              <a:rPr lang="ja-JP" altLang="en-US" sz="6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6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8500"/>
              </a:lnSpc>
            </a:pPr>
            <a:r>
              <a:rPr lang="ja-JP" altLang="en-US" sz="6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“がん”</a:t>
            </a:r>
            <a:endParaRPr lang="en-US" altLang="ja-JP" sz="6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8500"/>
              </a:lnSpc>
            </a:pPr>
            <a:r>
              <a:rPr lang="ja-JP" altLang="en-US" sz="6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というのでしょう</a:t>
            </a:r>
            <a:endParaRPr kumimoji="1" lang="ja-JP" altLang="en-US" sz="65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1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467544" y="1124744"/>
            <a:ext cx="52565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わたしたちの</a:t>
            </a:r>
            <a:r>
              <a:rPr lang="en-US" altLang="ja-JP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体の細胞は</a:t>
            </a:r>
            <a:r>
              <a:rPr lang="en-US" altLang="ja-JP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毎日分裂し</a:t>
            </a:r>
            <a:endParaRPr lang="en-US" altLang="ja-JP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新しくなって</a:t>
            </a:r>
            <a:r>
              <a:rPr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います</a:t>
            </a:r>
            <a:endParaRPr lang="en-US" altLang="ja-JP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91862" y="226675"/>
            <a:ext cx="4360276" cy="6924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がんのしくみ</a:t>
            </a:r>
            <a:endParaRPr lang="ja-JP" altLang="en-US" sz="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115617" y="3916386"/>
            <a:ext cx="1787007" cy="2456046"/>
            <a:chOff x="1352744" y="3977813"/>
            <a:chExt cx="1279613" cy="1845874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70"/>
            <a:stretch/>
          </p:blipFill>
          <p:spPr>
            <a:xfrm rot="10800000">
              <a:off x="1352744" y="5164054"/>
              <a:ext cx="1279613" cy="659633"/>
            </a:xfrm>
            <a:prstGeom prst="rect">
              <a:avLst/>
            </a:prstGeom>
          </p:spPr>
        </p:pic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0705" y="3977813"/>
              <a:ext cx="598777" cy="628460"/>
            </a:xfrm>
            <a:prstGeom prst="rect">
              <a:avLst/>
            </a:prstGeom>
          </p:spPr>
        </p:pic>
        <p:sp>
          <p:nvSpPr>
            <p:cNvPr id="22" name="下矢印 21"/>
            <p:cNvSpPr/>
            <p:nvPr/>
          </p:nvSpPr>
          <p:spPr>
            <a:xfrm rot="1519670">
              <a:off x="1677017" y="4648046"/>
              <a:ext cx="210940" cy="476086"/>
            </a:xfrm>
            <a:prstGeom prst="downArrow">
              <a:avLst/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bIns="0" anchor="ctr"/>
            <a:lstStyle/>
            <a:p>
              <a:pPr algn="ctr"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</a:pPr>
              <a:endParaRPr lang="ja-JP" altLang="en-US" sz="4000">
                <a:solidFill>
                  <a:prstClr val="white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24" name="下矢印 23"/>
            <p:cNvSpPr/>
            <p:nvPr/>
          </p:nvSpPr>
          <p:spPr>
            <a:xfrm rot="20080330" flipH="1">
              <a:off x="2089516" y="4651908"/>
              <a:ext cx="210940" cy="476086"/>
            </a:xfrm>
            <a:prstGeom prst="downArrow">
              <a:avLst/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bIns="0" anchor="ctr"/>
            <a:lstStyle/>
            <a:p>
              <a:pPr algn="ctr"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</a:pPr>
              <a:endParaRPr lang="ja-JP" altLang="en-US" sz="4000">
                <a:solidFill>
                  <a:prstClr val="white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7" name="角丸四角形 16"/>
          <p:cNvSpPr/>
          <p:nvPr/>
        </p:nvSpPr>
        <p:spPr>
          <a:xfrm>
            <a:off x="1924310" y="5446716"/>
            <a:ext cx="1063514" cy="956098"/>
          </a:xfrm>
          <a:prstGeom prst="roundRect">
            <a:avLst>
              <a:gd name="adj" fmla="val 13261"/>
            </a:avLst>
          </a:prstGeom>
          <a:noFill/>
          <a:ln w="76200" cap="sq">
            <a:solidFill>
              <a:srgbClr val="FF0000"/>
            </a:solidFill>
            <a:prstDash val="sysDash"/>
            <a:beve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角丸四角形吹き出し 37"/>
          <p:cNvSpPr/>
          <p:nvPr/>
        </p:nvSpPr>
        <p:spPr>
          <a:xfrm>
            <a:off x="3379801" y="3618775"/>
            <a:ext cx="4792599" cy="2784039"/>
          </a:xfrm>
          <a:prstGeom prst="wedgeRoundRectCallout">
            <a:avLst>
              <a:gd name="adj1" fmla="val -58645"/>
              <a:gd name="adj2" fmla="val 27373"/>
              <a:gd name="adj3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108000" rIns="0" rtlCol="0" anchor="ctr"/>
          <a:lstStyle/>
          <a:p>
            <a:r>
              <a:rPr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細胞が分裂し、増　</a:t>
            </a:r>
            <a:r>
              <a:rPr lang="ja-JP" altLang="en-US" sz="3600" b="1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殖する</a:t>
            </a:r>
            <a:r>
              <a:rPr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ときに</a:t>
            </a:r>
            <a:r>
              <a:rPr lang="ja-JP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うまくいかない</a:t>
            </a:r>
            <a:endParaRPr lang="en-US" altLang="ja-JP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があります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927576" y="3078371"/>
            <a:ext cx="1749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兆個</a:t>
            </a:r>
            <a:endParaRPr lang="ja-JP" altLang="en-US" sz="2800" dirty="0"/>
          </a:p>
        </p:txBody>
      </p:sp>
      <p:pic>
        <p:nvPicPr>
          <p:cNvPr id="16" name="Picture 4" descr="C:\Users\nakamura\Desktop\サタケさんイラストスライド化拡大-0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36"/>
          <a:stretch/>
        </p:blipFill>
        <p:spPr bwMode="auto">
          <a:xfrm>
            <a:off x="7351073" y="1181981"/>
            <a:ext cx="1352462" cy="186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8785" y="1171933"/>
            <a:ext cx="2453891" cy="187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1115616" y="6597352"/>
            <a:ext cx="78488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r"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anose="020B0604030504040204" pitchFamily="50" charset="-128"/>
                <a:cs typeface="メイリオ" panose="020B0604030504040204" pitchFamily="50" charset="-128"/>
              </a:rPr>
              <a:t>出典</a:t>
            </a:r>
            <a:r>
              <a:rPr lang="ja-JP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anose="020B0604030504040204" pitchFamily="50" charset="-128"/>
                <a:cs typeface="メイリオ" panose="020B0604030504040204" pitchFamily="50" charset="-128"/>
              </a:rPr>
              <a:t>（細胞の数） </a:t>
            </a:r>
            <a:r>
              <a:rPr lang="ja-JP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：</a:t>
            </a:r>
            <a:r>
              <a:rPr lang="en-US" altLang="ja-JP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 Annals of Human Biology </a:t>
            </a:r>
            <a:r>
              <a:rPr lang="en-US" altLang="ja-JP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Volume </a:t>
            </a:r>
            <a:r>
              <a:rPr lang="en-US" altLang="ja-JP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40, 2013 -  Issue </a:t>
            </a:r>
            <a:r>
              <a:rPr lang="en-US" altLang="ja-JP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6 ‘An </a:t>
            </a:r>
            <a:r>
              <a:rPr lang="en-US" altLang="ja-JP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estimation of the number of cells in the human </a:t>
            </a:r>
            <a:r>
              <a:rPr lang="en-US" altLang="ja-JP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ＭＳ Ｐゴシック"/>
              </a:rPr>
              <a:t>body’</a:t>
            </a:r>
            <a:endParaRPr lang="ja-JP" altLang="en-US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9842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270" y="2095500"/>
            <a:ext cx="2356878" cy="766654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5880443" y="1124744"/>
            <a:ext cx="2285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異常な細胞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 flipH="1">
            <a:off x="5038834" y="1511089"/>
            <a:ext cx="1032204" cy="567762"/>
          </a:xfrm>
          <a:prstGeom prst="line">
            <a:avLst/>
          </a:prstGeom>
          <a:noFill/>
          <a:ln w="76200" cap="sq">
            <a:solidFill>
              <a:srgbClr val="FF0000"/>
            </a:solidFill>
            <a:beve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5200432" y="2868494"/>
            <a:ext cx="1735701" cy="1874352"/>
            <a:chOff x="5200432" y="2868494"/>
            <a:chExt cx="1735701" cy="1874352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725"/>
            <a:stretch/>
          </p:blipFill>
          <p:spPr>
            <a:xfrm>
              <a:off x="5373373" y="3956871"/>
              <a:ext cx="1562760" cy="767019"/>
            </a:xfrm>
            <a:prstGeom prst="rect">
              <a:avLst/>
            </a:prstGeom>
          </p:spPr>
        </p:pic>
        <p:sp>
          <p:nvSpPr>
            <p:cNvPr id="19" name="角丸四角形 18"/>
            <p:cNvSpPr/>
            <p:nvPr/>
          </p:nvSpPr>
          <p:spPr>
            <a:xfrm>
              <a:off x="6011498" y="3949667"/>
              <a:ext cx="286510" cy="793179"/>
            </a:xfrm>
            <a:prstGeom prst="roundRect">
              <a:avLst>
                <a:gd name="adj" fmla="val 26333"/>
              </a:avLst>
            </a:prstGeom>
            <a:noFill/>
            <a:ln w="76200" cap="sq">
              <a:solidFill>
                <a:srgbClr val="FF0000"/>
              </a:solidFill>
              <a:prstDash val="sysDash"/>
              <a:beve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下矢印 22"/>
            <p:cNvSpPr/>
            <p:nvPr/>
          </p:nvSpPr>
          <p:spPr>
            <a:xfrm rot="18967675" flipH="1">
              <a:off x="5200432" y="2868494"/>
              <a:ext cx="521353" cy="1166079"/>
            </a:xfrm>
            <a:prstGeom prst="downArrow">
              <a:avLst>
                <a:gd name="adj1" fmla="val 50000"/>
                <a:gd name="adj2" fmla="val 61619"/>
              </a:avLst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bIns="0" anchor="ctr"/>
            <a:lstStyle/>
            <a:p>
              <a:pPr algn="ctr"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</a:pPr>
              <a:endParaRPr lang="ja-JP" altLang="en-US" sz="4000">
                <a:solidFill>
                  <a:prstClr val="white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24" name="角丸四角形吹き出し 23"/>
          <p:cNvSpPr/>
          <p:nvPr/>
        </p:nvSpPr>
        <p:spPr>
          <a:xfrm>
            <a:off x="6395752" y="2355454"/>
            <a:ext cx="1770602" cy="1096078"/>
          </a:xfrm>
          <a:prstGeom prst="wedgeRoundRectCallout">
            <a:avLst>
              <a:gd name="adj1" fmla="val -54776"/>
              <a:gd name="adj2" fmla="val 85200"/>
              <a:gd name="adj3" fmla="val 16667"/>
            </a:avLst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180000" rtlCol="0" anchor="ctr"/>
          <a:lstStyle/>
          <a:p>
            <a:pPr algn="ctr"/>
            <a:r>
              <a:rPr lang="ja-JP" altLang="en-US" sz="4000" b="1" dirty="0">
                <a:solidFill>
                  <a:srgbClr val="0070C0"/>
                </a:solidFill>
                <a:latin typeface="メイリオ" panose="020B0604030504040204" pitchFamily="50" charset="-128"/>
                <a:cs typeface="メイリオ" panose="020B0604030504040204" pitchFamily="50" charset="-128"/>
              </a:rPr>
              <a:t>排除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646084" y="3190856"/>
            <a:ext cx="2618207" cy="1615088"/>
            <a:chOff x="1646084" y="3190856"/>
            <a:chExt cx="2618207" cy="1615088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6084" y="3981683"/>
              <a:ext cx="2340000" cy="761164"/>
            </a:xfrm>
            <a:prstGeom prst="rect">
              <a:avLst/>
            </a:prstGeom>
          </p:spPr>
        </p:pic>
        <p:sp>
          <p:nvSpPr>
            <p:cNvPr id="36" name="角丸四角形 35"/>
            <p:cNvSpPr/>
            <p:nvPr/>
          </p:nvSpPr>
          <p:spPr>
            <a:xfrm>
              <a:off x="2321224" y="3916010"/>
              <a:ext cx="955376" cy="889934"/>
            </a:xfrm>
            <a:prstGeom prst="roundRect">
              <a:avLst>
                <a:gd name="adj" fmla="val 26333"/>
              </a:avLst>
            </a:prstGeom>
            <a:noFill/>
            <a:ln w="76200" cap="sq">
              <a:solidFill>
                <a:srgbClr val="FF0000"/>
              </a:solidFill>
              <a:prstDash val="sysDash"/>
              <a:beve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下矢印 27"/>
            <p:cNvSpPr/>
            <p:nvPr/>
          </p:nvSpPr>
          <p:spPr>
            <a:xfrm rot="2700000" flipH="1">
              <a:off x="3420575" y="2868493"/>
              <a:ext cx="521353" cy="1166079"/>
            </a:xfrm>
            <a:prstGeom prst="downArrow">
              <a:avLst>
                <a:gd name="adj1" fmla="val 50000"/>
                <a:gd name="adj2" fmla="val 61619"/>
              </a:avLst>
            </a:prstGeom>
            <a:solidFill>
              <a:srgbClr val="FF9900"/>
            </a:solidFill>
            <a:ln/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bIns="0" anchor="ctr"/>
            <a:lstStyle/>
            <a:p>
              <a:pPr algn="ctr"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</a:pPr>
              <a:endParaRPr lang="ja-JP" altLang="en-US" sz="4000">
                <a:solidFill>
                  <a:prstClr val="white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431540" y="208696"/>
            <a:ext cx="8280919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r>
              <a:rPr lang="ja-JP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異常な細胞</a:t>
            </a: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はどうなるのだろうか</a:t>
            </a:r>
          </a:p>
        </p:txBody>
      </p:sp>
      <p:sp>
        <p:nvSpPr>
          <p:cNvPr id="31" name="角丸四角形吹き出し 30"/>
          <p:cNvSpPr/>
          <p:nvPr/>
        </p:nvSpPr>
        <p:spPr>
          <a:xfrm>
            <a:off x="683568" y="1913721"/>
            <a:ext cx="2409269" cy="1515774"/>
          </a:xfrm>
          <a:prstGeom prst="wedgeRoundRectCallout">
            <a:avLst>
              <a:gd name="adj1" fmla="val 40815"/>
              <a:gd name="adj2" fmla="val 77917"/>
              <a:gd name="adj3" fmla="val 16667"/>
            </a:avLst>
          </a:prstGeom>
          <a:solidFill>
            <a:schemeClr val="bg1"/>
          </a:solidFill>
          <a:ln w="57150">
            <a:solidFill>
              <a:srgbClr val="FF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180000" rtlCol="0" anchor="ctr"/>
          <a:lstStyle/>
          <a:p>
            <a:pPr algn="ctr"/>
            <a:r>
              <a:rPr lang="ja-JP" altLang="en-US" sz="40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正常に</a:t>
            </a:r>
            <a:endParaRPr lang="en-US" altLang="ja-JP" sz="4000" b="1" dirty="0"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修復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83568" y="5085184"/>
            <a:ext cx="7846912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4400" b="1"/>
            </a:lvl1pPr>
          </a:lstStyle>
          <a:p>
            <a:pPr>
              <a:lnSpc>
                <a:spcPts val="5200"/>
              </a:lnSpc>
            </a:pPr>
            <a:r>
              <a:rPr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修復や排除により正常に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ts val="5200"/>
              </a:lnSpc>
            </a:pPr>
            <a:r>
              <a:rPr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保たれるしくみがあります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066260" y="2066020"/>
            <a:ext cx="972574" cy="858924"/>
          </a:xfrm>
          <a:prstGeom prst="roundRect">
            <a:avLst>
              <a:gd name="adj" fmla="val 13261"/>
            </a:avLst>
          </a:prstGeom>
          <a:noFill/>
          <a:ln w="76200" cap="sq">
            <a:solidFill>
              <a:srgbClr val="FF0000"/>
            </a:solidFill>
            <a:prstDash val="sysDash"/>
            <a:beve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93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吹き出し 21"/>
          <p:cNvSpPr/>
          <p:nvPr/>
        </p:nvSpPr>
        <p:spPr>
          <a:xfrm>
            <a:off x="3504594" y="1623292"/>
            <a:ext cx="5171863" cy="941612"/>
          </a:xfrm>
          <a:prstGeom prst="wedgeRoundRectCallout">
            <a:avLst>
              <a:gd name="adj1" fmla="val -58028"/>
              <a:gd name="adj2" fmla="val 2110"/>
              <a:gd name="adj3" fmla="val 16667"/>
            </a:avLst>
          </a:prstGeom>
          <a:solidFill>
            <a:schemeClr val="bg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180000" rtlCol="0" anchor="ctr"/>
          <a:lstStyle/>
          <a:p>
            <a:pPr algn="ctr"/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異常な細胞ができる</a:t>
            </a:r>
            <a:endParaRPr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29313" y="2197671"/>
            <a:ext cx="2548179" cy="2253393"/>
            <a:chOff x="729313" y="2197671"/>
            <a:chExt cx="2548179" cy="2253393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1366197" y="2197671"/>
              <a:ext cx="1268891" cy="1060930"/>
              <a:chOff x="1366197" y="2197671"/>
              <a:chExt cx="1268891" cy="1060930"/>
            </a:xfrm>
          </p:grpSpPr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6197" y="2636384"/>
                <a:ext cx="1268891" cy="622217"/>
              </a:xfrm>
              <a:prstGeom prst="rect">
                <a:avLst/>
              </a:prstGeom>
            </p:spPr>
          </p:pic>
          <p:sp>
            <p:nvSpPr>
              <p:cNvPr id="34" name="下矢印 33"/>
              <p:cNvSpPr/>
              <p:nvPr/>
            </p:nvSpPr>
            <p:spPr>
              <a:xfrm>
                <a:off x="1795112" y="2197671"/>
                <a:ext cx="411062" cy="415917"/>
              </a:xfrm>
              <a:prstGeom prst="downArrow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bIns="0" anchor="ctr"/>
              <a:lstStyle/>
              <a:p>
                <a:pPr algn="ctr" fontAlgn="base">
                  <a:lnSpc>
                    <a:spcPts val="36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4000">
                  <a:solidFill>
                    <a:prstClr val="white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729313" y="3340309"/>
              <a:ext cx="2548179" cy="1110755"/>
              <a:chOff x="729313" y="3340309"/>
              <a:chExt cx="2548179" cy="1110755"/>
            </a:xfrm>
          </p:grpSpPr>
          <p:pic>
            <p:nvPicPr>
              <p:cNvPr id="29" name="図 2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9313" y="3830284"/>
                <a:ext cx="2548179" cy="620780"/>
              </a:xfrm>
              <a:prstGeom prst="rect">
                <a:avLst/>
              </a:prstGeom>
            </p:spPr>
          </p:pic>
          <p:sp>
            <p:nvSpPr>
              <p:cNvPr id="36" name="下矢印 35"/>
              <p:cNvSpPr/>
              <p:nvPr/>
            </p:nvSpPr>
            <p:spPr>
              <a:xfrm>
                <a:off x="1795112" y="3340309"/>
                <a:ext cx="411062" cy="432805"/>
              </a:xfrm>
              <a:prstGeom prst="downArrow">
                <a:avLst/>
              </a:prstGeom>
              <a:solidFill>
                <a:srgbClr val="FF9900"/>
              </a:solidFill>
              <a:ln/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bIns="0" anchor="ctr"/>
              <a:lstStyle/>
              <a:p>
                <a:pPr algn="ctr" fontAlgn="base">
                  <a:lnSpc>
                    <a:spcPts val="36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4000">
                  <a:solidFill>
                    <a:prstClr val="white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</p:grpSp>
      <p:sp>
        <p:nvSpPr>
          <p:cNvPr id="31" name="テキスト ボックス 30"/>
          <p:cNvSpPr txBox="1"/>
          <p:nvPr/>
        </p:nvSpPr>
        <p:spPr>
          <a:xfrm>
            <a:off x="325488" y="197266"/>
            <a:ext cx="849302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3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/>
              <a:t>修復のしくみが働かないとき</a:t>
            </a: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73" y="1226232"/>
            <a:ext cx="2356878" cy="766654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1552431" y="1148403"/>
            <a:ext cx="907138" cy="921715"/>
          </a:xfrm>
          <a:prstGeom prst="roundRect">
            <a:avLst>
              <a:gd name="adj" fmla="val 13261"/>
            </a:avLst>
          </a:prstGeom>
          <a:noFill/>
          <a:ln w="76200" cap="sq">
            <a:solidFill>
              <a:srgbClr val="FF0000"/>
            </a:solidFill>
            <a:prstDash val="sysDash"/>
            <a:beve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下矢印 27"/>
          <p:cNvSpPr/>
          <p:nvPr/>
        </p:nvSpPr>
        <p:spPr>
          <a:xfrm>
            <a:off x="1810681" y="4561489"/>
            <a:ext cx="411062" cy="523695"/>
          </a:xfrm>
          <a:prstGeom prst="downArrow">
            <a:avLst/>
          </a:prstGeom>
          <a:solidFill>
            <a:srgbClr val="FF9900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</a:pPr>
            <a:endParaRPr lang="ja-JP" altLang="en-US" sz="4000">
              <a:solidFill>
                <a:prstClr val="white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0" name="角丸四角形吹き出し 29"/>
          <p:cNvSpPr/>
          <p:nvPr/>
        </p:nvSpPr>
        <p:spPr>
          <a:xfrm>
            <a:off x="585216" y="5250249"/>
            <a:ext cx="8091240" cy="1348531"/>
          </a:xfrm>
          <a:prstGeom prst="wedgeRoundRectCallout">
            <a:avLst>
              <a:gd name="adj1" fmla="val -48240"/>
              <a:gd name="adj2" fmla="val 21175"/>
              <a:gd name="adj3" fmla="val 16667"/>
            </a:avLst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tIns="180000" rtlCol="0" anchor="ctr"/>
          <a:lstStyle/>
          <a:p>
            <a:pPr algn="ctr"/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周りに広がりやすくなり</a:t>
            </a: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血管などに入り込んで全身に広がる</a:t>
            </a:r>
            <a:endParaRPr lang="ja-JP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504595" y="3002021"/>
            <a:ext cx="5171862" cy="2069279"/>
            <a:chOff x="3504595" y="2937181"/>
            <a:chExt cx="5171862" cy="1914717"/>
          </a:xfrm>
        </p:grpSpPr>
        <p:sp>
          <p:nvSpPr>
            <p:cNvPr id="25" name="角丸四角形吹き出し 24"/>
            <p:cNvSpPr/>
            <p:nvPr/>
          </p:nvSpPr>
          <p:spPr>
            <a:xfrm>
              <a:off x="3504595" y="2937181"/>
              <a:ext cx="5171862" cy="1355915"/>
            </a:xfrm>
            <a:prstGeom prst="wedgeRoundRectCallout">
              <a:avLst>
                <a:gd name="adj1" fmla="val -59524"/>
                <a:gd name="adj2" fmla="val -16318"/>
                <a:gd name="adj3" fmla="val 16667"/>
              </a:avLst>
            </a:prstGeom>
            <a:solidFill>
              <a:schemeClr val="bg1"/>
            </a:solidFill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tIns="180000" bIns="144000" rtlCol="0" anchor="ctr"/>
            <a:lstStyle/>
            <a:p>
              <a:pPr algn="ctr"/>
              <a:r>
                <a:rPr lang="ja-JP" altLang="en-US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異常な細胞が増えて</a:t>
              </a:r>
              <a:r>
                <a:rPr lang="en-US" altLang="ja-JP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lang="en-US" altLang="ja-JP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かたまりになる</a:t>
              </a:r>
              <a:endParaRPr lang="ja-JP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3898392" y="4134039"/>
              <a:ext cx="4480973" cy="574023"/>
            </a:xfrm>
            <a:prstGeom prst="roundRect">
              <a:avLst/>
            </a:prstGeom>
            <a:solidFill>
              <a:srgbClr val="9E25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985271" y="4176256"/>
              <a:ext cx="4637540" cy="675642"/>
            </a:xfrm>
            <a:prstGeom prst="rect">
              <a:avLst/>
            </a:prstGeom>
            <a:noFill/>
          </p:spPr>
          <p:txBody>
            <a:bodyPr wrap="square" bIns="144000" rtlCol="0">
              <a:spAutoFit/>
            </a:bodyPr>
            <a:lstStyle/>
            <a:p>
              <a:r>
                <a:rPr kumimoji="1" lang="ja-JP" altLang="en-US" sz="2800" b="1" spc="50" dirty="0" smtClean="0">
                  <a:solidFill>
                    <a:schemeClr val="bg1"/>
                  </a:solidFill>
                </a:rPr>
                <a:t>悪性のものを</a:t>
              </a:r>
              <a:r>
                <a:rPr kumimoji="1" lang="ja-JP" altLang="en-US" sz="3500" b="1" u="sng" spc="50" dirty="0" smtClean="0">
                  <a:solidFill>
                    <a:schemeClr val="bg1"/>
                  </a:solidFill>
                </a:rPr>
                <a:t>がん</a:t>
              </a:r>
              <a:r>
                <a:rPr kumimoji="1" lang="ja-JP" altLang="en-US" sz="2800" b="1" spc="50" dirty="0" smtClean="0">
                  <a:solidFill>
                    <a:schemeClr val="bg1"/>
                  </a:solidFill>
                </a:rPr>
                <a:t>という</a:t>
              </a:r>
              <a:endParaRPr kumimoji="1" lang="en-US" altLang="ja-JP" sz="2800" b="1" spc="5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1691680" y="6631468"/>
            <a:ext cx="7316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出典：国立がん研究センターがん情報サービス「知っておきたいがんの基礎知識</a:t>
            </a:r>
            <a:r>
              <a:rPr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」（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より一部改変）</a:t>
            </a:r>
            <a:endParaRPr kumimoji="1" lang="ja-JP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1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8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6410"/>
            <a:ext cx="6912768" cy="546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36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5037</TotalTime>
  <Words>273</Words>
  <Application>Microsoft Office PowerPoint</Application>
  <PresentationFormat>画面に合わせる (4:3)</PresentationFormat>
  <Paragraphs>54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HGP創英角ｺﾞｼｯｸUB</vt:lpstr>
      <vt:lpstr>ＭＳ Ｐゴシック</vt:lpstr>
      <vt:lpstr>メイリオ</vt:lpstr>
      <vt:lpstr>Calibri</vt:lpstr>
      <vt:lpstr>Century Gothic</vt:lpstr>
      <vt:lpstr>Wingdings 3</vt:lpstr>
      <vt:lpstr>ウィスプ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保健体育課</dc:creator>
  <cp:lastModifiedBy>SS17081020</cp:lastModifiedBy>
  <cp:revision>8</cp:revision>
  <cp:lastPrinted>2020-10-02T07:15:29Z</cp:lastPrinted>
  <dcterms:created xsi:type="dcterms:W3CDTF">2016-11-04T08:26:13Z</dcterms:created>
  <dcterms:modified xsi:type="dcterms:W3CDTF">2020-10-02T07:32:09Z</dcterms:modified>
</cp:coreProperties>
</file>