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994" r:id="rId1"/>
  </p:sldMasterIdLst>
  <p:notesMasterIdLst>
    <p:notesMasterId r:id="rId15"/>
  </p:notesMasterIdLst>
  <p:sldIdLst>
    <p:sldId id="276" r:id="rId2"/>
    <p:sldId id="266" r:id="rId3"/>
    <p:sldId id="267" r:id="rId4"/>
    <p:sldId id="268" r:id="rId5"/>
    <p:sldId id="270" r:id="rId6"/>
    <p:sldId id="269" r:id="rId7"/>
    <p:sldId id="271" r:id="rId8"/>
    <p:sldId id="272" r:id="rId9"/>
    <p:sldId id="273" r:id="rId10"/>
    <p:sldId id="274" r:id="rId11"/>
    <p:sldId id="275" r:id="rId12"/>
    <p:sldId id="278" r:id="rId13"/>
    <p:sldId id="279" r:id="rId14"/>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204" userDrawn="1">
          <p15:clr>
            <a:srgbClr val="A4A3A4"/>
          </p15:clr>
        </p15:guide>
        <p15:guide id="4" pos="5647" userDrawn="1">
          <p15:clr>
            <a:srgbClr val="A4A3A4"/>
          </p15:clr>
        </p15:guide>
        <p15:guide id="5" pos="5556" userDrawn="1">
          <p15:clr>
            <a:srgbClr val="A4A3A4"/>
          </p15:clr>
        </p15:guide>
        <p15:guide id="6" pos="11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松田 友朗(matsuda-tomorou.23w)" initials="松田" lastIdx="1" clrIdx="0">
    <p:extLst>
      <p:ext uri="{19B8F6BF-5375-455C-9EA6-DF929625EA0E}">
        <p15:presenceInfo xmlns:p15="http://schemas.microsoft.com/office/powerpoint/2012/main" userId="S-1-5-21-4175116151-3849908774-3845857867-5475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8CBE3C"/>
    <a:srgbClr val="0ED826"/>
    <a:srgbClr val="11FF7D"/>
    <a:srgbClr val="7DFF7D"/>
    <a:srgbClr val="E6E6E6"/>
    <a:srgbClr val="B01C1C"/>
    <a:srgbClr val="D4ECBA"/>
    <a:srgbClr val="FFEAA7"/>
    <a:srgbClr val="FAD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40" autoAdjust="0"/>
    <p:restoredTop sz="93548" autoAdjust="0"/>
  </p:normalViewPr>
  <p:slideViewPr>
    <p:cSldViewPr>
      <p:cViewPr varScale="1">
        <p:scale>
          <a:sx n="108" d="100"/>
          <a:sy n="108" d="100"/>
        </p:scale>
        <p:origin x="1452" y="96"/>
      </p:cViewPr>
      <p:guideLst>
        <p:guide orient="horz" pos="2160"/>
        <p:guide pos="2880"/>
        <p:guide pos="204"/>
        <p:guide pos="5647"/>
        <p:guide pos="5556"/>
        <p:guide pos="11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65024596-2469-47D1-9F33-E2CC4B64BF43}" type="datetimeFigureOut">
              <a:rPr kumimoji="1" lang="ja-JP" altLang="en-US" smtClean="0"/>
              <a:t>2021/2/15</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3959499A-16ED-454C-9F7C-4AA0679D94FD}" type="slidenum">
              <a:rPr kumimoji="1" lang="ja-JP" altLang="en-US" smtClean="0"/>
              <a:t>‹#›</a:t>
            </a:fld>
            <a:endParaRPr kumimoji="1" lang="ja-JP" altLang="en-US"/>
          </a:p>
        </p:txBody>
      </p:sp>
    </p:spTree>
    <p:extLst>
      <p:ext uri="{BB962C8B-B14F-4D97-AF65-F5344CB8AC3E}">
        <p14:creationId xmlns:p14="http://schemas.microsoft.com/office/powerpoint/2010/main" val="32761662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59499A-16ED-454C-9F7C-4AA0679D94FD}" type="slidenum">
              <a:rPr kumimoji="1" lang="ja-JP" altLang="en-US" smtClean="0"/>
              <a:t>1</a:t>
            </a:fld>
            <a:endParaRPr kumimoji="1" lang="ja-JP" altLang="en-US"/>
          </a:p>
        </p:txBody>
      </p:sp>
    </p:spTree>
    <p:extLst>
      <p:ext uri="{BB962C8B-B14F-4D97-AF65-F5344CB8AC3E}">
        <p14:creationId xmlns:p14="http://schemas.microsoft.com/office/powerpoint/2010/main" val="2013971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959499A-16ED-454C-9F7C-4AA0679D94FD}" type="slidenum">
              <a:rPr kumimoji="1" lang="ja-JP" altLang="en-US" smtClean="0"/>
              <a:t>7</a:t>
            </a:fld>
            <a:endParaRPr kumimoji="1" lang="ja-JP" altLang="en-US"/>
          </a:p>
        </p:txBody>
      </p:sp>
    </p:spTree>
    <p:extLst>
      <p:ext uri="{BB962C8B-B14F-4D97-AF65-F5344CB8AC3E}">
        <p14:creationId xmlns:p14="http://schemas.microsoft.com/office/powerpoint/2010/main" val="3370485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959499A-16ED-454C-9F7C-4AA0679D94FD}" type="slidenum">
              <a:rPr kumimoji="1" lang="ja-JP" altLang="en-US" smtClean="0"/>
              <a:t>10</a:t>
            </a:fld>
            <a:endParaRPr kumimoji="1" lang="ja-JP" altLang="en-US"/>
          </a:p>
        </p:txBody>
      </p:sp>
    </p:spTree>
    <p:extLst>
      <p:ext uri="{BB962C8B-B14F-4D97-AF65-F5344CB8AC3E}">
        <p14:creationId xmlns:p14="http://schemas.microsoft.com/office/powerpoint/2010/main" val="4020705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59499A-16ED-454C-9F7C-4AA0679D94FD}" type="slidenum">
              <a:rPr kumimoji="1" lang="ja-JP" altLang="en-US" smtClean="0"/>
              <a:t>11</a:t>
            </a:fld>
            <a:endParaRPr kumimoji="1" lang="ja-JP" altLang="en-US"/>
          </a:p>
        </p:txBody>
      </p:sp>
    </p:spTree>
    <p:extLst>
      <p:ext uri="{BB962C8B-B14F-4D97-AF65-F5344CB8AC3E}">
        <p14:creationId xmlns:p14="http://schemas.microsoft.com/office/powerpoint/2010/main" val="932160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59499A-16ED-454C-9F7C-4AA0679D94FD}" type="slidenum">
              <a:rPr kumimoji="1" lang="ja-JP" altLang="en-US" smtClean="0"/>
              <a:t>12</a:t>
            </a:fld>
            <a:endParaRPr kumimoji="1" lang="ja-JP" altLang="en-US"/>
          </a:p>
        </p:txBody>
      </p:sp>
    </p:spTree>
    <p:extLst>
      <p:ext uri="{BB962C8B-B14F-4D97-AF65-F5344CB8AC3E}">
        <p14:creationId xmlns:p14="http://schemas.microsoft.com/office/powerpoint/2010/main" val="1990715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B605907-4DE8-4507-A672-161DD0ED30C3}" type="datetime1">
              <a:rPr kumimoji="1" lang="ja-JP" altLang="en-US" smtClean="0"/>
              <a:t>2021/2/15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860738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C57B7AF-A286-48E1-A085-F3A33A8AA417}" type="datetime1">
              <a:rPr kumimoji="1" lang="ja-JP" altLang="en-US" smtClean="0"/>
              <a:t>2021/2/15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76579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83EA150-5318-4E7C-B57F-2C1817E439EF}" type="datetime1">
              <a:rPr kumimoji="1" lang="ja-JP" altLang="en-US" smtClean="0"/>
              <a:t>2021/2/15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158030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B4F805E-C9AC-49B1-8BD1-78FA8AD77C4F}" type="datetime1">
              <a:rPr kumimoji="1" lang="ja-JP" altLang="en-US" smtClean="0"/>
              <a:t>2021/2/15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367396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3DED0CF-6A3E-480D-B94A-75C6C5ED47FC}" type="datetime1">
              <a:rPr kumimoji="1" lang="ja-JP" altLang="en-US" smtClean="0"/>
              <a:t>2021/2/15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794832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121EF7D-0DAE-4204-89FF-C74D4146D898}" type="datetime1">
              <a:rPr kumimoji="1" lang="ja-JP" altLang="en-US" smtClean="0"/>
              <a:t>2021/2/15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77698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99CA7E-7ABB-40D8-8DCB-61A2F52DEF65}" type="datetime1">
              <a:rPr kumimoji="1" lang="ja-JP" altLang="en-US" smtClean="0"/>
              <a:t>2021/2/15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3843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85154C8-44BC-455E-A3C3-535CC3069889}" type="datetime1">
              <a:rPr kumimoji="1" lang="ja-JP" altLang="en-US" smtClean="0"/>
              <a:t>2021/2/15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8102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3D2544-16BE-473D-9384-71EDC13A6CF2}" type="datetime1">
              <a:rPr kumimoji="1" lang="ja-JP" altLang="en-US" smtClean="0"/>
              <a:t>2021/2/15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092280" y="6520259"/>
            <a:ext cx="2057400" cy="365125"/>
          </a:xfrm>
          <a:prstGeom prst="rect">
            <a:avLst/>
          </a:prstGeom>
        </p:spPr>
        <p:txBody>
          <a:bodyPr vert="horz" lIns="91440" tIns="45720" rIns="91440" bIns="45720" rtlCol="0" anchor="ctr"/>
          <a:lstStyle>
            <a:lvl1pPr algn="r">
              <a:defRPr sz="1400">
                <a:solidFill>
                  <a:schemeClr val="tx1"/>
                </a:solidFill>
                <a:latin typeface="ＭＳ ゴシック" panose="020B0609070205080204" pitchFamily="49" charset="-128"/>
                <a:ea typeface="ＭＳ ゴシック" panose="020B0609070205080204" pitchFamily="49" charset="-128"/>
              </a:defRPr>
            </a:lvl1pPr>
          </a:lstStyle>
          <a:p>
            <a:fld id="{9E2A29CB-BA86-48A6-80E1-CB8750A963B5}" type="slidenum">
              <a:rPr kumimoji="1" lang="ja-JP" altLang="en-US" smtClean="0"/>
              <a:pPr/>
              <a:t>‹#›</a:t>
            </a:fld>
            <a:endParaRPr kumimoji="1" lang="ja-JP" altLang="en-US" dirty="0"/>
          </a:p>
        </p:txBody>
      </p:sp>
    </p:spTree>
    <p:extLst>
      <p:ext uri="{BB962C8B-B14F-4D97-AF65-F5344CB8AC3E}">
        <p14:creationId xmlns:p14="http://schemas.microsoft.com/office/powerpoint/2010/main" val="1651869325"/>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0" r:id="rId6"/>
    <p:sldLayoutId id="2147484001" r:id="rId7"/>
    <p:sldLayoutId id="2147484002" r:id="rId8"/>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片側の 2 つの角を丸めた四角形 11"/>
          <p:cNvSpPr/>
          <p:nvPr/>
        </p:nvSpPr>
        <p:spPr>
          <a:xfrm rot="5400000">
            <a:off x="2268000" y="-1584000"/>
            <a:ext cx="4176000" cy="8640000"/>
          </a:xfrm>
          <a:prstGeom prst="round2SameRect">
            <a:avLst>
              <a:gd name="adj1" fmla="val 28996"/>
              <a:gd name="adj2" fmla="val 0"/>
            </a:avLst>
          </a:prstGeom>
          <a:pattFill prst="dkDnDiag">
            <a:fgClr>
              <a:srgbClr val="E6E6E6"/>
            </a:fgClr>
            <a:bgClr>
              <a:srgbClr val="7DFF7D"/>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片側の 2 つの角を丸めた四角形 4"/>
          <p:cNvSpPr/>
          <p:nvPr/>
        </p:nvSpPr>
        <p:spPr>
          <a:xfrm rot="5400000">
            <a:off x="2124000" y="-1476000"/>
            <a:ext cx="4176464" cy="8388424"/>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5496" y="1846206"/>
            <a:ext cx="8820472" cy="1261884"/>
          </a:xfrm>
          <a:prstGeom prst="rect">
            <a:avLst/>
          </a:prstGeom>
          <a:noFill/>
        </p:spPr>
        <p:txBody>
          <a:bodyPr wrap="square" rtlCol="0">
            <a:spAutoFit/>
          </a:bodyPr>
          <a:lstStyle/>
          <a:p>
            <a:r>
              <a:rPr kumimoji="1" lang="ja-JP" altLang="en-US" sz="3800" b="1" dirty="0" smtClean="0">
                <a:solidFill>
                  <a:schemeClr val="bg1"/>
                </a:solidFill>
                <a:latin typeface="Meiryo UI" panose="020B0604030504040204" pitchFamily="50" charset="-128"/>
                <a:ea typeface="Meiryo UI" panose="020B0604030504040204" pitchFamily="50" charset="-128"/>
              </a:rPr>
              <a:t>福祉・</a:t>
            </a:r>
            <a:r>
              <a:rPr lang="zh-TW" altLang="en-US" sz="3800" b="1" dirty="0" smtClean="0">
                <a:solidFill>
                  <a:schemeClr val="bg1"/>
                </a:solidFill>
                <a:latin typeface="Meiryo UI" panose="020B0604030504040204" pitchFamily="50" charset="-128"/>
                <a:ea typeface="Meiryo UI" panose="020B0604030504040204" pitchFamily="50" charset="-128"/>
              </a:rPr>
              <a:t>介護</a:t>
            </a:r>
            <a:r>
              <a:rPr lang="zh-TW" altLang="en-US" sz="3800" b="1" dirty="0">
                <a:solidFill>
                  <a:schemeClr val="bg1"/>
                </a:solidFill>
                <a:latin typeface="Meiryo UI" panose="020B0604030504040204" pitchFamily="50" charset="-128"/>
                <a:ea typeface="Meiryo UI" panose="020B0604030504040204" pitchFamily="50" charset="-128"/>
              </a:rPr>
              <a:t>職員等特定処遇改善</a:t>
            </a:r>
            <a:r>
              <a:rPr lang="zh-TW" altLang="en-US" sz="3800" b="1" dirty="0" smtClean="0">
                <a:solidFill>
                  <a:schemeClr val="bg1"/>
                </a:solidFill>
                <a:latin typeface="Meiryo UI" panose="020B0604030504040204" pitchFamily="50" charset="-128"/>
                <a:ea typeface="Meiryo UI" panose="020B0604030504040204" pitchFamily="50" charset="-128"/>
              </a:rPr>
              <a:t>加算</a:t>
            </a:r>
            <a:r>
              <a:rPr kumimoji="1" lang="ja-JP" altLang="en-US" sz="3800" b="1" dirty="0" smtClean="0">
                <a:solidFill>
                  <a:schemeClr val="bg1"/>
                </a:solidFill>
                <a:latin typeface="Meiryo UI" panose="020B0604030504040204" pitchFamily="50" charset="-128"/>
                <a:ea typeface="Meiryo UI" panose="020B0604030504040204" pitchFamily="50" charset="-128"/>
              </a:rPr>
              <a:t>の</a:t>
            </a:r>
            <a:endParaRPr kumimoji="1" lang="en-US" altLang="ja-JP" sz="3800" b="1" dirty="0" smtClean="0">
              <a:solidFill>
                <a:schemeClr val="bg1"/>
              </a:solidFill>
              <a:latin typeface="Meiryo UI" panose="020B0604030504040204" pitchFamily="50" charset="-128"/>
              <a:ea typeface="Meiryo UI" panose="020B0604030504040204" pitchFamily="50" charset="-128"/>
            </a:endParaRPr>
          </a:p>
          <a:p>
            <a:r>
              <a:rPr kumimoji="1" lang="ja-JP" altLang="en-US" sz="3800" b="1" dirty="0" smtClean="0">
                <a:solidFill>
                  <a:schemeClr val="bg1"/>
                </a:solidFill>
                <a:latin typeface="Meiryo UI" panose="020B0604030504040204" pitchFamily="50" charset="-128"/>
                <a:ea typeface="Meiryo UI" panose="020B0604030504040204" pitchFamily="50" charset="-128"/>
              </a:rPr>
              <a:t>概要及び計画書のポイント等について</a:t>
            </a:r>
            <a:endParaRPr kumimoji="1" lang="ja-JP" altLang="en-US" sz="3800" b="1" dirty="0">
              <a:solidFill>
                <a:schemeClr val="bg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3131840" y="5262299"/>
            <a:ext cx="5778388" cy="1200329"/>
          </a:xfrm>
          <a:prstGeom prst="rect">
            <a:avLst/>
          </a:prstGeom>
          <a:noFill/>
        </p:spPr>
        <p:txBody>
          <a:bodyPr wrap="square" rtlCol="0">
            <a:spAutoFit/>
          </a:bodyPr>
          <a:lstStyle/>
          <a:p>
            <a:r>
              <a:rPr kumimoji="1" lang="ja-JP" altLang="en-US" sz="2400" b="1" dirty="0" smtClean="0">
                <a:latin typeface="Meiryo UI" panose="020B0604030504040204" pitchFamily="50" charset="-128"/>
                <a:ea typeface="Meiryo UI" panose="020B0604030504040204" pitchFamily="50" charset="-128"/>
              </a:rPr>
              <a:t>２０２１年●月●日</a:t>
            </a:r>
            <a:endParaRPr kumimoji="1" lang="en-US" altLang="ja-JP" sz="2400" b="1" dirty="0" smtClean="0">
              <a:latin typeface="Meiryo UI" panose="020B0604030504040204" pitchFamily="50" charset="-128"/>
              <a:ea typeface="Meiryo UI" panose="020B0604030504040204" pitchFamily="50" charset="-128"/>
            </a:endParaRPr>
          </a:p>
          <a:p>
            <a:r>
              <a:rPr kumimoji="1" lang="ja-JP" altLang="en-US" sz="2400" b="1" dirty="0" smtClean="0">
                <a:latin typeface="Meiryo UI" panose="020B0604030504040204" pitchFamily="50" charset="-128"/>
                <a:ea typeface="Meiryo UI" panose="020B0604030504040204" pitchFamily="50" charset="-128"/>
              </a:rPr>
              <a:t>厚生労働省　社会・援護局</a:t>
            </a:r>
            <a:endParaRPr kumimoji="1" lang="en-US" altLang="ja-JP" sz="2400" b="1" dirty="0" smtClean="0">
              <a:latin typeface="Meiryo UI" panose="020B0604030504040204" pitchFamily="50" charset="-128"/>
              <a:ea typeface="Meiryo UI" panose="020B0604030504040204" pitchFamily="50" charset="-128"/>
            </a:endParaRPr>
          </a:p>
          <a:p>
            <a:pPr algn="r"/>
            <a:r>
              <a:rPr kumimoji="1" lang="ja-JP" altLang="en-US" sz="2400" b="1" dirty="0" smtClean="0">
                <a:latin typeface="Meiryo UI" panose="020B0604030504040204" pitchFamily="50" charset="-128"/>
                <a:ea typeface="Meiryo UI" panose="020B0604030504040204" pitchFamily="50" charset="-128"/>
              </a:rPr>
              <a:t>障害保健福祉部　障害福祉課</a:t>
            </a:r>
            <a:endParaRPr kumimoji="1" lang="ja-JP" altLang="en-US" sz="2400" b="1" dirty="0">
              <a:latin typeface="Meiryo UI" panose="020B0604030504040204" pitchFamily="50" charset="-128"/>
              <a:ea typeface="Meiryo UI" panose="020B0604030504040204" pitchFamily="50" charset="-128"/>
            </a:endParaRPr>
          </a:p>
        </p:txBody>
      </p:sp>
      <p:cxnSp>
        <p:nvCxnSpPr>
          <p:cNvPr id="13" name="直線コネクタ 12"/>
          <p:cNvCxnSpPr/>
          <p:nvPr/>
        </p:nvCxnSpPr>
        <p:spPr>
          <a:xfrm>
            <a:off x="3203848" y="6381328"/>
            <a:ext cx="5940152" cy="0"/>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655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直線コネクタ 24">
            <a:extLst>
              <a:ext uri="{FF2B5EF4-FFF2-40B4-BE49-F238E27FC236}">
                <a16:creationId xmlns:a16="http://schemas.microsoft.com/office/drawing/2014/main" id="{610E545E-55A6-4F66-9C33-4B7C7CA1ED2F}"/>
              </a:ext>
            </a:extLst>
          </p:cNvPr>
          <p:cNvCxnSpPr/>
          <p:nvPr/>
        </p:nvCxnSpPr>
        <p:spPr>
          <a:xfrm flipV="1">
            <a:off x="291225" y="2214428"/>
            <a:ext cx="8640901" cy="76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角丸四角形 6">
            <a:extLst>
              <a:ext uri="{FF2B5EF4-FFF2-40B4-BE49-F238E27FC236}">
                <a16:creationId xmlns:a16="http://schemas.microsoft.com/office/drawing/2014/main" id="{F39D9BAA-7A57-48FD-A713-755885EEEE99}"/>
              </a:ext>
            </a:extLst>
          </p:cNvPr>
          <p:cNvSpPr/>
          <p:nvPr/>
        </p:nvSpPr>
        <p:spPr>
          <a:xfrm>
            <a:off x="630919" y="1148625"/>
            <a:ext cx="8081063" cy="470756"/>
          </a:xfrm>
          <a:prstGeom prst="roundRect">
            <a:avLst>
              <a:gd name="adj" fmla="val 22971"/>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CB12E574-8D72-4AD4-B5E0-BBFDCCD68EA3}"/>
              </a:ext>
            </a:extLst>
          </p:cNvPr>
          <p:cNvSpPr/>
          <p:nvPr/>
        </p:nvSpPr>
        <p:spPr>
          <a:xfrm>
            <a:off x="467544" y="620688"/>
            <a:ext cx="8352606" cy="432048"/>
          </a:xfrm>
          <a:prstGeom prst="roundRect">
            <a:avLst>
              <a:gd name="adj" fmla="val 25389"/>
            </a:avLst>
          </a:prstGeom>
          <a:pattFill prst="pct50">
            <a:fgClr>
              <a:srgbClr val="86D9EA"/>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1ACF93D7-AD25-42F1-9F29-0374167919CE}"/>
              </a:ext>
            </a:extLst>
          </p:cNvPr>
          <p:cNvSpPr/>
          <p:nvPr/>
        </p:nvSpPr>
        <p:spPr>
          <a:xfrm>
            <a:off x="446833" y="589330"/>
            <a:ext cx="8352606" cy="432048"/>
          </a:xfrm>
          <a:prstGeom prst="roundRect">
            <a:avLst>
              <a:gd name="adj" fmla="val 25389"/>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EDD3D718-B2FC-4930-A410-FCD02C611617}"/>
              </a:ext>
            </a:extLst>
          </p:cNvPr>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9" name="正方形/長方形 8">
            <a:extLst>
              <a:ext uri="{FF2B5EF4-FFF2-40B4-BE49-F238E27FC236}">
                <a16:creationId xmlns:a16="http://schemas.microsoft.com/office/drawing/2014/main" id="{64978CE6-B58A-4522-A213-DE4FAE042092}"/>
              </a:ext>
            </a:extLst>
          </p:cNvPr>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５　　　賃上げのルールの決定</a:t>
            </a:r>
          </a:p>
        </p:txBody>
      </p:sp>
      <p:cxnSp>
        <p:nvCxnSpPr>
          <p:cNvPr id="10" name="直線コネクタ 9">
            <a:extLst>
              <a:ext uri="{FF2B5EF4-FFF2-40B4-BE49-F238E27FC236}">
                <a16:creationId xmlns:a16="http://schemas.microsoft.com/office/drawing/2014/main" id="{5B4A548B-0A87-4863-A8D2-A5114193DE0E}"/>
              </a:ext>
            </a:extLst>
          </p:cNvPr>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楕円 10">
            <a:extLst>
              <a:ext uri="{FF2B5EF4-FFF2-40B4-BE49-F238E27FC236}">
                <a16:creationId xmlns:a16="http://schemas.microsoft.com/office/drawing/2014/main" id="{EC3D4B0F-780D-487C-8713-568D55C2C531}"/>
              </a:ext>
            </a:extLst>
          </p:cNvPr>
          <p:cNvSpPr/>
          <p:nvPr/>
        </p:nvSpPr>
        <p:spPr>
          <a:xfrm>
            <a:off x="237258" y="503966"/>
            <a:ext cx="652979" cy="602776"/>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２</a:t>
            </a:r>
          </a:p>
        </p:txBody>
      </p:sp>
      <p:sp>
        <p:nvSpPr>
          <p:cNvPr id="12" name="正方形/長方形 11">
            <a:extLst>
              <a:ext uri="{FF2B5EF4-FFF2-40B4-BE49-F238E27FC236}">
                <a16:creationId xmlns:a16="http://schemas.microsoft.com/office/drawing/2014/main" id="{DAAE0F83-BC36-4ED5-B212-129D96260E9B}"/>
              </a:ext>
            </a:extLst>
          </p:cNvPr>
          <p:cNvSpPr/>
          <p:nvPr/>
        </p:nvSpPr>
        <p:spPr>
          <a:xfrm>
            <a:off x="971600" y="620688"/>
            <a:ext cx="2501006" cy="369332"/>
          </a:xfrm>
          <a:prstGeom prst="rect">
            <a:avLst/>
          </a:prstGeom>
        </p:spPr>
        <p:txBody>
          <a:bodyPr wrap="none">
            <a:spAutoFit/>
          </a:bodyPr>
          <a:lstStyle/>
          <a:p>
            <a:r>
              <a:rPr lang="ja-JP" altLang="en-US" b="1" dirty="0">
                <a:latin typeface="Meiryo UI" panose="020B0604030504040204" pitchFamily="50" charset="-128"/>
                <a:ea typeface="Meiryo UI" panose="020B0604030504040204" pitchFamily="50" charset="-128"/>
              </a:rPr>
              <a:t>賃上げ額と方法を決める</a:t>
            </a:r>
          </a:p>
        </p:txBody>
      </p:sp>
      <p:sp>
        <p:nvSpPr>
          <p:cNvPr id="13" name="正方形/長方形 12">
            <a:extLst>
              <a:ext uri="{FF2B5EF4-FFF2-40B4-BE49-F238E27FC236}">
                <a16:creationId xmlns:a16="http://schemas.microsoft.com/office/drawing/2014/main" id="{BB926C85-CE77-4A26-B9A8-1DCA88602D70}"/>
              </a:ext>
            </a:extLst>
          </p:cNvPr>
          <p:cNvSpPr/>
          <p:nvPr/>
        </p:nvSpPr>
        <p:spPr>
          <a:xfrm>
            <a:off x="935118" y="1231957"/>
            <a:ext cx="8204298" cy="350865"/>
          </a:xfrm>
          <a:prstGeom prst="rect">
            <a:avLst/>
          </a:prstGeom>
        </p:spPr>
        <p:txBody>
          <a:bodyPr wrap="square">
            <a:spAutoFit/>
          </a:bodyPr>
          <a:lstStyle/>
          <a:p>
            <a:pPr lvl="0">
              <a:lnSpc>
                <a:spcPct val="120000"/>
              </a:lnSpc>
            </a:pPr>
            <a:r>
              <a:rPr lang="ja-JP" altLang="en-US" sz="1400" dirty="0" smtClean="0">
                <a:solidFill>
                  <a:prstClr val="black"/>
                </a:solidFill>
                <a:latin typeface="Meiryo UI" panose="020B0604030504040204" pitchFamily="50" charset="-128"/>
                <a:ea typeface="Meiryo UI" panose="020B0604030504040204" pitchFamily="50" charset="-128"/>
              </a:rPr>
              <a:t>グループ（</a:t>
            </a:r>
            <a:r>
              <a:rPr lang="en-US" altLang="ja-JP" sz="1400" dirty="0" smtClean="0">
                <a:solidFill>
                  <a:prstClr val="black"/>
                </a:solidFill>
                <a:latin typeface="Meiryo UI" panose="020B0604030504040204" pitchFamily="50" charset="-128"/>
                <a:ea typeface="Meiryo UI" panose="020B0604030504040204" pitchFamily="50" charset="-128"/>
              </a:rPr>
              <a:t>A</a:t>
            </a:r>
            <a:r>
              <a:rPr lang="ja-JP" altLang="en-US" sz="1400" dirty="0" err="1">
                <a:solidFill>
                  <a:prstClr val="black"/>
                </a:solidFill>
                <a:latin typeface="Meiryo UI" panose="020B0604030504040204" pitchFamily="50" charset="-128"/>
                <a:ea typeface="Meiryo UI" panose="020B0604030504040204" pitchFamily="50" charset="-128"/>
              </a:rPr>
              <a:t>、</a:t>
            </a:r>
            <a:r>
              <a:rPr lang="en-US" altLang="ja-JP" sz="1400" dirty="0">
                <a:solidFill>
                  <a:prstClr val="black"/>
                </a:solidFill>
                <a:latin typeface="Meiryo UI" panose="020B0604030504040204" pitchFamily="50" charset="-128"/>
                <a:ea typeface="Meiryo UI" panose="020B0604030504040204" pitchFamily="50" charset="-128"/>
              </a:rPr>
              <a:t>B</a:t>
            </a:r>
            <a:r>
              <a:rPr lang="ja-JP" altLang="en-US" sz="1400" dirty="0" err="1">
                <a:solidFill>
                  <a:prstClr val="black"/>
                </a:solidFill>
                <a:latin typeface="Meiryo UI" panose="020B0604030504040204" pitchFamily="50" charset="-128"/>
                <a:ea typeface="Meiryo UI" panose="020B0604030504040204" pitchFamily="50" charset="-128"/>
              </a:rPr>
              <a:t>、</a:t>
            </a:r>
            <a:r>
              <a:rPr lang="en-US" altLang="ja-JP" sz="1400" dirty="0" smtClean="0">
                <a:solidFill>
                  <a:prstClr val="black"/>
                </a:solidFill>
                <a:latin typeface="Meiryo UI" panose="020B0604030504040204" pitchFamily="50" charset="-128"/>
                <a:ea typeface="Meiryo UI" panose="020B0604030504040204" pitchFamily="50" charset="-128"/>
              </a:rPr>
              <a:t>C</a:t>
            </a:r>
            <a:r>
              <a:rPr lang="ja-JP" altLang="en-US" sz="1400" dirty="0" smtClean="0">
                <a:solidFill>
                  <a:prstClr val="black"/>
                </a:solidFill>
                <a:latin typeface="Meiryo UI" panose="020B0604030504040204" pitchFamily="50" charset="-128"/>
                <a:ea typeface="Meiryo UI" panose="020B0604030504040204" pitchFamily="50" charset="-128"/>
              </a:rPr>
              <a:t>）の</a:t>
            </a:r>
            <a:r>
              <a:rPr lang="ja-JP" altLang="en-US" sz="1400" u="sng" dirty="0" smtClean="0">
                <a:solidFill>
                  <a:prstClr val="black"/>
                </a:solidFill>
                <a:latin typeface="Meiryo UI" panose="020B0604030504040204" pitchFamily="50" charset="-128"/>
                <a:ea typeface="Meiryo UI" panose="020B0604030504040204" pitchFamily="50" charset="-128"/>
              </a:rPr>
              <a:t>平均</a:t>
            </a:r>
            <a:r>
              <a:rPr lang="ja-JP" altLang="en-US" sz="1400" dirty="0" smtClean="0">
                <a:solidFill>
                  <a:prstClr val="black"/>
                </a:solidFill>
                <a:latin typeface="Meiryo UI" panose="020B0604030504040204" pitchFamily="50" charset="-128"/>
                <a:ea typeface="Meiryo UI" panose="020B0604030504040204" pitchFamily="50" charset="-128"/>
              </a:rPr>
              <a:t>賃上げ額</a:t>
            </a:r>
            <a:r>
              <a:rPr lang="ja-JP" altLang="en-US" sz="1400" dirty="0">
                <a:solidFill>
                  <a:prstClr val="black"/>
                </a:solidFill>
                <a:latin typeface="Meiryo UI" panose="020B0604030504040204" pitchFamily="50" charset="-128"/>
                <a:ea typeface="Meiryo UI" panose="020B0604030504040204" pitchFamily="50" charset="-128"/>
              </a:rPr>
              <a:t>について</a:t>
            </a:r>
            <a:r>
              <a:rPr lang="ja-JP" altLang="en-US" sz="1400" u="sng" dirty="0">
                <a:solidFill>
                  <a:prstClr val="black"/>
                </a:solidFill>
                <a:latin typeface="Meiryo UI" panose="020B0604030504040204" pitchFamily="50" charset="-128"/>
                <a:ea typeface="Meiryo UI" panose="020B0604030504040204" pitchFamily="50" charset="-128"/>
              </a:rPr>
              <a:t>、</a:t>
            </a:r>
            <a:r>
              <a:rPr lang="ja-JP" altLang="en-US" sz="1400" b="1" u="sng" dirty="0">
                <a:solidFill>
                  <a:prstClr val="black"/>
                </a:solidFill>
                <a:latin typeface="Meiryo UI" panose="020B0604030504040204" pitchFamily="50" charset="-128"/>
                <a:ea typeface="Meiryo UI" panose="020B0604030504040204" pitchFamily="50" charset="-128"/>
              </a:rPr>
              <a:t>「</a:t>
            </a:r>
            <a:r>
              <a:rPr lang="en-US" altLang="ja-JP" sz="1400" b="1" u="sng" dirty="0">
                <a:solidFill>
                  <a:prstClr val="black"/>
                </a:solidFill>
                <a:latin typeface="Meiryo UI" panose="020B0604030504040204" pitchFamily="50" charset="-128"/>
                <a:ea typeface="Meiryo UI" panose="020B0604030504040204" pitchFamily="50" charset="-128"/>
              </a:rPr>
              <a:t>A</a:t>
            </a:r>
            <a:r>
              <a:rPr lang="ja-JP" altLang="en-US" sz="1400" b="1" u="sng" dirty="0">
                <a:solidFill>
                  <a:prstClr val="black"/>
                </a:solidFill>
                <a:latin typeface="Meiryo UI" panose="020B0604030504040204" pitchFamily="50" charset="-128"/>
                <a:ea typeface="Meiryo UI" panose="020B0604030504040204" pitchFamily="50" charset="-128"/>
              </a:rPr>
              <a:t>は、 </a:t>
            </a:r>
            <a:r>
              <a:rPr lang="en-US" altLang="ja-JP" sz="1400" b="1" u="sng" dirty="0" smtClean="0">
                <a:solidFill>
                  <a:prstClr val="black"/>
                </a:solidFill>
                <a:latin typeface="Meiryo UI" panose="020B0604030504040204" pitchFamily="50" charset="-128"/>
                <a:ea typeface="Meiryo UI" panose="020B0604030504040204" pitchFamily="50" charset="-128"/>
              </a:rPr>
              <a:t>B</a:t>
            </a:r>
            <a:r>
              <a:rPr lang="ja-JP" altLang="en-US" sz="1400" b="1" u="sng" dirty="0" smtClean="0">
                <a:solidFill>
                  <a:prstClr val="black"/>
                </a:solidFill>
                <a:latin typeface="Meiryo UI" panose="020B0604030504040204" pitchFamily="50" charset="-128"/>
                <a:ea typeface="Meiryo UI" panose="020B0604030504040204" pitchFamily="50" charset="-128"/>
              </a:rPr>
              <a:t>より高く」</a:t>
            </a:r>
            <a:r>
              <a:rPr lang="ja-JP" altLang="en-US" sz="1400" b="1" u="sng" dirty="0">
                <a:solidFill>
                  <a:prstClr val="black"/>
                </a:solidFill>
                <a:latin typeface="Meiryo UI" panose="020B0604030504040204" pitchFamily="50" charset="-128"/>
                <a:ea typeface="Meiryo UI" panose="020B0604030504040204" pitchFamily="50" charset="-128"/>
              </a:rPr>
              <a:t>、「</a:t>
            </a:r>
            <a:r>
              <a:rPr lang="en-US" altLang="ja-JP" sz="1400" b="1" u="sng" dirty="0">
                <a:solidFill>
                  <a:prstClr val="black"/>
                </a:solidFill>
                <a:latin typeface="Meiryo UI" panose="020B0604030504040204" pitchFamily="50" charset="-128"/>
                <a:ea typeface="Meiryo UI" panose="020B0604030504040204" pitchFamily="50" charset="-128"/>
              </a:rPr>
              <a:t>C</a:t>
            </a:r>
            <a:r>
              <a:rPr lang="ja-JP" altLang="en-US" sz="1400" b="1" u="sng" dirty="0">
                <a:solidFill>
                  <a:prstClr val="black"/>
                </a:solidFill>
                <a:latin typeface="Meiryo UI" panose="020B0604030504040204" pitchFamily="50" charset="-128"/>
                <a:ea typeface="Meiryo UI" panose="020B0604030504040204" pitchFamily="50" charset="-128"/>
              </a:rPr>
              <a:t>は、 </a:t>
            </a:r>
            <a:r>
              <a:rPr lang="en-US" altLang="ja-JP" sz="1400" b="1" u="sng" dirty="0">
                <a:solidFill>
                  <a:prstClr val="black"/>
                </a:solidFill>
                <a:latin typeface="Meiryo UI" panose="020B0604030504040204" pitchFamily="50" charset="-128"/>
                <a:ea typeface="Meiryo UI" panose="020B0604030504040204" pitchFamily="50" charset="-128"/>
              </a:rPr>
              <a:t>B</a:t>
            </a:r>
            <a:r>
              <a:rPr lang="ja-JP" altLang="en-US" sz="1400" b="1" u="sng" dirty="0">
                <a:solidFill>
                  <a:prstClr val="black"/>
                </a:solidFill>
                <a:latin typeface="Meiryo UI" panose="020B0604030504040204" pitchFamily="50" charset="-128"/>
                <a:ea typeface="Meiryo UI" panose="020B0604030504040204" pitchFamily="50" charset="-128"/>
              </a:rPr>
              <a:t>の２分の１以下」</a:t>
            </a:r>
            <a:endParaRPr lang="en-US" altLang="ja-JP" sz="1400" b="1" u="sng" dirty="0">
              <a:solidFill>
                <a:prstClr val="black"/>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3F2EAB86-AEF7-40E3-84F0-E42D3845B47B}"/>
              </a:ext>
            </a:extLst>
          </p:cNvPr>
          <p:cNvSpPr/>
          <p:nvPr/>
        </p:nvSpPr>
        <p:spPr>
          <a:xfrm>
            <a:off x="2657475" y="2259705"/>
            <a:ext cx="871127" cy="2410152"/>
          </a:xfrm>
          <a:prstGeom prst="rect">
            <a:avLst/>
          </a:prstGeom>
          <a:solidFill>
            <a:srgbClr val="FFC969"/>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36277210-ACFA-4963-B412-5EFD03E466E9}"/>
              </a:ext>
            </a:extLst>
          </p:cNvPr>
          <p:cNvSpPr/>
          <p:nvPr/>
        </p:nvSpPr>
        <p:spPr>
          <a:xfrm>
            <a:off x="3535805" y="3356992"/>
            <a:ext cx="871128" cy="1296000"/>
          </a:xfrm>
          <a:prstGeom prst="rect">
            <a:avLst/>
          </a:prstGeom>
          <a:solidFill>
            <a:schemeClr val="accent1">
              <a:lumMod val="40000"/>
              <a:lumOff val="6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8E815126-D950-4871-9ED0-620983978F5C}"/>
              </a:ext>
            </a:extLst>
          </p:cNvPr>
          <p:cNvSpPr/>
          <p:nvPr/>
        </p:nvSpPr>
        <p:spPr>
          <a:xfrm>
            <a:off x="839416" y="2209311"/>
            <a:ext cx="871128" cy="2452441"/>
          </a:xfrm>
          <a:prstGeom prst="rect">
            <a:avLst/>
          </a:prstGeom>
          <a:solidFill>
            <a:srgbClr val="FFC969"/>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0889365-2C3B-43A7-A78B-08D78FDDAF7E}"/>
              </a:ext>
            </a:extLst>
          </p:cNvPr>
          <p:cNvSpPr txBox="1"/>
          <p:nvPr/>
        </p:nvSpPr>
        <p:spPr>
          <a:xfrm>
            <a:off x="1007104" y="3446553"/>
            <a:ext cx="523220" cy="1440615"/>
          </a:xfrm>
          <a:prstGeom prst="rect">
            <a:avLst/>
          </a:prstGeom>
          <a:noFill/>
        </p:spPr>
        <p:txBody>
          <a:bodyPr vert="eaVert" wrap="square" rtlCol="0">
            <a:spAutoFit/>
          </a:bodyPr>
          <a:lstStyle/>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経験・技能のある</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障害福祉人材</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1C857C68-3938-4017-8A64-1F4BFEC1B642}"/>
              </a:ext>
            </a:extLst>
          </p:cNvPr>
          <p:cNvSpPr/>
          <p:nvPr/>
        </p:nvSpPr>
        <p:spPr>
          <a:xfrm>
            <a:off x="2651953" y="2219742"/>
            <a:ext cx="876649" cy="1044000"/>
          </a:xfrm>
          <a:prstGeom prst="rect">
            <a:avLst/>
          </a:prstGeom>
          <a:pattFill prst="ltDnDiag">
            <a:fgClr>
              <a:schemeClr val="accent1">
                <a:lumMod val="60000"/>
                <a:lumOff val="40000"/>
              </a:schemeClr>
            </a:fgClr>
            <a:bgClr>
              <a:schemeClr val="bg1"/>
            </a:bgClr>
          </a:pattFill>
          <a:ln w="9525">
            <a:solidFill>
              <a:schemeClr val="accent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EF6AFB82-B954-4605-B33D-498A87FA57DF}"/>
              </a:ext>
            </a:extLst>
          </p:cNvPr>
          <p:cNvCxnSpPr>
            <a:cxnSpLocks/>
          </p:cNvCxnSpPr>
          <p:nvPr/>
        </p:nvCxnSpPr>
        <p:spPr>
          <a:xfrm>
            <a:off x="2627784" y="3276000"/>
            <a:ext cx="1872000" cy="0"/>
          </a:xfrm>
          <a:prstGeom prst="line">
            <a:avLst/>
          </a:prstGeom>
          <a:ln>
            <a:solidFill>
              <a:srgbClr val="4AC6E0"/>
            </a:solidFill>
            <a:prstDash val="dash"/>
          </a:ln>
        </p:spPr>
        <p:style>
          <a:lnRef idx="1">
            <a:schemeClr val="accent1"/>
          </a:lnRef>
          <a:fillRef idx="0">
            <a:schemeClr val="accent1"/>
          </a:fillRef>
          <a:effectRef idx="0">
            <a:schemeClr val="accent1"/>
          </a:effectRef>
          <a:fontRef idx="minor">
            <a:schemeClr val="tx1"/>
          </a:fontRef>
        </p:style>
      </p:cxnSp>
      <p:sp>
        <p:nvSpPr>
          <p:cNvPr id="21" name="曲折矢印 33">
            <a:extLst>
              <a:ext uri="{FF2B5EF4-FFF2-40B4-BE49-F238E27FC236}">
                <a16:creationId xmlns:a16="http://schemas.microsoft.com/office/drawing/2014/main" id="{2A46F3C1-6666-4750-A38F-CD80C74FF6D4}"/>
              </a:ext>
            </a:extLst>
          </p:cNvPr>
          <p:cNvSpPr/>
          <p:nvPr/>
        </p:nvSpPr>
        <p:spPr bwMode="auto">
          <a:xfrm rot="5400000">
            <a:off x="3545935" y="2906992"/>
            <a:ext cx="432000" cy="468000"/>
          </a:xfrm>
          <a:prstGeom prst="bentArrow">
            <a:avLst>
              <a:gd name="adj1" fmla="val 21616"/>
              <a:gd name="adj2" fmla="val 24101"/>
              <a:gd name="adj3" fmla="val 26023"/>
              <a:gd name="adj4" fmla="val 26856"/>
            </a:avLst>
          </a:prstGeom>
          <a:solidFill>
            <a:schemeClr val="bg1"/>
          </a:solidFill>
          <a:ln w="12700" algn="ctr">
            <a:solidFill>
              <a:schemeClr val="bg1">
                <a:lumMod val="50000"/>
              </a:schemeClr>
            </a:solidFill>
            <a:prstDash val="dash"/>
            <a:miter lim="800000"/>
            <a:headEnd/>
            <a:tailEnd/>
          </a:ln>
        </p:spPr>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4F81BD">
                  <a:lumMod val="50000"/>
                </a:srgbClr>
              </a:solidFill>
              <a:effectLst/>
              <a:uLnTx/>
              <a:uFillTx/>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D76E18E1-057A-4964-8365-8686BDF4CFE9}"/>
              </a:ext>
            </a:extLst>
          </p:cNvPr>
          <p:cNvCxnSpPr/>
          <p:nvPr/>
        </p:nvCxnSpPr>
        <p:spPr>
          <a:xfrm>
            <a:off x="839416" y="2192693"/>
            <a:ext cx="0" cy="2480837"/>
          </a:xfrm>
          <a:prstGeom prst="straightConnector1">
            <a:avLst/>
          </a:prstGeom>
          <a:ln w="28575">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3" name="直線矢印コネクタ 22">
            <a:extLst>
              <a:ext uri="{FF2B5EF4-FFF2-40B4-BE49-F238E27FC236}">
                <a16:creationId xmlns:a16="http://schemas.microsoft.com/office/drawing/2014/main" id="{5ABAFFD6-603A-419D-AFA9-E39C39AA67F8}"/>
              </a:ext>
            </a:extLst>
          </p:cNvPr>
          <p:cNvCxnSpPr/>
          <p:nvPr/>
        </p:nvCxnSpPr>
        <p:spPr>
          <a:xfrm flipH="1">
            <a:off x="2662179" y="3285136"/>
            <a:ext cx="7193" cy="1368000"/>
          </a:xfrm>
          <a:prstGeom prst="straightConnector1">
            <a:avLst/>
          </a:prstGeom>
          <a:ln w="28575">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4" name="直線矢印コネクタ 23">
            <a:extLst>
              <a:ext uri="{FF2B5EF4-FFF2-40B4-BE49-F238E27FC236}">
                <a16:creationId xmlns:a16="http://schemas.microsoft.com/office/drawing/2014/main" id="{36286E36-6AD8-4187-A285-83AD65D2759F}"/>
              </a:ext>
            </a:extLst>
          </p:cNvPr>
          <p:cNvCxnSpPr/>
          <p:nvPr/>
        </p:nvCxnSpPr>
        <p:spPr>
          <a:xfrm flipH="1">
            <a:off x="3518947" y="3356992"/>
            <a:ext cx="4135" cy="129600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7308E8BF-E573-4623-BA65-14DCC79CC960}"/>
              </a:ext>
            </a:extLst>
          </p:cNvPr>
          <p:cNvSpPr txBox="1"/>
          <p:nvPr/>
        </p:nvSpPr>
        <p:spPr>
          <a:xfrm>
            <a:off x="3367563" y="3980964"/>
            <a:ext cx="1207611" cy="600164"/>
          </a:xfrm>
          <a:prstGeom prst="rect">
            <a:avLst/>
          </a:prstGeom>
          <a:noFill/>
        </p:spPr>
        <p:txBody>
          <a:bodyPr vert="horz" wrap="square" rtlCol="0">
            <a:spAutoFit/>
          </a:bodyPr>
          <a:lstStyle/>
          <a:p>
            <a:pPr marL="0" marR="0" lvl="1" indent="0" algn="ctr" defTabSz="914238" rtl="0" eaLnBrk="1" fontAlgn="auto" latinLnBrk="0" hangingPunct="1">
              <a:lnSpc>
                <a:spcPct val="100000"/>
              </a:lnSpc>
              <a:spcBef>
                <a:spcPts val="0"/>
              </a:spcBef>
              <a:spcAft>
                <a:spcPts val="0"/>
              </a:spcAft>
              <a:buClrTx/>
              <a:buSzTx/>
              <a:buFontTx/>
              <a:buNone/>
              <a:tabLst/>
              <a:defRPr/>
            </a:pPr>
            <a:r>
              <a:rPr lang="en-US" altLang="ja-JP" sz="1100" dirty="0">
                <a:solidFill>
                  <a:prstClr val="black"/>
                </a:solidFill>
                <a:latin typeface="Meiryo UI" panose="020B0604030504040204" pitchFamily="50" charset="-128"/>
                <a:ea typeface="Meiryo UI" panose="020B0604030504040204" pitchFamily="50" charset="-128"/>
              </a:rPr>
              <a:t>B</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ctr" defTabSz="914238"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他</a:t>
            </a:r>
            <a:r>
              <a:rPr kumimoji="1" lang="ja-JP" altLang="en-US" sz="105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の障害福祉</a:t>
            </a:r>
            <a:endParaRPr kumimoji="1" lang="en-US" altLang="ja-JP" sz="105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ctr" defTabSz="914238"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人材</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7DA41706-E5CD-4362-80A8-069004A3D4CF}"/>
              </a:ext>
            </a:extLst>
          </p:cNvPr>
          <p:cNvSpPr txBox="1"/>
          <p:nvPr/>
        </p:nvSpPr>
        <p:spPr>
          <a:xfrm>
            <a:off x="986453" y="3212882"/>
            <a:ext cx="603163" cy="261610"/>
          </a:xfrm>
          <a:prstGeom prst="rect">
            <a:avLst/>
          </a:prstGeom>
          <a:noFill/>
        </p:spPr>
        <p:txBody>
          <a:bodyPr wrap="square" rtlCol="0">
            <a:spAutoFit/>
          </a:bodyPr>
          <a:lstStyle/>
          <a:p>
            <a:pPr marL="0" marR="0" lvl="0" indent="0" algn="ctr" defTabSz="914238"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p>
        </p:txBody>
      </p:sp>
      <p:sp>
        <p:nvSpPr>
          <p:cNvPr id="30" name="テキスト ボックス 29">
            <a:extLst>
              <a:ext uri="{FF2B5EF4-FFF2-40B4-BE49-F238E27FC236}">
                <a16:creationId xmlns:a16="http://schemas.microsoft.com/office/drawing/2014/main" id="{EE7510D8-8E62-4781-9BB6-1DD62D80A74B}"/>
              </a:ext>
            </a:extLst>
          </p:cNvPr>
          <p:cNvSpPr txBox="1"/>
          <p:nvPr/>
        </p:nvSpPr>
        <p:spPr>
          <a:xfrm>
            <a:off x="515841" y="3623233"/>
            <a:ext cx="369332" cy="1015663"/>
          </a:xfrm>
          <a:prstGeom prst="rect">
            <a:avLst/>
          </a:prstGeom>
          <a:noFill/>
        </p:spPr>
        <p:txBody>
          <a:bodyPr vert="eaVert" wrap="none" rtlCol="0">
            <a:spAutoFit/>
          </a:bodyPr>
          <a:lstStyle/>
          <a:p>
            <a:pPr marL="0" marR="0" lvl="0" indent="0" algn="l" defTabSz="914238"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平均賃上げ額</a:t>
            </a:r>
          </a:p>
        </p:txBody>
      </p:sp>
      <p:sp>
        <p:nvSpPr>
          <p:cNvPr id="31" name="テキスト ボックス 30">
            <a:extLst>
              <a:ext uri="{FF2B5EF4-FFF2-40B4-BE49-F238E27FC236}">
                <a16:creationId xmlns:a16="http://schemas.microsoft.com/office/drawing/2014/main" id="{860CBB4A-EB68-44DE-8F74-A35B80A7AD6D}"/>
              </a:ext>
            </a:extLst>
          </p:cNvPr>
          <p:cNvSpPr txBox="1"/>
          <p:nvPr/>
        </p:nvSpPr>
        <p:spPr>
          <a:xfrm>
            <a:off x="2324301" y="3634981"/>
            <a:ext cx="369332" cy="1015663"/>
          </a:xfrm>
          <a:prstGeom prst="rect">
            <a:avLst/>
          </a:prstGeom>
          <a:noFill/>
        </p:spPr>
        <p:txBody>
          <a:bodyPr vert="eaVert" wrap="none" rtlCol="0">
            <a:spAutoFit/>
          </a:bodyPr>
          <a:lstStyle/>
          <a:p>
            <a:pPr marL="0" marR="0" lvl="0" indent="0" algn="l" defTabSz="914238"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平均賃上げ額</a:t>
            </a:r>
          </a:p>
        </p:txBody>
      </p:sp>
      <p:sp>
        <p:nvSpPr>
          <p:cNvPr id="32" name="正方形/長方形 31">
            <a:extLst>
              <a:ext uri="{FF2B5EF4-FFF2-40B4-BE49-F238E27FC236}">
                <a16:creationId xmlns:a16="http://schemas.microsoft.com/office/drawing/2014/main" id="{62A9384C-2A77-45BB-A24A-7FE1868F903B}"/>
              </a:ext>
            </a:extLst>
          </p:cNvPr>
          <p:cNvSpPr/>
          <p:nvPr/>
        </p:nvSpPr>
        <p:spPr>
          <a:xfrm>
            <a:off x="5439291" y="2223249"/>
            <a:ext cx="1019649" cy="2446608"/>
          </a:xfrm>
          <a:prstGeom prst="rect">
            <a:avLst/>
          </a:prstGeom>
          <a:solidFill>
            <a:srgbClr val="FFC969"/>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71B06C3C-564E-440A-8930-DB4120DB8790}"/>
              </a:ext>
            </a:extLst>
          </p:cNvPr>
          <p:cNvSpPr/>
          <p:nvPr/>
        </p:nvSpPr>
        <p:spPr>
          <a:xfrm rot="5400000">
            <a:off x="5463112" y="2438274"/>
            <a:ext cx="972000" cy="1019652"/>
          </a:xfrm>
          <a:prstGeom prst="rect">
            <a:avLst/>
          </a:prstGeom>
          <a:pattFill prst="ltDnDiag">
            <a:fgClr>
              <a:srgbClr val="ED8B8B"/>
            </a:fgClr>
            <a:bgClr>
              <a:schemeClr val="bg1"/>
            </a:bgClr>
          </a:pattFill>
          <a:ln w="9525">
            <a:solidFill>
              <a:srgbClr val="ED8B8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611D8435-F83D-4BE7-85C0-8FCBFFA283C9}"/>
              </a:ext>
            </a:extLst>
          </p:cNvPr>
          <p:cNvSpPr/>
          <p:nvPr/>
        </p:nvSpPr>
        <p:spPr>
          <a:xfrm>
            <a:off x="5439287" y="2223248"/>
            <a:ext cx="1019649" cy="936000"/>
          </a:xfrm>
          <a:prstGeom prst="rect">
            <a:avLst/>
          </a:prstGeom>
          <a:pattFill prst="ltDnDiag">
            <a:fgClr>
              <a:schemeClr val="accent1">
                <a:lumMod val="60000"/>
                <a:lumOff val="40000"/>
              </a:schemeClr>
            </a:fgClr>
            <a:bgClr>
              <a:schemeClr val="bg1"/>
            </a:bgClr>
          </a:pattFill>
          <a:ln w="9525">
            <a:solidFill>
              <a:schemeClr val="accent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8"/>
            <a:endParaRPr kumimoji="1" lang="ja-JP" altLang="en-US">
              <a:solidFill>
                <a:prstClr val="white"/>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72410BB-5AAE-4EB2-BC48-C5E7772DD1CD}"/>
              </a:ext>
            </a:extLst>
          </p:cNvPr>
          <p:cNvSpPr/>
          <p:nvPr/>
        </p:nvSpPr>
        <p:spPr>
          <a:xfrm rot="5400000">
            <a:off x="6894235" y="2993705"/>
            <a:ext cx="155969" cy="1026560"/>
          </a:xfrm>
          <a:prstGeom prst="rect">
            <a:avLst/>
          </a:prstGeom>
          <a:pattFill prst="ltDnDiag">
            <a:fgClr>
              <a:srgbClr val="ED8B8B"/>
            </a:fgClr>
            <a:bgClr>
              <a:schemeClr val="bg1"/>
            </a:bgClr>
          </a:pattFill>
          <a:ln w="9525">
            <a:solidFill>
              <a:srgbClr val="ED8B8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cxnSp>
        <p:nvCxnSpPr>
          <p:cNvPr id="36" name="直線矢印コネクタ 35">
            <a:extLst>
              <a:ext uri="{FF2B5EF4-FFF2-40B4-BE49-F238E27FC236}">
                <a16:creationId xmlns:a16="http://schemas.microsoft.com/office/drawing/2014/main" id="{9C3A39AF-6D72-4571-9180-FF0EF8782EE0}"/>
              </a:ext>
            </a:extLst>
          </p:cNvPr>
          <p:cNvCxnSpPr>
            <a:cxnSpLocks/>
          </p:cNvCxnSpPr>
          <p:nvPr/>
        </p:nvCxnSpPr>
        <p:spPr>
          <a:xfrm>
            <a:off x="5427881" y="3429136"/>
            <a:ext cx="0" cy="1224000"/>
          </a:xfrm>
          <a:prstGeom prst="straightConnector1">
            <a:avLst/>
          </a:prstGeom>
          <a:ln w="28575">
            <a:headEnd type="triangle"/>
            <a:tailEnd type="triangle"/>
          </a:ln>
        </p:spPr>
        <p:style>
          <a:lnRef idx="1">
            <a:schemeClr val="accent2"/>
          </a:lnRef>
          <a:fillRef idx="0">
            <a:schemeClr val="accent2"/>
          </a:fillRef>
          <a:effectRef idx="0">
            <a:schemeClr val="accent2"/>
          </a:effectRef>
          <a:fontRef idx="minor">
            <a:schemeClr val="tx1"/>
          </a:fontRef>
        </p:style>
      </p:cxnSp>
      <p:sp>
        <p:nvSpPr>
          <p:cNvPr id="37" name="テキスト ボックス 36">
            <a:extLst>
              <a:ext uri="{FF2B5EF4-FFF2-40B4-BE49-F238E27FC236}">
                <a16:creationId xmlns:a16="http://schemas.microsoft.com/office/drawing/2014/main" id="{F2CEBACF-DA32-48D3-B45D-84B10A9BC831}"/>
              </a:ext>
            </a:extLst>
          </p:cNvPr>
          <p:cNvSpPr txBox="1"/>
          <p:nvPr/>
        </p:nvSpPr>
        <p:spPr>
          <a:xfrm>
            <a:off x="5093299" y="3624431"/>
            <a:ext cx="369332" cy="1015663"/>
          </a:xfrm>
          <a:prstGeom prst="rect">
            <a:avLst/>
          </a:prstGeom>
          <a:noFill/>
        </p:spPr>
        <p:txBody>
          <a:bodyPr vert="eaVert" wrap="none" rtlCol="0">
            <a:spAutoFit/>
          </a:bodyPr>
          <a:lstStyle/>
          <a:p>
            <a:pPr marL="0" marR="0" lvl="0" indent="0" algn="l" defTabSz="914238"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平均賃上げ額</a:t>
            </a:r>
          </a:p>
        </p:txBody>
      </p:sp>
      <p:sp>
        <p:nvSpPr>
          <p:cNvPr id="41" name="正方形/長方形 40">
            <a:extLst>
              <a:ext uri="{FF2B5EF4-FFF2-40B4-BE49-F238E27FC236}">
                <a16:creationId xmlns:a16="http://schemas.microsoft.com/office/drawing/2014/main" id="{A51DAF81-EC34-4326-8E3F-CA0DB0CC4B21}"/>
              </a:ext>
            </a:extLst>
          </p:cNvPr>
          <p:cNvSpPr/>
          <p:nvPr/>
        </p:nvSpPr>
        <p:spPr>
          <a:xfrm>
            <a:off x="6465852" y="3501008"/>
            <a:ext cx="1019649" cy="1152000"/>
          </a:xfrm>
          <a:prstGeom prst="rect">
            <a:avLst/>
          </a:prstGeom>
          <a:solidFill>
            <a:schemeClr val="accent1">
              <a:lumMod val="40000"/>
              <a:lumOff val="60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cxnSp>
        <p:nvCxnSpPr>
          <p:cNvPr id="43" name="直線矢印コネクタ 42">
            <a:extLst>
              <a:ext uri="{FF2B5EF4-FFF2-40B4-BE49-F238E27FC236}">
                <a16:creationId xmlns:a16="http://schemas.microsoft.com/office/drawing/2014/main" id="{543D6363-E38D-430D-B803-42987DEAB995}"/>
              </a:ext>
            </a:extLst>
          </p:cNvPr>
          <p:cNvCxnSpPr>
            <a:cxnSpLocks/>
          </p:cNvCxnSpPr>
          <p:nvPr/>
        </p:nvCxnSpPr>
        <p:spPr>
          <a:xfrm>
            <a:off x="6459378" y="3501008"/>
            <a:ext cx="0" cy="115200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96A1FB72-96D2-4F5C-85F0-DFE27D2F96BA}"/>
              </a:ext>
            </a:extLst>
          </p:cNvPr>
          <p:cNvSpPr/>
          <p:nvPr/>
        </p:nvSpPr>
        <p:spPr>
          <a:xfrm>
            <a:off x="7482547" y="4104000"/>
            <a:ext cx="1019649" cy="576000"/>
          </a:xfrm>
          <a:prstGeom prst="rect">
            <a:avLst/>
          </a:prstGeom>
          <a:solidFill>
            <a:srgbClr val="F3B3B3"/>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cxnSp>
        <p:nvCxnSpPr>
          <p:cNvPr id="45" name="直線矢印コネクタ 44">
            <a:extLst>
              <a:ext uri="{FF2B5EF4-FFF2-40B4-BE49-F238E27FC236}">
                <a16:creationId xmlns:a16="http://schemas.microsoft.com/office/drawing/2014/main" id="{4B62D673-35C7-4360-BD01-E59A1F8BB076}"/>
              </a:ext>
            </a:extLst>
          </p:cNvPr>
          <p:cNvCxnSpPr>
            <a:cxnSpLocks/>
          </p:cNvCxnSpPr>
          <p:nvPr/>
        </p:nvCxnSpPr>
        <p:spPr>
          <a:xfrm>
            <a:off x="7462584" y="4113136"/>
            <a:ext cx="0" cy="540000"/>
          </a:xfrm>
          <a:prstGeom prst="straightConnector1">
            <a:avLst/>
          </a:prstGeom>
          <a:ln w="28575">
            <a:solidFill>
              <a:srgbClr val="B01C1C"/>
            </a:solidFill>
            <a:headEnd type="triangle"/>
            <a:tailEnd type="triangle"/>
          </a:ln>
        </p:spPr>
        <p:style>
          <a:lnRef idx="1">
            <a:schemeClr val="accent3"/>
          </a:lnRef>
          <a:fillRef idx="0">
            <a:schemeClr val="accent3"/>
          </a:fillRef>
          <a:effectRef idx="0">
            <a:schemeClr val="accent3"/>
          </a:effectRef>
          <a:fontRef idx="minor">
            <a:schemeClr val="tx1"/>
          </a:fontRef>
        </p:style>
      </p:cxnSp>
      <p:sp>
        <p:nvSpPr>
          <p:cNvPr id="46" name="テキスト ボックス 45">
            <a:extLst>
              <a:ext uri="{FF2B5EF4-FFF2-40B4-BE49-F238E27FC236}">
                <a16:creationId xmlns:a16="http://schemas.microsoft.com/office/drawing/2014/main" id="{AC80FA6B-C7CC-4695-A158-FD9452E07BDA}"/>
              </a:ext>
            </a:extLst>
          </p:cNvPr>
          <p:cNvSpPr txBox="1"/>
          <p:nvPr/>
        </p:nvSpPr>
        <p:spPr>
          <a:xfrm>
            <a:off x="7524328" y="4221088"/>
            <a:ext cx="936104" cy="430887"/>
          </a:xfrm>
          <a:prstGeom prst="rect">
            <a:avLst/>
          </a:prstGeom>
          <a:noFill/>
        </p:spPr>
        <p:txBody>
          <a:bodyPr vert="horz" wrap="square" rtlCol="0">
            <a:spAutoFit/>
          </a:bodyPr>
          <a:lstStyle/>
          <a:p>
            <a:pPr marL="0" marR="0" lvl="1" indent="0" algn="ctr" defTabSz="914238"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C</a:t>
            </a:r>
          </a:p>
          <a:p>
            <a:pPr marL="0" marR="0" lvl="1" indent="0" algn="ctr"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その他の職種</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47" name="曲折矢印 76">
            <a:extLst>
              <a:ext uri="{FF2B5EF4-FFF2-40B4-BE49-F238E27FC236}">
                <a16:creationId xmlns:a16="http://schemas.microsoft.com/office/drawing/2014/main" id="{67AA6317-116A-47A7-A6E1-55A4D1F9A350}"/>
              </a:ext>
            </a:extLst>
          </p:cNvPr>
          <p:cNvSpPr/>
          <p:nvPr/>
        </p:nvSpPr>
        <p:spPr bwMode="auto">
          <a:xfrm rot="5400000">
            <a:off x="6199206" y="2721803"/>
            <a:ext cx="1044000" cy="510714"/>
          </a:xfrm>
          <a:prstGeom prst="bentArrow">
            <a:avLst>
              <a:gd name="adj1" fmla="val 23994"/>
              <a:gd name="adj2" fmla="val 21723"/>
              <a:gd name="adj3" fmla="val 26023"/>
              <a:gd name="adj4" fmla="val 25320"/>
            </a:avLst>
          </a:prstGeom>
          <a:solidFill>
            <a:schemeClr val="bg1"/>
          </a:solidFill>
          <a:ln w="12700" algn="ctr">
            <a:solidFill>
              <a:schemeClr val="bg1">
                <a:lumMod val="50000"/>
              </a:schemeClr>
            </a:solidFill>
            <a:prstDash val="dash"/>
            <a:miter lim="800000"/>
            <a:headEnd/>
            <a:tailEnd/>
          </a:ln>
        </p:spPr>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4F81BD">
                  <a:lumMod val="50000"/>
                </a:srgbClr>
              </a:solidFill>
              <a:effectLst/>
              <a:uLnTx/>
              <a:uFillTx/>
              <a:latin typeface="Meiryo UI" panose="020B0604030504040204" pitchFamily="50" charset="-128"/>
              <a:ea typeface="Meiryo UI" panose="020B0604030504040204" pitchFamily="50" charset="-128"/>
            </a:endParaRPr>
          </a:p>
        </p:txBody>
      </p:sp>
      <p:sp>
        <p:nvSpPr>
          <p:cNvPr id="48" name="曲折矢印 77">
            <a:extLst>
              <a:ext uri="{FF2B5EF4-FFF2-40B4-BE49-F238E27FC236}">
                <a16:creationId xmlns:a16="http://schemas.microsoft.com/office/drawing/2014/main" id="{F3DF0A01-7CE4-4D19-81EC-FDCE0E20310B}"/>
              </a:ext>
            </a:extLst>
          </p:cNvPr>
          <p:cNvSpPr/>
          <p:nvPr/>
        </p:nvSpPr>
        <p:spPr bwMode="auto">
          <a:xfrm rot="5400000">
            <a:off x="6858944" y="2812968"/>
            <a:ext cx="864000" cy="1664016"/>
          </a:xfrm>
          <a:prstGeom prst="bentArrow">
            <a:avLst>
              <a:gd name="adj1" fmla="val 8034"/>
              <a:gd name="adj2" fmla="val 8186"/>
              <a:gd name="adj3" fmla="val 8764"/>
              <a:gd name="adj4" fmla="val 16043"/>
            </a:avLst>
          </a:prstGeom>
          <a:solidFill>
            <a:schemeClr val="bg1"/>
          </a:solidFill>
          <a:ln w="12700" algn="ctr">
            <a:solidFill>
              <a:schemeClr val="bg1">
                <a:lumMod val="50000"/>
              </a:schemeClr>
            </a:solidFill>
            <a:prstDash val="dash"/>
            <a:miter lim="800000"/>
            <a:headEnd/>
            <a:tailEnd/>
          </a:ln>
        </p:spPr>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dirty="0">
              <a:ln>
                <a:noFill/>
              </a:ln>
              <a:solidFill>
                <a:srgbClr val="4F81BD">
                  <a:lumMod val="50000"/>
                </a:srgbClr>
              </a:solidFill>
              <a:effectLst/>
              <a:uLnTx/>
              <a:uFillTx/>
              <a:latin typeface="Meiryo UI" panose="020B0604030504040204" pitchFamily="50" charset="-128"/>
              <a:ea typeface="Meiryo UI" panose="020B0604030504040204" pitchFamily="50" charset="-128"/>
            </a:endParaRPr>
          </a:p>
        </p:txBody>
      </p:sp>
      <p:sp>
        <p:nvSpPr>
          <p:cNvPr id="49" name="曲折矢印 78">
            <a:extLst>
              <a:ext uri="{FF2B5EF4-FFF2-40B4-BE49-F238E27FC236}">
                <a16:creationId xmlns:a16="http://schemas.microsoft.com/office/drawing/2014/main" id="{12FF3C3D-BCE3-4131-BF60-D1F73161E0EB}"/>
              </a:ext>
            </a:extLst>
          </p:cNvPr>
          <p:cNvSpPr/>
          <p:nvPr/>
        </p:nvSpPr>
        <p:spPr bwMode="auto">
          <a:xfrm rot="5400000">
            <a:off x="7338458" y="3554999"/>
            <a:ext cx="648000" cy="396000"/>
          </a:xfrm>
          <a:prstGeom prst="bentArrow">
            <a:avLst>
              <a:gd name="adj1" fmla="val 14968"/>
              <a:gd name="adj2" fmla="val 27574"/>
              <a:gd name="adj3" fmla="val 20939"/>
              <a:gd name="adj4" fmla="val 43750"/>
            </a:avLst>
          </a:prstGeom>
          <a:solidFill>
            <a:schemeClr val="bg1"/>
          </a:solidFill>
          <a:ln w="12700" algn="ctr">
            <a:solidFill>
              <a:schemeClr val="bg1">
                <a:lumMod val="50000"/>
              </a:schemeClr>
            </a:solidFill>
            <a:prstDash val="dash"/>
            <a:miter lim="800000"/>
            <a:headEnd/>
            <a:tailEnd/>
          </a:ln>
        </p:spPr>
        <p:txBody>
          <a:bodyPr rtlCol="0" anchor="ctr"/>
          <a:lstStyle/>
          <a:p>
            <a:pPr marL="0" marR="0" lvl="0" indent="0" algn="ctr" defTabSz="914238"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dirty="0">
              <a:ln>
                <a:noFill/>
              </a:ln>
              <a:solidFill>
                <a:srgbClr val="4F81BD">
                  <a:lumMod val="50000"/>
                </a:srgbClr>
              </a:solidFill>
              <a:effectLst/>
              <a:uLnTx/>
              <a:uFillTx/>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FA027775-2818-44C9-941B-CF45511FA36F}"/>
              </a:ext>
            </a:extLst>
          </p:cNvPr>
          <p:cNvSpPr/>
          <p:nvPr/>
        </p:nvSpPr>
        <p:spPr>
          <a:xfrm>
            <a:off x="2558237" y="1735710"/>
            <a:ext cx="1991525" cy="492443"/>
          </a:xfrm>
          <a:prstGeom prst="rect">
            <a:avLst/>
          </a:prstGeom>
        </p:spPr>
        <p:txBody>
          <a:bodyPr wrap="square">
            <a:spAutoFit/>
          </a:bodyPr>
          <a:lstStyle/>
          <a:p>
            <a:r>
              <a:rPr lang="ja-JP" altLang="en-US" sz="1300" b="1" dirty="0">
                <a:solidFill>
                  <a:prstClr val="black"/>
                </a:solidFill>
                <a:latin typeface="Meiryo UI" panose="020B0604030504040204" pitchFamily="50" charset="-128"/>
                <a:ea typeface="Meiryo UI" panose="020B0604030504040204" pitchFamily="50" charset="-128"/>
              </a:rPr>
              <a:t>平均賃上げ額が</a:t>
            </a:r>
            <a:endParaRPr lang="en-US" altLang="ja-JP" sz="1300" b="1" dirty="0">
              <a:solidFill>
                <a:prstClr val="black"/>
              </a:solidFill>
              <a:latin typeface="Meiryo UI" panose="020B0604030504040204" pitchFamily="50" charset="-128"/>
              <a:ea typeface="Meiryo UI" panose="020B0604030504040204" pitchFamily="50" charset="-128"/>
            </a:endParaRPr>
          </a:p>
          <a:p>
            <a:r>
              <a:rPr lang="ja-JP" altLang="en-US" sz="1300" b="1" dirty="0">
                <a:solidFill>
                  <a:prstClr val="black"/>
                </a:solidFill>
                <a:latin typeface="Meiryo UI" panose="020B0604030504040204" pitchFamily="50" charset="-128"/>
                <a:ea typeface="Meiryo UI" panose="020B0604030504040204" pitchFamily="50" charset="-128"/>
              </a:rPr>
              <a:t>　　</a:t>
            </a:r>
            <a:r>
              <a:rPr lang="ja-JP" altLang="en-US" sz="1300" b="1" dirty="0" smtClean="0">
                <a:solidFill>
                  <a:prstClr val="black"/>
                </a:solidFill>
                <a:latin typeface="Meiryo UI" panose="020B0604030504040204" pitchFamily="50" charset="-128"/>
                <a:ea typeface="Meiryo UI" panose="020B0604030504040204" pitchFamily="50" charset="-128"/>
              </a:rPr>
              <a:t>　</a:t>
            </a:r>
            <a:r>
              <a:rPr lang="en-US" altLang="ja-JP" sz="1300" b="1" dirty="0" smtClean="0">
                <a:solidFill>
                  <a:prstClr val="black"/>
                </a:solidFill>
                <a:latin typeface="Meiryo UI" panose="020B0604030504040204" pitchFamily="50" charset="-128"/>
                <a:ea typeface="Meiryo UI" panose="020B0604030504040204" pitchFamily="50" charset="-128"/>
              </a:rPr>
              <a:t>A</a:t>
            </a:r>
            <a:r>
              <a:rPr lang="ja-JP" altLang="en-US" sz="1300" b="1" dirty="0" smtClean="0">
                <a:solidFill>
                  <a:prstClr val="black"/>
                </a:solidFill>
                <a:latin typeface="Meiryo UI" panose="020B0604030504040204" pitchFamily="50" charset="-128"/>
                <a:ea typeface="Meiryo UI" panose="020B0604030504040204" pitchFamily="50" charset="-128"/>
              </a:rPr>
              <a:t>　　　＞　　　</a:t>
            </a:r>
            <a:r>
              <a:rPr lang="en-US" altLang="ja-JP" sz="1300" b="1" dirty="0" smtClean="0">
                <a:solidFill>
                  <a:prstClr val="black"/>
                </a:solidFill>
                <a:latin typeface="Meiryo UI" panose="020B0604030504040204" pitchFamily="50" charset="-128"/>
                <a:ea typeface="Meiryo UI" panose="020B0604030504040204" pitchFamily="50" charset="-128"/>
              </a:rPr>
              <a:t>B</a:t>
            </a:r>
            <a:endParaRPr lang="ja-JP" altLang="en-US" sz="1300" b="1" dirty="0">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F3D14FC8-34D3-416F-B188-707E4EA29872}"/>
              </a:ext>
            </a:extLst>
          </p:cNvPr>
          <p:cNvSpPr/>
          <p:nvPr/>
        </p:nvSpPr>
        <p:spPr>
          <a:xfrm>
            <a:off x="5478607" y="1730571"/>
            <a:ext cx="2983509" cy="492443"/>
          </a:xfrm>
          <a:prstGeom prst="rect">
            <a:avLst/>
          </a:prstGeom>
        </p:spPr>
        <p:txBody>
          <a:bodyPr wrap="none">
            <a:spAutoFit/>
          </a:bodyPr>
          <a:lstStyle/>
          <a:p>
            <a:r>
              <a:rPr lang="ja-JP" altLang="en-US" sz="1300" b="1" dirty="0">
                <a:solidFill>
                  <a:prstClr val="black"/>
                </a:solidFill>
                <a:latin typeface="Meiryo UI" panose="020B0604030504040204" pitchFamily="50" charset="-128"/>
                <a:ea typeface="Meiryo UI" panose="020B0604030504040204" pitchFamily="50" charset="-128"/>
              </a:rPr>
              <a:t>平均賃上げ額が</a:t>
            </a:r>
            <a:endParaRPr lang="en-US" altLang="ja-JP" sz="1300" b="1" dirty="0">
              <a:solidFill>
                <a:prstClr val="black"/>
              </a:solidFill>
              <a:latin typeface="Meiryo UI" panose="020B0604030504040204" pitchFamily="50" charset="-128"/>
              <a:ea typeface="Meiryo UI" panose="020B0604030504040204" pitchFamily="50" charset="-128"/>
            </a:endParaRPr>
          </a:p>
          <a:p>
            <a:r>
              <a:rPr lang="ja-JP" altLang="en-US" sz="1300" b="1" dirty="0">
                <a:solidFill>
                  <a:prstClr val="black"/>
                </a:solidFill>
                <a:latin typeface="Meiryo UI" panose="020B0604030504040204" pitchFamily="50" charset="-128"/>
                <a:ea typeface="Meiryo UI" panose="020B0604030504040204" pitchFamily="50" charset="-128"/>
              </a:rPr>
              <a:t>　　</a:t>
            </a:r>
            <a:r>
              <a:rPr lang="en-US" altLang="ja-JP" sz="1300" b="1" dirty="0" smtClean="0">
                <a:solidFill>
                  <a:prstClr val="black"/>
                </a:solidFill>
                <a:latin typeface="Meiryo UI" panose="020B0604030504040204" pitchFamily="50" charset="-128"/>
                <a:ea typeface="Meiryo UI" panose="020B0604030504040204" pitchFamily="50" charset="-128"/>
              </a:rPr>
              <a:t>A</a:t>
            </a:r>
            <a:r>
              <a:rPr lang="ja-JP" altLang="en-US" sz="1300" b="1" dirty="0" smtClean="0">
                <a:solidFill>
                  <a:prstClr val="black"/>
                </a:solidFill>
                <a:latin typeface="Meiryo UI" panose="020B0604030504040204" pitchFamily="50" charset="-128"/>
                <a:ea typeface="Meiryo UI" panose="020B0604030504040204" pitchFamily="50" charset="-128"/>
              </a:rPr>
              <a:t>　　　＞　　　</a:t>
            </a:r>
            <a:r>
              <a:rPr lang="en-US" altLang="ja-JP" sz="1300" b="1" dirty="0" smtClean="0">
                <a:solidFill>
                  <a:prstClr val="black"/>
                </a:solidFill>
                <a:latin typeface="Meiryo UI" panose="020B0604030504040204" pitchFamily="50" charset="-128"/>
                <a:ea typeface="Meiryo UI" panose="020B0604030504040204" pitchFamily="50" charset="-128"/>
              </a:rPr>
              <a:t>B</a:t>
            </a:r>
            <a:r>
              <a:rPr lang="ja-JP" altLang="en-US" sz="1300" b="1" dirty="0" err="1" smtClean="0">
                <a:solidFill>
                  <a:prstClr val="black"/>
                </a:solidFill>
                <a:latin typeface="Meiryo UI" panose="020B0604030504040204" pitchFamily="50" charset="-128"/>
                <a:ea typeface="Meiryo UI" panose="020B0604030504040204" pitchFamily="50" charset="-128"/>
              </a:rPr>
              <a:t>、</a:t>
            </a:r>
            <a:r>
              <a:rPr lang="ja-JP" altLang="en-US" sz="1300" b="1" dirty="0" smtClean="0">
                <a:solidFill>
                  <a:prstClr val="black"/>
                </a:solidFill>
                <a:latin typeface="Meiryo UI" panose="020B0604030504040204" pitchFamily="50" charset="-128"/>
                <a:ea typeface="Meiryo UI" panose="020B0604030504040204" pitchFamily="50" charset="-128"/>
              </a:rPr>
              <a:t>　１</a:t>
            </a:r>
            <a:r>
              <a:rPr lang="ja-JP" altLang="en-US" sz="1300" b="1" dirty="0">
                <a:solidFill>
                  <a:prstClr val="black"/>
                </a:solidFill>
                <a:latin typeface="Meiryo UI" panose="020B0604030504040204" pitchFamily="50" charset="-128"/>
                <a:ea typeface="Meiryo UI" panose="020B0604030504040204" pitchFamily="50" charset="-128"/>
              </a:rPr>
              <a:t>　　：　</a:t>
            </a:r>
            <a:r>
              <a:rPr lang="en-US" altLang="ja-JP" sz="1300" b="1" dirty="0">
                <a:solidFill>
                  <a:prstClr val="black"/>
                </a:solidFill>
                <a:latin typeface="Meiryo UI" panose="020B0604030504040204" pitchFamily="50" charset="-128"/>
                <a:ea typeface="Meiryo UI" panose="020B0604030504040204" pitchFamily="50" charset="-128"/>
              </a:rPr>
              <a:t>0.5</a:t>
            </a:r>
            <a:r>
              <a:rPr lang="ja-JP" altLang="en-US" sz="1300" b="1" dirty="0">
                <a:solidFill>
                  <a:prstClr val="black"/>
                </a:solidFill>
                <a:latin typeface="Meiryo UI" panose="020B0604030504040204" pitchFamily="50" charset="-128"/>
                <a:ea typeface="Meiryo UI" panose="020B0604030504040204" pitchFamily="50" charset="-128"/>
              </a:rPr>
              <a:t>以下</a:t>
            </a:r>
            <a:endParaRPr lang="ja-JP" altLang="en-US" sz="1300" b="1" dirty="0">
              <a:latin typeface="Meiryo UI" panose="020B0604030504040204" pitchFamily="50" charset="-128"/>
              <a:ea typeface="Meiryo UI" panose="020B0604030504040204" pitchFamily="50" charset="-128"/>
            </a:endParaRPr>
          </a:p>
        </p:txBody>
      </p:sp>
      <p:cxnSp>
        <p:nvCxnSpPr>
          <p:cNvPr id="19" name="直線コネクタ 18">
            <a:extLst>
              <a:ext uri="{FF2B5EF4-FFF2-40B4-BE49-F238E27FC236}">
                <a16:creationId xmlns:a16="http://schemas.microsoft.com/office/drawing/2014/main" id="{06F6A7F7-A4FC-4C1C-9EC9-25381D1C10BC}"/>
              </a:ext>
            </a:extLst>
          </p:cNvPr>
          <p:cNvCxnSpPr>
            <a:cxnSpLocks/>
          </p:cNvCxnSpPr>
          <p:nvPr/>
        </p:nvCxnSpPr>
        <p:spPr>
          <a:xfrm>
            <a:off x="252472" y="4663192"/>
            <a:ext cx="8679654" cy="11179"/>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D9D1F01F-C227-4133-B0BF-86AD61926C05}"/>
              </a:ext>
            </a:extLst>
          </p:cNvPr>
          <p:cNvSpPr txBox="1"/>
          <p:nvPr/>
        </p:nvSpPr>
        <p:spPr>
          <a:xfrm>
            <a:off x="6444208" y="3861048"/>
            <a:ext cx="1008112" cy="615553"/>
          </a:xfrm>
          <a:prstGeom prst="rect">
            <a:avLst/>
          </a:prstGeom>
          <a:noFill/>
        </p:spPr>
        <p:txBody>
          <a:bodyPr vert="horz" wrap="square" rtlCol="0">
            <a:spAutoFit/>
          </a:bodyPr>
          <a:lstStyle/>
          <a:p>
            <a:pPr marL="0" lvl="1" algn="ctr" defTabSz="914238">
              <a:defRPr/>
            </a:pPr>
            <a:r>
              <a:rPr lang="en-US" altLang="ja-JP" sz="1200" dirty="0">
                <a:solidFill>
                  <a:prstClr val="black"/>
                </a:solidFill>
                <a:latin typeface="Meiryo UI" panose="020B0604030504040204" pitchFamily="50" charset="-128"/>
                <a:ea typeface="Meiryo UI" panose="020B0604030504040204" pitchFamily="50" charset="-128"/>
              </a:rPr>
              <a:t>B</a:t>
            </a:r>
          </a:p>
          <a:p>
            <a:pPr marL="0" lvl="1" algn="ctr" defTabSz="914238">
              <a:defRPr/>
            </a:pPr>
            <a:r>
              <a:rPr lang="ja-JP" altLang="en-US" sz="1100" dirty="0">
                <a:solidFill>
                  <a:prstClr val="black"/>
                </a:solidFill>
                <a:latin typeface="Meiryo UI" panose="020B0604030504040204" pitchFamily="50" charset="-128"/>
                <a:ea typeface="Meiryo UI" panose="020B0604030504040204" pitchFamily="50" charset="-128"/>
              </a:rPr>
              <a:t>他の障害福祉</a:t>
            </a:r>
            <a:endParaRPr lang="en-US" altLang="ja-JP" sz="1100" dirty="0">
              <a:solidFill>
                <a:prstClr val="black"/>
              </a:solidFill>
              <a:latin typeface="Meiryo UI" panose="020B0604030504040204" pitchFamily="50" charset="-128"/>
              <a:ea typeface="Meiryo UI" panose="020B0604030504040204" pitchFamily="50" charset="-128"/>
            </a:endParaRPr>
          </a:p>
          <a:p>
            <a:pPr marL="0" lvl="1" algn="ctr" defTabSz="914238">
              <a:defRPr/>
            </a:pPr>
            <a:r>
              <a:rPr lang="ja-JP" altLang="en-US" sz="1100" dirty="0">
                <a:solidFill>
                  <a:prstClr val="black"/>
                </a:solidFill>
                <a:latin typeface="Meiryo UI" panose="020B0604030504040204" pitchFamily="50" charset="-128"/>
                <a:ea typeface="Meiryo UI" panose="020B0604030504040204" pitchFamily="50" charset="-128"/>
              </a:rPr>
              <a:t>人材</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91447705-3234-4C06-956D-8CCF7BFF8DF0}"/>
              </a:ext>
            </a:extLst>
          </p:cNvPr>
          <p:cNvSpPr txBox="1"/>
          <p:nvPr/>
        </p:nvSpPr>
        <p:spPr>
          <a:xfrm>
            <a:off x="2823692" y="3446553"/>
            <a:ext cx="523220" cy="1440615"/>
          </a:xfrm>
          <a:prstGeom prst="rect">
            <a:avLst/>
          </a:prstGeom>
          <a:noFill/>
        </p:spPr>
        <p:txBody>
          <a:bodyPr vert="eaVert" wrap="square" rtlCol="0">
            <a:spAutoFit/>
          </a:bodyPr>
          <a:lstStyle/>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経験・技能のある</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障害福祉人材</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B707F0B7-3128-4DFA-B1D1-0EBA32750802}"/>
              </a:ext>
            </a:extLst>
          </p:cNvPr>
          <p:cNvSpPr txBox="1"/>
          <p:nvPr/>
        </p:nvSpPr>
        <p:spPr>
          <a:xfrm>
            <a:off x="2803041" y="3212882"/>
            <a:ext cx="603163" cy="261610"/>
          </a:xfrm>
          <a:prstGeom prst="rect">
            <a:avLst/>
          </a:prstGeom>
          <a:noFill/>
        </p:spPr>
        <p:txBody>
          <a:bodyPr wrap="square" rtlCol="0">
            <a:spAutoFit/>
          </a:bodyPr>
          <a:lstStyle/>
          <a:p>
            <a:pPr marL="0" marR="0" lvl="0" indent="0" algn="ctr" defTabSz="914238"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p>
        </p:txBody>
      </p:sp>
      <p:sp>
        <p:nvSpPr>
          <p:cNvPr id="70" name="テキスト ボックス 69">
            <a:extLst>
              <a:ext uri="{FF2B5EF4-FFF2-40B4-BE49-F238E27FC236}">
                <a16:creationId xmlns:a16="http://schemas.microsoft.com/office/drawing/2014/main" id="{01A4F8D2-1375-431D-9F76-561CD95EB29E}"/>
              </a:ext>
            </a:extLst>
          </p:cNvPr>
          <p:cNvSpPr txBox="1"/>
          <p:nvPr/>
        </p:nvSpPr>
        <p:spPr>
          <a:xfrm>
            <a:off x="5580112" y="3789040"/>
            <a:ext cx="692497" cy="1440615"/>
          </a:xfrm>
          <a:prstGeom prst="rect">
            <a:avLst/>
          </a:prstGeom>
          <a:noFill/>
        </p:spPr>
        <p:txBody>
          <a:bodyPr vert="eaVert" wrap="square" rtlCol="0">
            <a:spAutoFit/>
          </a:bodyPr>
          <a:lstStyle/>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経験・</a:t>
            </a:r>
            <a:r>
              <a:rPr kumimoji="1" lang="ja-JP" altLang="en-US"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技能</a:t>
            </a:r>
            <a:endParaRPr kumimoji="1" lang="en-US" altLang="ja-JP"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のある障害</a:t>
            </a:r>
            <a:endParaRPr kumimoji="1" lang="en-US" altLang="ja-JP"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endParaRPr>
          </a:p>
          <a:p>
            <a:pPr marL="0" marR="0" lvl="1" indent="0"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福祉人材</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CB24E8CD-1248-41B3-B29C-1ECCBFB24AC8}"/>
              </a:ext>
            </a:extLst>
          </p:cNvPr>
          <p:cNvSpPr txBox="1"/>
          <p:nvPr/>
        </p:nvSpPr>
        <p:spPr>
          <a:xfrm>
            <a:off x="5621245" y="3573016"/>
            <a:ext cx="603163" cy="261610"/>
          </a:xfrm>
          <a:prstGeom prst="rect">
            <a:avLst/>
          </a:prstGeom>
          <a:noFill/>
        </p:spPr>
        <p:txBody>
          <a:bodyPr wrap="square" rtlCol="0">
            <a:spAutoFit/>
          </a:bodyPr>
          <a:lstStyle/>
          <a:p>
            <a:pPr marL="0" marR="0" lvl="0" indent="0" algn="ctr" defTabSz="914238"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a:t>
            </a:r>
          </a:p>
        </p:txBody>
      </p:sp>
      <p:grpSp>
        <p:nvGrpSpPr>
          <p:cNvPr id="2" name="グループ化 1"/>
          <p:cNvGrpSpPr/>
          <p:nvPr/>
        </p:nvGrpSpPr>
        <p:grpSpPr>
          <a:xfrm>
            <a:off x="7380312" y="2348880"/>
            <a:ext cx="1545627" cy="718814"/>
            <a:chOff x="3647726" y="2757412"/>
            <a:chExt cx="1545627" cy="718814"/>
          </a:xfrm>
        </p:grpSpPr>
        <p:sp>
          <p:nvSpPr>
            <p:cNvPr id="75" name="四角形: 角を丸くする 74">
              <a:extLst>
                <a:ext uri="{FF2B5EF4-FFF2-40B4-BE49-F238E27FC236}">
                  <a16:creationId xmlns:a16="http://schemas.microsoft.com/office/drawing/2014/main" id="{A15ACCC7-6950-4289-99D3-E2D13C1521D1}"/>
                </a:ext>
              </a:extLst>
            </p:cNvPr>
            <p:cNvSpPr/>
            <p:nvPr/>
          </p:nvSpPr>
          <p:spPr>
            <a:xfrm>
              <a:off x="3647726" y="2757412"/>
              <a:ext cx="1545627" cy="718814"/>
            </a:xfrm>
            <a:prstGeom prst="roundRect">
              <a:avLst>
                <a:gd name="adj" fmla="val 16667"/>
              </a:avLst>
            </a:prstGeom>
            <a:solidFill>
              <a:schemeClr val="bg1">
                <a:lumMod val="85000"/>
                <a:alpha val="68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3F5B3067-7D20-4DD0-B873-D6033F1A3575}"/>
                </a:ext>
              </a:extLst>
            </p:cNvPr>
            <p:cNvSpPr/>
            <p:nvPr/>
          </p:nvSpPr>
          <p:spPr>
            <a:xfrm>
              <a:off x="3696172" y="2819606"/>
              <a:ext cx="1416137" cy="600164"/>
            </a:xfrm>
            <a:prstGeom prst="rect">
              <a:avLst/>
            </a:prstGeom>
            <a:ln>
              <a:noFill/>
              <a:prstDash val="dash"/>
            </a:ln>
          </p:spPr>
          <p:txBody>
            <a:bodyPr wrap="square">
              <a:spAutoFit/>
            </a:bodyPr>
            <a:lstStyle/>
            <a:p>
              <a:r>
                <a:rPr lang="ja-JP" altLang="en-US" sz="1100" dirty="0" smtClean="0">
                  <a:latin typeface="Meiryo UI" panose="020B0604030504040204" pitchFamily="50" charset="-128"/>
                  <a:ea typeface="Meiryo UI" panose="020B0604030504040204" pitchFamily="50" charset="-128"/>
                </a:rPr>
                <a:t>一人</a:t>
              </a:r>
              <a:r>
                <a:rPr lang="ja-JP" altLang="en-US" sz="1100" dirty="0">
                  <a:latin typeface="Meiryo UI" panose="020B0604030504040204" pitchFamily="50" charset="-128"/>
                  <a:ea typeface="Meiryo UI" panose="020B0604030504040204" pitchFamily="50" charset="-128"/>
                </a:rPr>
                <a:t>ひとりの改善額は、</a:t>
              </a:r>
            </a:p>
            <a:p>
              <a:r>
                <a:rPr lang="ja-JP" altLang="en-US" sz="1100" dirty="0">
                  <a:latin typeface="Meiryo UI" panose="020B0604030504040204" pitchFamily="50" charset="-128"/>
                  <a:ea typeface="Meiryo UI" panose="020B0604030504040204" pitchFamily="50" charset="-128"/>
                </a:rPr>
                <a:t>一律でもメリハリをつけることも可能</a:t>
              </a:r>
            </a:p>
          </p:txBody>
        </p:sp>
      </p:grpSp>
      <p:sp>
        <p:nvSpPr>
          <p:cNvPr id="80" name="メモ 40">
            <a:extLst>
              <a:ext uri="{FF2B5EF4-FFF2-40B4-BE49-F238E27FC236}">
                <a16:creationId xmlns:a16="http://schemas.microsoft.com/office/drawing/2014/main" id="{FA1264D7-AFA9-4E65-BCE0-D2B3AD3D8F63}"/>
              </a:ext>
            </a:extLst>
          </p:cNvPr>
          <p:cNvSpPr/>
          <p:nvPr/>
        </p:nvSpPr>
        <p:spPr>
          <a:xfrm>
            <a:off x="431062" y="4907675"/>
            <a:ext cx="4376860" cy="1688149"/>
          </a:xfrm>
          <a:prstGeom prst="foldedCorner">
            <a:avLst>
              <a:gd name="adj" fmla="val 9868"/>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AF51A785-6792-4487-B80F-61B8FB1126AE}"/>
              </a:ext>
            </a:extLst>
          </p:cNvPr>
          <p:cNvSpPr/>
          <p:nvPr/>
        </p:nvSpPr>
        <p:spPr>
          <a:xfrm>
            <a:off x="507178" y="5012448"/>
            <a:ext cx="3312368" cy="292388"/>
          </a:xfrm>
          <a:prstGeom prst="rect">
            <a:avLst/>
          </a:prstGeom>
        </p:spPr>
        <p:txBody>
          <a:bodyPr wrap="square">
            <a:spAutoFit/>
          </a:bodyPr>
          <a:lstStyle/>
          <a:p>
            <a:pPr lvl="0"/>
            <a:r>
              <a:rPr lang="ja-JP" altLang="en-US" sz="1300" b="1" dirty="0">
                <a:solidFill>
                  <a:prstClr val="black"/>
                </a:solidFill>
                <a:latin typeface="Meiryo UI" panose="020B0604030504040204" pitchFamily="50" charset="-128"/>
                <a:ea typeface="Meiryo UI" panose="020B0604030504040204" pitchFamily="50" charset="-128"/>
              </a:rPr>
              <a:t>留意点：平均賃上げ額の計算</a:t>
            </a:r>
            <a:endParaRPr lang="en-US" altLang="ja-JP" sz="1300" b="1" dirty="0">
              <a:solidFill>
                <a:prstClr val="black"/>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8C520223-480E-4B32-8B69-821C18AF7E1E}"/>
              </a:ext>
            </a:extLst>
          </p:cNvPr>
          <p:cNvSpPr/>
          <p:nvPr/>
        </p:nvSpPr>
        <p:spPr>
          <a:xfrm>
            <a:off x="600514" y="5303855"/>
            <a:ext cx="4115502" cy="1238801"/>
          </a:xfrm>
          <a:prstGeom prst="rect">
            <a:avLst/>
          </a:prstGeom>
        </p:spPr>
        <p:txBody>
          <a:bodyPr wrap="square">
            <a:spAutoFit/>
          </a:bodyPr>
          <a:lstStyle/>
          <a:p>
            <a:pPr marL="179388" lvl="0" indent="-179388"/>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solidFill>
                  <a:schemeClr val="accent1"/>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原則、常勤換算方法による人数算出が必要。</a:t>
            </a:r>
            <a:endParaRPr lang="en-US" altLang="ja-JP" sz="1200" dirty="0">
              <a:latin typeface="Meiryo UI" panose="020B0604030504040204" pitchFamily="50" charset="-128"/>
              <a:ea typeface="Meiryo UI" panose="020B0604030504040204" pitchFamily="50" charset="-128"/>
            </a:endParaRPr>
          </a:p>
          <a:p>
            <a:pPr marL="179388" lvl="0" indent="-1588"/>
            <a:r>
              <a:rPr lang="ja-JP" altLang="en-US" sz="1200" dirty="0">
                <a:latin typeface="Meiryo UI" panose="020B0604030504040204" pitchFamily="50" charset="-128"/>
                <a:ea typeface="Meiryo UI" panose="020B0604030504040204" pitchFamily="50" charset="-128"/>
              </a:rPr>
              <a:t>一方、その他の職種については、実人数による算出も可能であり、労使でよく話し合い、設定することが重要</a:t>
            </a:r>
            <a:endParaRPr lang="en-US" altLang="ja-JP" sz="1200" dirty="0">
              <a:latin typeface="Meiryo UI" panose="020B0604030504040204" pitchFamily="50" charset="-128"/>
              <a:ea typeface="Meiryo UI" panose="020B0604030504040204" pitchFamily="50" charset="-128"/>
            </a:endParaRPr>
          </a:p>
          <a:p>
            <a:pPr marL="179388" lvl="0" indent="-179388">
              <a:spcBef>
                <a:spcPts val="300"/>
              </a:spcBef>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solidFill>
                  <a:schemeClr val="accent1"/>
                </a:solidFill>
                <a:latin typeface="Meiryo UI" panose="020B0604030504040204" pitchFamily="50" charset="-128"/>
                <a:ea typeface="Meiryo UI" panose="020B0604030504040204" pitchFamily="50" charset="-128"/>
              </a:rPr>
              <a:t> </a:t>
            </a:r>
            <a:r>
              <a:rPr lang="ja-JP" altLang="en-US" sz="1200" dirty="0">
                <a:solidFill>
                  <a:prstClr val="black"/>
                </a:solidFill>
                <a:latin typeface="Meiryo UI" panose="020B0604030504040204" pitchFamily="50" charset="-128"/>
                <a:ea typeface="Meiryo UI" panose="020B0604030504040204" pitchFamily="50" charset="-128"/>
              </a:rPr>
              <a:t>全ての職員を</a:t>
            </a:r>
            <a:r>
              <a:rPr lang="en-US" altLang="ja-JP" sz="1200" dirty="0">
                <a:solidFill>
                  <a:prstClr val="black"/>
                </a:solidFill>
                <a:latin typeface="Meiryo UI" panose="020B0604030504040204" pitchFamily="50" charset="-128"/>
                <a:ea typeface="Meiryo UI" panose="020B0604030504040204" pitchFamily="50" charset="-128"/>
              </a:rPr>
              <a:t>A</a:t>
            </a:r>
            <a:r>
              <a:rPr lang="ja-JP" altLang="en-US" sz="1200" dirty="0" err="1">
                <a:solidFill>
                  <a:prstClr val="black"/>
                </a:solidFill>
                <a:latin typeface="Meiryo UI" panose="020B0604030504040204" pitchFamily="50" charset="-128"/>
                <a:ea typeface="Meiryo UI" panose="020B0604030504040204" pitchFamily="50" charset="-128"/>
              </a:rPr>
              <a:t>、</a:t>
            </a:r>
            <a:r>
              <a:rPr lang="en-US" altLang="ja-JP" sz="1200" dirty="0">
                <a:solidFill>
                  <a:prstClr val="black"/>
                </a:solidFill>
                <a:latin typeface="Meiryo UI" panose="020B0604030504040204" pitchFamily="50" charset="-128"/>
                <a:ea typeface="Meiryo UI" panose="020B0604030504040204" pitchFamily="50" charset="-128"/>
              </a:rPr>
              <a:t>B</a:t>
            </a:r>
            <a:r>
              <a:rPr lang="ja-JP" altLang="en-US" sz="1200" dirty="0" err="1">
                <a:solidFill>
                  <a:prstClr val="black"/>
                </a:solidFill>
                <a:latin typeface="Meiryo UI" panose="020B0604030504040204" pitchFamily="50" charset="-128"/>
                <a:ea typeface="Meiryo UI" panose="020B0604030504040204" pitchFamily="50" charset="-128"/>
              </a:rPr>
              <a:t>、</a:t>
            </a:r>
            <a:r>
              <a:rPr lang="en-US" altLang="ja-JP" sz="1200" dirty="0">
                <a:solidFill>
                  <a:prstClr val="black"/>
                </a:solidFill>
                <a:latin typeface="Meiryo UI" panose="020B0604030504040204" pitchFamily="50" charset="-128"/>
                <a:ea typeface="Meiryo UI" panose="020B0604030504040204" pitchFamily="50" charset="-128"/>
              </a:rPr>
              <a:t>C</a:t>
            </a:r>
            <a:r>
              <a:rPr lang="ja-JP" altLang="en-US" sz="1200" dirty="0">
                <a:solidFill>
                  <a:prstClr val="black"/>
                </a:solidFill>
                <a:latin typeface="Meiryo UI" panose="020B0604030504040204" pitchFamily="50" charset="-128"/>
                <a:ea typeface="Meiryo UI" panose="020B0604030504040204" pitchFamily="50" charset="-128"/>
              </a:rPr>
              <a:t>のいずれかに区分するため、賃金改善を行わない職員についても職員の</a:t>
            </a:r>
            <a:r>
              <a:rPr lang="ja-JP" altLang="en-US" sz="1200" dirty="0" smtClean="0">
                <a:solidFill>
                  <a:prstClr val="black"/>
                </a:solidFill>
                <a:latin typeface="Meiryo UI" panose="020B0604030504040204" pitchFamily="50" charset="-128"/>
                <a:ea typeface="Meiryo UI" panose="020B0604030504040204" pitchFamily="50" charset="-128"/>
              </a:rPr>
              <a:t>範囲（平均額計算の分母）に</a:t>
            </a:r>
            <a:r>
              <a:rPr lang="ja-JP" altLang="en-US" sz="1200" dirty="0">
                <a:solidFill>
                  <a:prstClr val="black"/>
                </a:solidFill>
                <a:latin typeface="Meiryo UI" panose="020B0604030504040204" pitchFamily="50" charset="-128"/>
                <a:ea typeface="Meiryo UI" panose="020B0604030504040204" pitchFamily="50" charset="-128"/>
              </a:rPr>
              <a:t>含めることとなる</a:t>
            </a:r>
            <a:endParaRPr lang="en-US" altLang="ja-JP" sz="1200" dirty="0">
              <a:solidFill>
                <a:prstClr val="black"/>
              </a:solidFill>
              <a:latin typeface="Meiryo UI" panose="020B0604030504040204" pitchFamily="50" charset="-128"/>
              <a:ea typeface="Meiryo UI" panose="020B0604030504040204" pitchFamily="50" charset="-128"/>
            </a:endParaRPr>
          </a:p>
        </p:txBody>
      </p:sp>
      <p:sp>
        <p:nvSpPr>
          <p:cNvPr id="83" name="二等辺三角形 82">
            <a:extLst>
              <a:ext uri="{FF2B5EF4-FFF2-40B4-BE49-F238E27FC236}">
                <a16:creationId xmlns:a16="http://schemas.microsoft.com/office/drawing/2014/main" id="{8B543BF0-DF97-4772-85B0-C4D34F5CCA0A}"/>
              </a:ext>
            </a:extLst>
          </p:cNvPr>
          <p:cNvSpPr/>
          <p:nvPr/>
        </p:nvSpPr>
        <p:spPr>
          <a:xfrm rot="10800000">
            <a:off x="7812872" y="4763687"/>
            <a:ext cx="410813" cy="191246"/>
          </a:xfrm>
          <a:prstGeom prst="triangle">
            <a:avLst/>
          </a:prstGeom>
          <a:solidFill>
            <a:srgbClr val="B01C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4" name="正方形/長方形 83">
            <a:extLst>
              <a:ext uri="{FF2B5EF4-FFF2-40B4-BE49-F238E27FC236}">
                <a16:creationId xmlns:a16="http://schemas.microsoft.com/office/drawing/2014/main" id="{6B7A0CBD-38C5-4FC3-8DD8-C478A4404577}"/>
              </a:ext>
            </a:extLst>
          </p:cNvPr>
          <p:cNvSpPr/>
          <p:nvPr/>
        </p:nvSpPr>
        <p:spPr>
          <a:xfrm>
            <a:off x="4932040" y="4988392"/>
            <a:ext cx="4032448" cy="1474763"/>
          </a:xfrm>
          <a:prstGeom prst="rect">
            <a:avLst/>
          </a:prstGeom>
        </p:spPr>
        <p:txBody>
          <a:bodyPr wrap="square">
            <a:spAutoFit/>
          </a:bodyPr>
          <a:lstStyle/>
          <a:p>
            <a:pPr marL="179388" indent="-179388">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賃金改善後の賃金が年額</a:t>
            </a:r>
            <a:r>
              <a:rPr lang="en-US" altLang="ja-JP" sz="1200" dirty="0">
                <a:latin typeface="Meiryo UI" panose="020B0604030504040204" pitchFamily="50" charset="-128"/>
                <a:ea typeface="Meiryo UI" panose="020B0604030504040204" pitchFamily="50" charset="-128"/>
              </a:rPr>
              <a:t>440</a:t>
            </a:r>
            <a:r>
              <a:rPr lang="ja-JP" altLang="en-US" sz="1200" dirty="0">
                <a:latin typeface="Meiryo UI" panose="020B0604030504040204" pitchFamily="50" charset="-128"/>
                <a:ea typeface="Meiryo UI" panose="020B0604030504040204" pitchFamily="50" charset="-128"/>
              </a:rPr>
              <a:t>万円を上回る場合は対象外</a:t>
            </a:r>
            <a:endParaRPr lang="en-US" altLang="ja-JP" sz="1200" dirty="0">
              <a:latin typeface="Meiryo UI" panose="020B0604030504040204" pitchFamily="50" charset="-128"/>
              <a:ea typeface="Meiryo UI" panose="020B0604030504040204" pitchFamily="50" charset="-128"/>
            </a:endParaRPr>
          </a:p>
          <a:p>
            <a:pPr marL="361950" indent="-180975">
              <a:spcBef>
                <a:spcPts val="400"/>
              </a:spcBef>
              <a:tabLst>
                <a:tab pos="273050" algn="l"/>
              </a:tabLst>
            </a:pP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440</a:t>
            </a:r>
            <a:r>
              <a:rPr lang="ja-JP" altLang="en-US" sz="1200" dirty="0">
                <a:latin typeface="Meiryo UI" panose="020B0604030504040204" pitchFamily="50" charset="-128"/>
                <a:ea typeface="Meiryo UI" panose="020B0604030504040204" pitchFamily="50" charset="-128"/>
              </a:rPr>
              <a:t>万円の基準の判断にあたり</a:t>
            </a:r>
            <a:endParaRPr lang="en-US" altLang="ja-JP" sz="1200" dirty="0">
              <a:latin typeface="Meiryo UI" panose="020B0604030504040204" pitchFamily="50" charset="-128"/>
              <a:ea typeface="Meiryo UI" panose="020B0604030504040204" pitchFamily="50" charset="-128"/>
            </a:endParaRPr>
          </a:p>
          <a:p>
            <a:pPr marL="447675" indent="-177800">
              <a:tabLst>
                <a:tab pos="273050" algn="l"/>
              </a:tabLst>
            </a:pPr>
            <a:r>
              <a:rPr lang="ja-JP" altLang="en-US" sz="1200" dirty="0">
                <a:latin typeface="Meiryo UI" panose="020B0604030504040204" pitchFamily="50" charset="-128"/>
                <a:ea typeface="Meiryo UI" panose="020B0604030504040204" pitchFamily="50" charset="-128"/>
              </a:rPr>
              <a:t>・手当等を含めて判断</a:t>
            </a:r>
            <a:endParaRPr lang="en-US" altLang="ja-JP" sz="1200" dirty="0">
              <a:latin typeface="Meiryo UI" panose="020B0604030504040204" pitchFamily="50" charset="-128"/>
              <a:ea typeface="Meiryo UI" panose="020B0604030504040204" pitchFamily="50" charset="-128"/>
            </a:endParaRPr>
          </a:p>
          <a:p>
            <a:pPr marL="447675" indent="-177800">
              <a:tabLst>
                <a:tab pos="273050" algn="l"/>
              </a:tabLst>
            </a:pPr>
            <a:r>
              <a:rPr lang="ja-JP" altLang="en-US" sz="1200" dirty="0">
                <a:latin typeface="Meiryo UI" panose="020B0604030504040204" pitchFamily="50" charset="-128"/>
                <a:ea typeface="Meiryo UI" panose="020B0604030504040204" pitchFamily="50" charset="-128"/>
              </a:rPr>
              <a:t>・非常勤職員の場合は、常勤換算方法で計算し判断</a:t>
            </a:r>
            <a:endParaRPr lang="en-US" altLang="ja-JP" sz="1200" dirty="0">
              <a:latin typeface="Meiryo UI" panose="020B0604030504040204" pitchFamily="50" charset="-128"/>
              <a:ea typeface="Meiryo UI" panose="020B0604030504040204" pitchFamily="50" charset="-128"/>
            </a:endParaRPr>
          </a:p>
          <a:p>
            <a:pPr marL="177800" indent="-177800">
              <a:spcBef>
                <a:spcPts val="300"/>
              </a:spcBef>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平均賃金額について、</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が</a:t>
            </a: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より低い場合、平均賃上げ額を、基本の１：</a:t>
            </a:r>
            <a:r>
              <a:rPr lang="en-US" altLang="ja-JP" sz="1200" dirty="0">
                <a:latin typeface="Meiryo UI" panose="020B0604030504040204" pitchFamily="50" charset="-128"/>
                <a:ea typeface="Meiryo UI" panose="020B0604030504040204" pitchFamily="50" charset="-128"/>
              </a:rPr>
              <a:t>0.5</a:t>
            </a:r>
            <a:r>
              <a:rPr lang="ja-JP" altLang="en-US" sz="1200" dirty="0">
                <a:latin typeface="Meiryo UI" panose="020B0604030504040204" pitchFamily="50" charset="-128"/>
                <a:ea typeface="Meiryo UI" panose="020B0604030504040204" pitchFamily="50" charset="-128"/>
              </a:rPr>
              <a:t>ではなく</a:t>
            </a: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と同等の水準（１：１）とすることが可能</a:t>
            </a:r>
            <a:endParaRPr lang="en-US" altLang="ja-JP" sz="1200" dirty="0">
              <a:latin typeface="Meiryo UI" panose="020B0604030504040204" pitchFamily="50" charset="-128"/>
              <a:ea typeface="Meiryo UI" panose="020B0604030504040204" pitchFamily="50" charset="-128"/>
            </a:endParaRPr>
          </a:p>
        </p:txBody>
      </p:sp>
      <p:cxnSp>
        <p:nvCxnSpPr>
          <p:cNvPr id="59" name="直線コネクタ 58">
            <a:extLst>
              <a:ext uri="{FF2B5EF4-FFF2-40B4-BE49-F238E27FC236}">
                <a16:creationId xmlns:a16="http://schemas.microsoft.com/office/drawing/2014/main" id="{EF6AFB82-B954-4605-B33D-498A87FA57DF}"/>
              </a:ext>
            </a:extLst>
          </p:cNvPr>
          <p:cNvCxnSpPr>
            <a:cxnSpLocks/>
          </p:cNvCxnSpPr>
          <p:nvPr/>
        </p:nvCxnSpPr>
        <p:spPr>
          <a:xfrm>
            <a:off x="6444208" y="3501008"/>
            <a:ext cx="2160000" cy="0"/>
          </a:xfrm>
          <a:prstGeom prst="line">
            <a:avLst/>
          </a:prstGeom>
          <a:ln>
            <a:solidFill>
              <a:srgbClr val="4AC6E0"/>
            </a:solidFill>
            <a:prstDash val="dash"/>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9E2A29CB-BA86-48A6-80E1-CB8750A963B5}" type="slidenum">
              <a:rPr kumimoji="1" lang="ja-JP" altLang="en-US" smtClean="0"/>
              <a:t>9</a:t>
            </a:fld>
            <a:endParaRPr kumimoji="1" lang="ja-JP" altLang="en-US"/>
          </a:p>
        </p:txBody>
      </p:sp>
    </p:spTree>
    <p:extLst>
      <p:ext uri="{BB962C8B-B14F-4D97-AF65-F5344CB8AC3E}">
        <p14:creationId xmlns:p14="http://schemas.microsoft.com/office/powerpoint/2010/main" val="27172981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角丸四角形 40"/>
          <p:cNvSpPr/>
          <p:nvPr/>
        </p:nvSpPr>
        <p:spPr>
          <a:xfrm>
            <a:off x="2399577" y="5005006"/>
            <a:ext cx="2532463" cy="553070"/>
          </a:xfrm>
          <a:prstGeom prst="roundRect">
            <a:avLst>
              <a:gd name="adj" fmla="val 22439"/>
            </a:avLst>
          </a:prstGeom>
          <a:solidFill>
            <a:schemeClr val="bg1"/>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39" name="角丸四角形 38"/>
          <p:cNvSpPr/>
          <p:nvPr/>
        </p:nvSpPr>
        <p:spPr>
          <a:xfrm>
            <a:off x="2400466" y="3008600"/>
            <a:ext cx="2531574" cy="462863"/>
          </a:xfrm>
          <a:prstGeom prst="roundRect">
            <a:avLst>
              <a:gd name="adj" fmla="val 22439"/>
            </a:avLst>
          </a:prstGeom>
          <a:solidFill>
            <a:schemeClr val="bg1"/>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72" name="四角形: 角を丸くする 31">
            <a:extLst>
              <a:ext uri="{FF2B5EF4-FFF2-40B4-BE49-F238E27FC236}">
                <a16:creationId xmlns:a16="http://schemas.microsoft.com/office/drawing/2014/main" id="{135E059E-6EAC-4AB1-9225-0C628C318745}"/>
              </a:ext>
            </a:extLst>
          </p:cNvPr>
          <p:cNvSpPr/>
          <p:nvPr/>
        </p:nvSpPr>
        <p:spPr>
          <a:xfrm>
            <a:off x="675731" y="3907510"/>
            <a:ext cx="1682786" cy="1399122"/>
          </a:xfrm>
          <a:prstGeom prst="roundRect">
            <a:avLst>
              <a:gd name="adj" fmla="val 8087"/>
            </a:avLst>
          </a:prstGeom>
          <a:solidFill>
            <a:srgbClr val="FBD1E0"/>
          </a:solidFill>
          <a:ln>
            <a:solidFill>
              <a:srgbClr val="FADE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74" name="角丸四角形 6">
            <a:extLst>
              <a:ext uri="{FF2B5EF4-FFF2-40B4-BE49-F238E27FC236}">
                <a16:creationId xmlns:a16="http://schemas.microsoft.com/office/drawing/2014/main" id="{F39D9BAA-7A57-48FD-A713-755885EEEE99}"/>
              </a:ext>
            </a:extLst>
          </p:cNvPr>
          <p:cNvSpPr/>
          <p:nvPr/>
        </p:nvSpPr>
        <p:spPr>
          <a:xfrm>
            <a:off x="630919" y="1148625"/>
            <a:ext cx="8081063" cy="470756"/>
          </a:xfrm>
          <a:prstGeom prst="roundRect">
            <a:avLst>
              <a:gd name="adj" fmla="val 22971"/>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7" name="四角形: 角を丸くする 31">
            <a:extLst>
              <a:ext uri="{FF2B5EF4-FFF2-40B4-BE49-F238E27FC236}">
                <a16:creationId xmlns:a16="http://schemas.microsoft.com/office/drawing/2014/main" id="{135E059E-6EAC-4AB1-9225-0C628C318745}"/>
              </a:ext>
            </a:extLst>
          </p:cNvPr>
          <p:cNvSpPr/>
          <p:nvPr/>
        </p:nvSpPr>
        <p:spPr>
          <a:xfrm>
            <a:off x="643280" y="1942460"/>
            <a:ext cx="1715237" cy="1277916"/>
          </a:xfrm>
          <a:prstGeom prst="roundRect">
            <a:avLst>
              <a:gd name="adj" fmla="val 8087"/>
            </a:avLst>
          </a:prstGeom>
          <a:solidFill>
            <a:srgbClr val="D4ECBA"/>
          </a:solidFill>
          <a:ln>
            <a:solidFill>
              <a:srgbClr val="D4EC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6" name="四角形: 角を丸くする 15">
            <a:extLst>
              <a:ext uri="{FF2B5EF4-FFF2-40B4-BE49-F238E27FC236}">
                <a16:creationId xmlns:a16="http://schemas.microsoft.com/office/drawing/2014/main" id="{F7AC88CF-D2B8-4021-9F68-016D5886ACC9}"/>
              </a:ext>
            </a:extLst>
          </p:cNvPr>
          <p:cNvSpPr/>
          <p:nvPr/>
        </p:nvSpPr>
        <p:spPr>
          <a:xfrm>
            <a:off x="467544" y="620688"/>
            <a:ext cx="8352606" cy="432048"/>
          </a:xfrm>
          <a:prstGeom prst="roundRect">
            <a:avLst>
              <a:gd name="adj" fmla="val 25389"/>
            </a:avLst>
          </a:prstGeom>
          <a:pattFill prst="pct50">
            <a:fgClr>
              <a:srgbClr val="86D9EA"/>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49790359-D438-42C0-A00B-B241E521DECA}"/>
              </a:ext>
            </a:extLst>
          </p:cNvPr>
          <p:cNvSpPr/>
          <p:nvPr/>
        </p:nvSpPr>
        <p:spPr>
          <a:xfrm>
            <a:off x="446833" y="589330"/>
            <a:ext cx="8352606" cy="432048"/>
          </a:xfrm>
          <a:prstGeom prst="roundRect">
            <a:avLst>
              <a:gd name="adj" fmla="val 25389"/>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D86909C-CD6F-47DB-AF83-B7FC5C8B27D0}"/>
              </a:ext>
            </a:extLst>
          </p:cNvPr>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6" name="正方形/長方形 5">
            <a:extLst>
              <a:ext uri="{FF2B5EF4-FFF2-40B4-BE49-F238E27FC236}">
                <a16:creationId xmlns:a16="http://schemas.microsoft.com/office/drawing/2014/main" id="{2CB86784-DF8F-411E-BAAD-8DD9CE6F31CA}"/>
              </a:ext>
            </a:extLst>
          </p:cNvPr>
          <p:cNvSpPr/>
          <p:nvPr/>
        </p:nvSpPr>
        <p:spPr>
          <a:xfrm>
            <a:off x="323528" y="31358"/>
            <a:ext cx="7488832" cy="369332"/>
          </a:xfrm>
          <a:prstGeom prst="rect">
            <a:avLst/>
          </a:prstGeom>
        </p:spPr>
        <p:txBody>
          <a:bodyPr wrap="square">
            <a:spAutoFit/>
          </a:bodyPr>
          <a:lstStyle/>
          <a:p>
            <a:r>
              <a:rPr lang="ja-JP" altLang="en-US" b="1" dirty="0">
                <a:solidFill>
                  <a:schemeClr val="bg1"/>
                </a:solidFill>
              </a:rPr>
              <a:t>５　　　賃上げのルールの決定</a:t>
            </a:r>
          </a:p>
        </p:txBody>
      </p:sp>
      <p:cxnSp>
        <p:nvCxnSpPr>
          <p:cNvPr id="7" name="直線コネクタ 6">
            <a:extLst>
              <a:ext uri="{FF2B5EF4-FFF2-40B4-BE49-F238E27FC236}">
                <a16:creationId xmlns:a16="http://schemas.microsoft.com/office/drawing/2014/main" id="{751FA590-6DCC-4799-BA7B-DABF9D1A51CD}"/>
              </a:ext>
            </a:extLst>
          </p:cNvPr>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楕円 10">
            <a:extLst>
              <a:ext uri="{FF2B5EF4-FFF2-40B4-BE49-F238E27FC236}">
                <a16:creationId xmlns:a16="http://schemas.microsoft.com/office/drawing/2014/main" id="{8441CE65-8985-4D6C-A2AE-06A6C3286D63}"/>
              </a:ext>
            </a:extLst>
          </p:cNvPr>
          <p:cNvSpPr/>
          <p:nvPr/>
        </p:nvSpPr>
        <p:spPr>
          <a:xfrm>
            <a:off x="237258" y="503966"/>
            <a:ext cx="652979" cy="60277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latin typeface="Meiryo UI" panose="020B0604030504040204" pitchFamily="50" charset="-128"/>
                <a:ea typeface="Meiryo UI" panose="020B0604030504040204" pitchFamily="50" charset="-128"/>
              </a:rPr>
              <a:t>３</a:t>
            </a:r>
            <a:endParaRPr kumimoji="1" lang="ja-JP" altLang="en-US" sz="2400" b="1" dirty="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4124BE2-F8DC-4D83-9AB3-0C10F35DA963}"/>
              </a:ext>
            </a:extLst>
          </p:cNvPr>
          <p:cNvSpPr/>
          <p:nvPr/>
        </p:nvSpPr>
        <p:spPr>
          <a:xfrm>
            <a:off x="971600" y="620688"/>
            <a:ext cx="5472608" cy="369332"/>
          </a:xfrm>
          <a:prstGeom prst="rect">
            <a:avLst/>
          </a:prstGeom>
        </p:spPr>
        <p:txBody>
          <a:bodyPr wrap="square">
            <a:spAutoFit/>
          </a:bodyPr>
          <a:lstStyle/>
          <a:p>
            <a:r>
              <a:rPr lang="ja-JP" altLang="en-US" b="1" dirty="0" smtClean="0">
                <a:latin typeface="Meiryo UI" panose="020B0604030504040204" pitchFamily="50" charset="-128"/>
                <a:ea typeface="Meiryo UI" panose="020B0604030504040204" pitchFamily="50" charset="-128"/>
              </a:rPr>
              <a:t>配分対象における職員分類の変更特例</a:t>
            </a:r>
            <a:endParaRPr lang="ja-JP" altLang="en-US" b="1" dirty="0">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E70FAEE-AF58-4CFA-BE62-16106F299F7D}"/>
              </a:ext>
            </a:extLst>
          </p:cNvPr>
          <p:cNvSpPr/>
          <p:nvPr/>
        </p:nvSpPr>
        <p:spPr>
          <a:xfrm>
            <a:off x="723125" y="1124744"/>
            <a:ext cx="8013160" cy="523220"/>
          </a:xfrm>
          <a:prstGeom prst="rect">
            <a:avLst/>
          </a:prstGeom>
        </p:spPr>
        <p:txBody>
          <a:bodyPr wrap="square">
            <a:spAutoFit/>
          </a:bodyPr>
          <a:lstStyle/>
          <a:p>
            <a:r>
              <a:rPr lang="ja-JP" altLang="en-US" sz="1400" dirty="0" smtClean="0">
                <a:latin typeface="Meiryo UI" panose="020B0604030504040204" pitchFamily="50" charset="-128"/>
                <a:ea typeface="Meiryo UI" panose="020B0604030504040204" pitchFamily="50" charset="-128"/>
              </a:rPr>
              <a:t>経験若しくは技能等を鑑みて、</a:t>
            </a:r>
            <a:r>
              <a:rPr lang="ja-JP" altLang="en-US" sz="1400" b="1" dirty="0" smtClean="0">
                <a:latin typeface="Meiryo UI" panose="020B0604030504040204" pitchFamily="50" charset="-128"/>
                <a:ea typeface="Meiryo UI" panose="020B0604030504040204" pitchFamily="50" charset="-128"/>
              </a:rPr>
              <a:t>通常の職員分類では適正な評価ができない職員の特性</a:t>
            </a:r>
            <a:r>
              <a:rPr lang="ja-JP" altLang="en-US" sz="1400" dirty="0" smtClean="0">
                <a:latin typeface="Meiryo UI" panose="020B0604030504040204" pitchFamily="50" charset="-128"/>
                <a:ea typeface="Meiryo UI" panose="020B0604030504040204" pitchFamily="50" charset="-128"/>
              </a:rPr>
              <a:t>を考慮し、一定のルールのもと、法人・事業所の裁量で職員分類の変更を行うことができる。</a:t>
            </a:r>
            <a:endParaRPr lang="ja-JP" altLang="en-US" sz="1400" dirty="0">
              <a:latin typeface="Meiryo UI" panose="020B0604030504040204" pitchFamily="50" charset="-128"/>
              <a:ea typeface="Meiryo UI" panose="020B0604030504040204" pitchFamily="50" charset="-128"/>
            </a:endParaRPr>
          </a:p>
        </p:txBody>
      </p:sp>
      <p:cxnSp>
        <p:nvCxnSpPr>
          <p:cNvPr id="53" name="直線コネクタ 52">
            <a:extLst>
              <a:ext uri="{FF2B5EF4-FFF2-40B4-BE49-F238E27FC236}">
                <a16:creationId xmlns:a16="http://schemas.microsoft.com/office/drawing/2014/main" id="{3D536B3D-E5B7-42C6-A299-830B6FF7F8E8}"/>
              </a:ext>
            </a:extLst>
          </p:cNvPr>
          <p:cNvCxnSpPr/>
          <p:nvPr/>
        </p:nvCxnSpPr>
        <p:spPr>
          <a:xfrm>
            <a:off x="6059299" y="3146023"/>
            <a:ext cx="0" cy="3077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角丸四角形 6">
            <a:extLst>
              <a:ext uri="{FF2B5EF4-FFF2-40B4-BE49-F238E27FC236}">
                <a16:creationId xmlns:a16="http://schemas.microsoft.com/office/drawing/2014/main" id="{059DE2D8-F180-40C5-B762-2F5BA918C08D}"/>
              </a:ext>
            </a:extLst>
          </p:cNvPr>
          <p:cNvSpPr/>
          <p:nvPr/>
        </p:nvSpPr>
        <p:spPr>
          <a:xfrm>
            <a:off x="395284" y="5733256"/>
            <a:ext cx="8404155" cy="1018942"/>
          </a:xfrm>
          <a:prstGeom prst="roundRect">
            <a:avLst>
              <a:gd name="adj" fmla="val 19884"/>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pic>
        <p:nvPicPr>
          <p:cNvPr id="71" name="図 70">
            <a:extLst>
              <a:ext uri="{FF2B5EF4-FFF2-40B4-BE49-F238E27FC236}">
                <a16:creationId xmlns:a16="http://schemas.microsoft.com/office/drawing/2014/main" id="{6EAD024F-2711-450A-BF40-661A282603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134" y="5949280"/>
            <a:ext cx="586498" cy="586498"/>
          </a:xfrm>
          <a:prstGeom prst="rect">
            <a:avLst/>
          </a:prstGeom>
        </p:spPr>
      </p:pic>
      <p:sp>
        <p:nvSpPr>
          <p:cNvPr id="82" name="正方形/長方形 81">
            <a:extLst>
              <a:ext uri="{FF2B5EF4-FFF2-40B4-BE49-F238E27FC236}">
                <a16:creationId xmlns:a16="http://schemas.microsoft.com/office/drawing/2014/main" id="{FBDCCE07-FE42-49D8-8022-E6270754EFB8}"/>
              </a:ext>
            </a:extLst>
          </p:cNvPr>
          <p:cNvSpPr/>
          <p:nvPr/>
        </p:nvSpPr>
        <p:spPr>
          <a:xfrm>
            <a:off x="1365029" y="5733256"/>
            <a:ext cx="7324477" cy="1015663"/>
          </a:xfrm>
          <a:prstGeom prst="rect">
            <a:avLst/>
          </a:prstGeom>
        </p:spPr>
        <p:txBody>
          <a:bodyPr wrap="square">
            <a:spAutoFit/>
          </a:bodyPr>
          <a:lstStyle/>
          <a:p>
            <a:pPr marL="179388" indent="-179388">
              <a:tabLst>
                <a:tab pos="273050" algn="l"/>
              </a:tabLst>
            </a:pPr>
            <a:r>
              <a:rPr lang="ja-JP" altLang="en-US" sz="12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変更特例を適用する場合、特例の種別、該当職員の職種、特性、人数についてできる限る具体的な報告が必要。</a:t>
            </a:r>
            <a:endParaRPr lang="en-US" altLang="ja-JP" sz="1200" dirty="0" smtClean="0">
              <a:latin typeface="Meiryo UI" panose="020B0604030504040204" pitchFamily="50" charset="-128"/>
              <a:ea typeface="Meiryo UI" panose="020B0604030504040204" pitchFamily="50" charset="-128"/>
            </a:endParaRPr>
          </a:p>
          <a:p>
            <a:pPr marL="179388" indent="-179388">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通知で示しているのは例示であり、限定されているわけではない。</a:t>
            </a:r>
            <a:endParaRPr lang="en-US" altLang="ja-JP" sz="1200" dirty="0" smtClean="0">
              <a:solidFill>
                <a:schemeClr val="tx1">
                  <a:lumMod val="50000"/>
                  <a:lumOff val="50000"/>
                </a:schemeClr>
              </a:solidFill>
              <a:latin typeface="Meiryo UI" panose="020B0604030504040204" pitchFamily="50" charset="-128"/>
              <a:ea typeface="Meiryo UI" panose="020B0604030504040204" pitchFamily="50" charset="-128"/>
            </a:endParaRPr>
          </a:p>
          <a:p>
            <a:pPr marL="179388" indent="-179388">
              <a:tabLst>
                <a:tab pos="273050" algn="l"/>
              </a:tabLst>
            </a:pPr>
            <a:r>
              <a:rPr lang="ja-JP" altLang="en-US" sz="12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特例の趣旨に沿わない計画（全職員の分類変更を行う等）については、詳細な理由の説明を求める。</a:t>
            </a:r>
            <a:endParaRPr lang="en-US" altLang="ja-JP" sz="1200" dirty="0" smtClean="0">
              <a:latin typeface="Meiryo UI" panose="020B0604030504040204" pitchFamily="50" charset="-128"/>
              <a:ea typeface="Meiryo UI" panose="020B0604030504040204" pitchFamily="50" charset="-128"/>
            </a:endParaRPr>
          </a:p>
          <a:p>
            <a:pPr marL="179388" indent="-179388">
              <a:tabLst>
                <a:tab pos="273050" algn="l"/>
              </a:tabLst>
            </a:pPr>
            <a:r>
              <a:rPr lang="ja-JP" altLang="en-US" sz="12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smtClean="0">
                <a:latin typeface="Meiryo UI" panose="020B0604030504040204" pitchFamily="50" charset="-128"/>
                <a:ea typeface="Meiryo UI" panose="020B0604030504040204" pitchFamily="50" charset="-128"/>
              </a:rPr>
              <a:t> 変更特例を適用するにあたっては、経験・技能等を鑑みて、通常の職員分類では正当な評価ができない職員がいるかどうかを考慮し、労使でよく話し合うことが重要。</a:t>
            </a:r>
            <a:endParaRPr lang="en-US" altLang="ja-JP" sz="1200" dirty="0" smtClean="0">
              <a:latin typeface="Meiryo UI" panose="020B0604030504040204" pitchFamily="50" charset="-128"/>
              <a:ea typeface="Meiryo UI" panose="020B0604030504040204" pitchFamily="50" charset="-128"/>
            </a:endParaRPr>
          </a:p>
        </p:txBody>
      </p:sp>
      <p:pic>
        <p:nvPicPr>
          <p:cNvPr id="37" name="図 36"/>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1105559" y="2030650"/>
            <a:ext cx="550182" cy="600216"/>
          </a:xfrm>
          <a:prstGeom prst="rect">
            <a:avLst/>
          </a:prstGeom>
        </p:spPr>
      </p:pic>
      <p:pic>
        <p:nvPicPr>
          <p:cNvPr id="40" name="図 39"/>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1559658" y="2330758"/>
            <a:ext cx="505473" cy="551441"/>
          </a:xfrm>
          <a:prstGeom prst="rect">
            <a:avLst/>
          </a:prstGeom>
        </p:spPr>
      </p:pic>
      <p:pic>
        <p:nvPicPr>
          <p:cNvPr id="43" name="図 42"/>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819747" y="2449116"/>
            <a:ext cx="491086" cy="542696"/>
          </a:xfrm>
          <a:prstGeom prst="rect">
            <a:avLst/>
          </a:prstGeom>
        </p:spPr>
      </p:pic>
      <p:sp>
        <p:nvSpPr>
          <p:cNvPr id="44" name="角丸四角形 43"/>
          <p:cNvSpPr/>
          <p:nvPr/>
        </p:nvSpPr>
        <p:spPr>
          <a:xfrm>
            <a:off x="675731" y="3627216"/>
            <a:ext cx="1654684" cy="270224"/>
          </a:xfrm>
          <a:prstGeom prst="roundRect">
            <a:avLst>
              <a:gd name="adj" fmla="val 22439"/>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Meiryo UI" panose="020B0604030504040204" pitchFamily="50" charset="-128"/>
                <a:ea typeface="Meiryo UI" panose="020B0604030504040204" pitchFamily="50" charset="-128"/>
              </a:rPr>
              <a:t>その他の職種</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6BA6351F-F081-41E8-BC6B-8C3925532B07}"/>
              </a:ext>
            </a:extLst>
          </p:cNvPr>
          <p:cNvSpPr/>
          <p:nvPr/>
        </p:nvSpPr>
        <p:spPr>
          <a:xfrm>
            <a:off x="4716016" y="3185778"/>
            <a:ext cx="3888432" cy="261610"/>
          </a:xfrm>
          <a:prstGeom prst="rect">
            <a:avLst/>
          </a:prstGeom>
        </p:spPr>
        <p:txBody>
          <a:bodyPr wrap="square">
            <a:spAutoFit/>
          </a:bodyPr>
          <a:lstStyle/>
          <a:p>
            <a:pPr algn="ctr"/>
            <a:r>
              <a:rPr lang="ja-JP" altLang="en-US" sz="11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「経験・技能のある障害福祉人材」に分類することができる。</a:t>
            </a:r>
            <a:endParaRPr lang="ja-JP" altLang="en-US" sz="1100" dirty="0">
              <a:latin typeface="Meiryo UI" panose="020B0604030504040204" pitchFamily="50" charset="-128"/>
              <a:ea typeface="Meiryo UI" panose="020B0604030504040204" pitchFamily="50" charset="-128"/>
            </a:endParaRPr>
          </a:p>
        </p:txBody>
      </p:sp>
      <p:sp>
        <p:nvSpPr>
          <p:cNvPr id="51" name="角丸四角形 50"/>
          <p:cNvSpPr/>
          <p:nvPr/>
        </p:nvSpPr>
        <p:spPr>
          <a:xfrm>
            <a:off x="611560" y="1628800"/>
            <a:ext cx="1720355" cy="270224"/>
          </a:xfrm>
          <a:prstGeom prst="roundRect">
            <a:avLst>
              <a:gd name="adj" fmla="val 22439"/>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Meiryo UI" panose="020B0604030504040204" pitchFamily="50" charset="-128"/>
                <a:ea typeface="Meiryo UI" panose="020B0604030504040204" pitchFamily="50" charset="-128"/>
              </a:rPr>
              <a:t>他の障害福祉人材</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pic>
        <p:nvPicPr>
          <p:cNvPr id="61" name="図 60"/>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1529875" y="4425454"/>
            <a:ext cx="514008" cy="560752"/>
          </a:xfrm>
          <a:prstGeom prst="rect">
            <a:avLst/>
          </a:prstGeom>
        </p:spPr>
      </p:pic>
      <p:sp>
        <p:nvSpPr>
          <p:cNvPr id="75" name="正方形/長方形 74">
            <a:extLst>
              <a:ext uri="{FF2B5EF4-FFF2-40B4-BE49-F238E27FC236}">
                <a16:creationId xmlns:a16="http://schemas.microsoft.com/office/drawing/2014/main" id="{6BA6351F-F081-41E8-BC6B-8C3925532B07}"/>
              </a:ext>
            </a:extLst>
          </p:cNvPr>
          <p:cNvSpPr/>
          <p:nvPr/>
        </p:nvSpPr>
        <p:spPr>
          <a:xfrm>
            <a:off x="1394406" y="3027052"/>
            <a:ext cx="4617754" cy="600164"/>
          </a:xfrm>
          <a:prstGeom prst="rect">
            <a:avLst/>
          </a:prstGeom>
        </p:spPr>
        <p:txBody>
          <a:bodyPr wrap="square">
            <a:spAutoFit/>
          </a:bodyPr>
          <a:lstStyle/>
          <a:p>
            <a:pPr algn="ctr"/>
            <a:r>
              <a:rPr lang="ja-JP" altLang="en-US" sz="1100" dirty="0" smtClean="0">
                <a:solidFill>
                  <a:srgbClr val="FF0000"/>
                </a:solidFill>
                <a:latin typeface="Meiryo UI" panose="020B0604030504040204" pitchFamily="50" charset="-128"/>
                <a:ea typeface="Meiryo UI" panose="020B0604030504040204" pitchFamily="50" charset="-128"/>
              </a:rPr>
              <a:t>研修等で専門的な技能を身につけた</a:t>
            </a:r>
            <a:endParaRPr lang="en-US" altLang="ja-JP" sz="1100" dirty="0">
              <a:solidFill>
                <a:srgbClr val="FF0000"/>
              </a:solidFill>
              <a:latin typeface="Meiryo UI" panose="020B0604030504040204" pitchFamily="50" charset="-128"/>
              <a:ea typeface="Meiryo UI" panose="020B0604030504040204" pitchFamily="50" charset="-128"/>
            </a:endParaRPr>
          </a:p>
          <a:p>
            <a:pPr algn="ctr"/>
            <a:r>
              <a:rPr lang="ja-JP" altLang="en-US" sz="1100" dirty="0" smtClean="0">
                <a:solidFill>
                  <a:srgbClr val="FF0000"/>
                </a:solidFill>
                <a:latin typeface="Meiryo UI" panose="020B0604030504040204" pitchFamily="50" charset="-128"/>
                <a:ea typeface="Meiryo UI" panose="020B0604030504040204" pitchFamily="50" charset="-128"/>
              </a:rPr>
              <a:t>勤続</a:t>
            </a:r>
            <a:r>
              <a:rPr lang="en-US" altLang="ja-JP" sz="1100" dirty="0" smtClean="0">
                <a:solidFill>
                  <a:srgbClr val="FF0000"/>
                </a:solidFill>
                <a:latin typeface="Meiryo UI" panose="020B0604030504040204" pitchFamily="50" charset="-128"/>
                <a:ea typeface="Meiryo UI" panose="020B0604030504040204" pitchFamily="50" charset="-128"/>
              </a:rPr>
              <a:t>10</a:t>
            </a:r>
            <a:r>
              <a:rPr lang="ja-JP" altLang="en-US" sz="1100" dirty="0" smtClean="0">
                <a:solidFill>
                  <a:srgbClr val="FF0000"/>
                </a:solidFill>
                <a:latin typeface="Meiryo UI" panose="020B0604030504040204" pitchFamily="50" charset="-128"/>
                <a:ea typeface="Meiryo UI" panose="020B0604030504040204" pitchFamily="50" charset="-128"/>
              </a:rPr>
              <a:t>年以上の職員</a:t>
            </a:r>
            <a:endParaRPr lang="en-US" altLang="ja-JP" sz="1100" dirty="0" smtClean="0">
              <a:solidFill>
                <a:srgbClr val="FF0000"/>
              </a:solidFill>
              <a:latin typeface="Meiryo UI" panose="020B0604030504040204" pitchFamily="50" charset="-128"/>
              <a:ea typeface="Meiryo UI" panose="020B0604030504040204" pitchFamily="50" charset="-128"/>
            </a:endParaRPr>
          </a:p>
          <a:p>
            <a:pPr algn="ctr"/>
            <a:endParaRPr lang="ja-JP" altLang="en-US" sz="1100" dirty="0">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6BA6351F-F081-41E8-BC6B-8C3925532B07}"/>
              </a:ext>
            </a:extLst>
          </p:cNvPr>
          <p:cNvSpPr/>
          <p:nvPr/>
        </p:nvSpPr>
        <p:spPr>
          <a:xfrm>
            <a:off x="2114387" y="4995368"/>
            <a:ext cx="3177693" cy="600164"/>
          </a:xfrm>
          <a:prstGeom prst="rect">
            <a:avLst/>
          </a:prstGeom>
        </p:spPr>
        <p:txBody>
          <a:bodyPr wrap="square">
            <a:spAutoFit/>
          </a:bodyPr>
          <a:lstStyle/>
          <a:p>
            <a:pPr algn="ctr"/>
            <a:r>
              <a:rPr lang="ja-JP" altLang="en-US" sz="1100" dirty="0" smtClean="0">
                <a:solidFill>
                  <a:srgbClr val="FF0000"/>
                </a:solidFill>
                <a:latin typeface="Meiryo UI" panose="020B0604030504040204" pitchFamily="50" charset="-128"/>
                <a:ea typeface="Meiryo UI" panose="020B0604030504040204" pitchFamily="50" charset="-128"/>
              </a:rPr>
              <a:t>個別の障害福祉サービス等の類型ごとに</a:t>
            </a:r>
            <a:endParaRPr lang="en-US" altLang="ja-JP" sz="1100" dirty="0" smtClean="0">
              <a:solidFill>
                <a:srgbClr val="FF0000"/>
              </a:solidFill>
              <a:latin typeface="Meiryo UI" panose="020B0604030504040204" pitchFamily="50" charset="-128"/>
              <a:ea typeface="Meiryo UI" panose="020B0604030504040204" pitchFamily="50" charset="-128"/>
            </a:endParaRPr>
          </a:p>
          <a:p>
            <a:pPr algn="ctr"/>
            <a:r>
              <a:rPr lang="ja-JP" altLang="en-US" sz="1100" dirty="0" smtClean="0">
                <a:solidFill>
                  <a:srgbClr val="FF0000"/>
                </a:solidFill>
                <a:latin typeface="Meiryo UI" panose="020B0604030504040204" pitchFamily="50" charset="-128"/>
                <a:ea typeface="Meiryo UI" panose="020B0604030504040204" pitchFamily="50" charset="-128"/>
              </a:rPr>
              <a:t>必要となる専門的な技能によりサービスの質</a:t>
            </a:r>
            <a:endParaRPr lang="en-US" altLang="ja-JP" sz="1100" dirty="0" smtClean="0">
              <a:solidFill>
                <a:srgbClr val="FF0000"/>
              </a:solidFill>
              <a:latin typeface="Meiryo UI" panose="020B0604030504040204" pitchFamily="50" charset="-128"/>
              <a:ea typeface="Meiryo UI" panose="020B0604030504040204" pitchFamily="50" charset="-128"/>
            </a:endParaRPr>
          </a:p>
          <a:p>
            <a:pPr algn="ctr"/>
            <a:r>
              <a:rPr lang="ja-JP" altLang="en-US" sz="1100" dirty="0" smtClean="0">
                <a:solidFill>
                  <a:srgbClr val="FF0000"/>
                </a:solidFill>
                <a:latin typeface="Meiryo UI" panose="020B0604030504040204" pitchFamily="50" charset="-128"/>
                <a:ea typeface="Meiryo UI" panose="020B0604030504040204" pitchFamily="50" charset="-128"/>
              </a:rPr>
              <a:t>の向上に寄与している職員</a:t>
            </a:r>
            <a:endParaRPr lang="ja-JP" altLang="en-US" sz="1100" dirty="0">
              <a:solidFill>
                <a:srgbClr val="FF0000"/>
              </a:solidFill>
              <a:latin typeface="Meiryo UI" panose="020B0604030504040204" pitchFamily="50" charset="-128"/>
              <a:ea typeface="Meiryo UI" panose="020B0604030504040204" pitchFamily="50" charset="-128"/>
            </a:endParaRPr>
          </a:p>
        </p:txBody>
      </p:sp>
      <p:pic>
        <p:nvPicPr>
          <p:cNvPr id="84" name="図 83"/>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902445" y="4515517"/>
            <a:ext cx="499378" cy="551859"/>
          </a:xfrm>
          <a:prstGeom prst="rect">
            <a:avLst/>
          </a:prstGeom>
        </p:spPr>
      </p:pic>
      <p:pic>
        <p:nvPicPr>
          <p:cNvPr id="85" name="図 84"/>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1189450" y="4094021"/>
            <a:ext cx="499378" cy="551859"/>
          </a:xfrm>
          <a:prstGeom prst="rect">
            <a:avLst/>
          </a:prstGeom>
        </p:spPr>
      </p:pic>
      <p:sp>
        <p:nvSpPr>
          <p:cNvPr id="91" name="四角形: 角を丸くする 31">
            <a:extLst>
              <a:ext uri="{FF2B5EF4-FFF2-40B4-BE49-F238E27FC236}">
                <a16:creationId xmlns:a16="http://schemas.microsoft.com/office/drawing/2014/main" id="{135E059E-6EAC-4AB1-9225-0C628C318745}"/>
              </a:ext>
            </a:extLst>
          </p:cNvPr>
          <p:cNvSpPr/>
          <p:nvPr/>
        </p:nvSpPr>
        <p:spPr>
          <a:xfrm>
            <a:off x="5526108" y="1918029"/>
            <a:ext cx="1901343" cy="1282391"/>
          </a:xfrm>
          <a:prstGeom prst="roundRect">
            <a:avLst>
              <a:gd name="adj" fmla="val 8087"/>
            </a:avLst>
          </a:prstGeom>
          <a:solidFill>
            <a:srgbClr val="FFEAA7"/>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8"/>
            <a:endParaRPr kumimoji="1" lang="ja-JP" altLang="en-US">
              <a:solidFill>
                <a:prstClr val="white"/>
              </a:solidFill>
              <a:latin typeface="Meiryo UI" panose="020B0604030504040204" pitchFamily="50" charset="-128"/>
              <a:ea typeface="Meiryo UI" panose="020B0604030504040204" pitchFamily="50" charset="-128"/>
            </a:endParaRPr>
          </a:p>
        </p:txBody>
      </p:sp>
      <p:pic>
        <p:nvPicPr>
          <p:cNvPr id="93" name="図 92"/>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5958157" y="2008962"/>
            <a:ext cx="810498" cy="884205"/>
          </a:xfrm>
          <a:prstGeom prst="rect">
            <a:avLst/>
          </a:prstGeom>
        </p:spPr>
      </p:pic>
      <p:sp>
        <p:nvSpPr>
          <p:cNvPr id="96" name="右矢印 95"/>
          <p:cNvSpPr/>
          <p:nvPr/>
        </p:nvSpPr>
        <p:spPr>
          <a:xfrm>
            <a:off x="3059832" y="1863296"/>
            <a:ext cx="1105348" cy="1043840"/>
          </a:xfrm>
          <a:prstGeom prst="rightArrow">
            <a:avLst>
              <a:gd name="adj1" fmla="val 50000"/>
              <a:gd name="adj2" fmla="val 4328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prstClr val="black"/>
                </a:solidFill>
                <a:latin typeface="Meiryo UI" panose="020B0604030504040204" pitchFamily="50" charset="-128"/>
                <a:ea typeface="Meiryo UI" panose="020B0604030504040204" pitchFamily="50" charset="-128"/>
              </a:rPr>
              <a:t>裁量</a:t>
            </a:r>
            <a:endParaRPr lang="ja-JP" altLang="en-US" sz="1400" b="1" dirty="0">
              <a:solidFill>
                <a:prstClr val="black"/>
              </a:solidFill>
              <a:latin typeface="Meiryo UI" panose="020B0604030504040204" pitchFamily="50" charset="-128"/>
              <a:ea typeface="Meiryo UI" panose="020B0604030504040204" pitchFamily="50" charset="-128"/>
            </a:endParaRPr>
          </a:p>
        </p:txBody>
      </p:sp>
      <p:cxnSp>
        <p:nvCxnSpPr>
          <p:cNvPr id="98" name="直線コネクタ 97">
            <a:extLst>
              <a:ext uri="{FF2B5EF4-FFF2-40B4-BE49-F238E27FC236}">
                <a16:creationId xmlns:a16="http://schemas.microsoft.com/office/drawing/2014/main" id="{3D536B3D-E5B7-42C6-A299-830B6FF7F8E8}"/>
              </a:ext>
            </a:extLst>
          </p:cNvPr>
          <p:cNvCxnSpPr/>
          <p:nvPr/>
        </p:nvCxnSpPr>
        <p:spPr>
          <a:xfrm>
            <a:off x="6768655" y="5191647"/>
            <a:ext cx="0" cy="3077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9" name="正方形/長方形 98">
            <a:extLst>
              <a:ext uri="{FF2B5EF4-FFF2-40B4-BE49-F238E27FC236}">
                <a16:creationId xmlns:a16="http://schemas.microsoft.com/office/drawing/2014/main" id="{6BA6351F-F081-41E8-BC6B-8C3925532B07}"/>
              </a:ext>
            </a:extLst>
          </p:cNvPr>
          <p:cNvSpPr/>
          <p:nvPr/>
        </p:nvSpPr>
        <p:spPr>
          <a:xfrm>
            <a:off x="4499992" y="5274840"/>
            <a:ext cx="3888432" cy="261610"/>
          </a:xfrm>
          <a:prstGeom prst="rect">
            <a:avLst/>
          </a:prstGeom>
        </p:spPr>
        <p:txBody>
          <a:bodyPr wrap="square">
            <a:spAutoFit/>
          </a:bodyPr>
          <a:lstStyle/>
          <a:p>
            <a:pPr algn="ctr"/>
            <a:r>
              <a:rPr lang="ja-JP" altLang="en-US" sz="11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「他の障害福祉人材」に分類することができる。</a:t>
            </a:r>
            <a:endParaRPr lang="ja-JP" altLang="en-US" sz="1100" dirty="0">
              <a:latin typeface="Meiryo UI" panose="020B0604030504040204" pitchFamily="50" charset="-128"/>
              <a:ea typeface="Meiryo UI" panose="020B0604030504040204" pitchFamily="50" charset="-128"/>
            </a:endParaRPr>
          </a:p>
        </p:txBody>
      </p:sp>
      <p:sp>
        <p:nvSpPr>
          <p:cNvPr id="100" name="四角形: 角を丸くする 31">
            <a:extLst>
              <a:ext uri="{FF2B5EF4-FFF2-40B4-BE49-F238E27FC236}">
                <a16:creationId xmlns:a16="http://schemas.microsoft.com/office/drawing/2014/main" id="{135E059E-6EAC-4AB1-9225-0C628C318745}"/>
              </a:ext>
            </a:extLst>
          </p:cNvPr>
          <p:cNvSpPr/>
          <p:nvPr/>
        </p:nvSpPr>
        <p:spPr>
          <a:xfrm>
            <a:off x="5544843" y="3944338"/>
            <a:ext cx="1882608" cy="1277916"/>
          </a:xfrm>
          <a:prstGeom prst="roundRect">
            <a:avLst>
              <a:gd name="adj" fmla="val 8087"/>
            </a:avLst>
          </a:prstGeom>
          <a:solidFill>
            <a:srgbClr val="D4ECBA"/>
          </a:solidFill>
          <a:ln>
            <a:solidFill>
              <a:srgbClr val="D4EC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103" name="図 102"/>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5969589" y="4046023"/>
            <a:ext cx="845799" cy="934686"/>
          </a:xfrm>
          <a:prstGeom prst="rect">
            <a:avLst/>
          </a:prstGeom>
        </p:spPr>
      </p:pic>
      <p:sp>
        <p:nvSpPr>
          <p:cNvPr id="104" name="角丸四角形 103"/>
          <p:cNvSpPr/>
          <p:nvPr/>
        </p:nvSpPr>
        <p:spPr>
          <a:xfrm>
            <a:off x="5375599" y="3621002"/>
            <a:ext cx="2202360" cy="270224"/>
          </a:xfrm>
          <a:prstGeom prst="roundRect">
            <a:avLst>
              <a:gd name="adj" fmla="val 22439"/>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Meiryo UI" panose="020B0604030504040204" pitchFamily="50" charset="-128"/>
                <a:ea typeface="Meiryo UI" panose="020B0604030504040204" pitchFamily="50" charset="-128"/>
              </a:rPr>
              <a:t>他の障害福祉人材</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5" name="右矢印 44"/>
          <p:cNvSpPr/>
          <p:nvPr/>
        </p:nvSpPr>
        <p:spPr>
          <a:xfrm>
            <a:off x="3128829" y="3893548"/>
            <a:ext cx="1105348" cy="1043840"/>
          </a:xfrm>
          <a:prstGeom prst="rightArrow">
            <a:avLst>
              <a:gd name="adj1" fmla="val 50000"/>
              <a:gd name="adj2" fmla="val 4328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prstClr val="black"/>
                </a:solidFill>
                <a:latin typeface="Meiryo UI" panose="020B0604030504040204" pitchFamily="50" charset="-128"/>
                <a:ea typeface="Meiryo UI" panose="020B0604030504040204" pitchFamily="50" charset="-128"/>
              </a:rPr>
              <a:t>裁量</a:t>
            </a:r>
            <a:endParaRPr lang="ja-JP" altLang="en-US" sz="1400" b="1" dirty="0">
              <a:solidFill>
                <a:prstClr val="black"/>
              </a:solidFill>
              <a:latin typeface="Meiryo UI" panose="020B0604030504040204" pitchFamily="50" charset="-128"/>
              <a:ea typeface="Meiryo UI" panose="020B0604030504040204" pitchFamily="50" charset="-128"/>
            </a:endParaRPr>
          </a:p>
        </p:txBody>
      </p:sp>
      <p:sp>
        <p:nvSpPr>
          <p:cNvPr id="55" name="角丸四角形 54"/>
          <p:cNvSpPr/>
          <p:nvPr/>
        </p:nvSpPr>
        <p:spPr>
          <a:xfrm>
            <a:off x="5148064" y="1618342"/>
            <a:ext cx="2583904" cy="270224"/>
          </a:xfrm>
          <a:prstGeom prst="roundRect">
            <a:avLst>
              <a:gd name="adj" fmla="val 22439"/>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Meiryo UI" panose="020B0604030504040204" pitchFamily="50" charset="-128"/>
                <a:ea typeface="Meiryo UI" panose="020B0604030504040204" pitchFamily="50" charset="-128"/>
              </a:rPr>
              <a:t>経験・技能のある障害福祉人材</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6BA6351F-F081-41E8-BC6B-8C3925532B07}"/>
              </a:ext>
            </a:extLst>
          </p:cNvPr>
          <p:cNvSpPr/>
          <p:nvPr/>
        </p:nvSpPr>
        <p:spPr>
          <a:xfrm>
            <a:off x="4788024" y="5461470"/>
            <a:ext cx="3888432" cy="253916"/>
          </a:xfrm>
          <a:prstGeom prst="rect">
            <a:avLst/>
          </a:prstGeom>
        </p:spPr>
        <p:txBody>
          <a:bodyPr wrap="square">
            <a:spAutoFit/>
          </a:bodyPr>
          <a:lstStyle/>
          <a:p>
            <a:pPr algn="ctr"/>
            <a:r>
              <a:rPr lang="ja-JP" altLang="en-US" sz="1050" dirty="0" smtClean="0">
                <a:latin typeface="Meiryo UI" panose="020B0604030504040204" pitchFamily="50" charset="-128"/>
                <a:ea typeface="Meiryo UI" panose="020B0604030504040204" pitchFamily="50" charset="-128"/>
              </a:rPr>
              <a:t> </a:t>
            </a:r>
            <a:r>
              <a:rPr lang="en-US" altLang="ja-JP" sz="1050" dirty="0" smtClean="0">
                <a:latin typeface="Meiryo UI" panose="020B0604030504040204" pitchFamily="50" charset="-128"/>
                <a:ea typeface="Meiryo UI" panose="020B0604030504040204" pitchFamily="50" charset="-128"/>
              </a:rPr>
              <a:t>※</a:t>
            </a:r>
            <a:r>
              <a:rPr lang="ja-JP" altLang="en-US" sz="1050" dirty="0">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賃金改善前の年収が</a:t>
            </a:r>
            <a:r>
              <a:rPr lang="en-US" altLang="ja-JP" sz="1050" dirty="0" smtClean="0">
                <a:latin typeface="Meiryo UI" panose="020B0604030504040204" pitchFamily="50" charset="-128"/>
                <a:ea typeface="Meiryo UI" panose="020B0604030504040204" pitchFamily="50" charset="-128"/>
              </a:rPr>
              <a:t>440</a:t>
            </a:r>
            <a:r>
              <a:rPr lang="ja-JP" altLang="en-US" sz="1050" dirty="0" smtClean="0">
                <a:latin typeface="Meiryo UI" panose="020B0604030504040204" pitchFamily="50" charset="-128"/>
                <a:ea typeface="Meiryo UI" panose="020B0604030504040204" pitchFamily="50" charset="-128"/>
              </a:rPr>
              <a:t>万円を上回る職員は変更不可</a:t>
            </a:r>
            <a:endParaRPr lang="ja-JP" altLang="en-US" sz="1050" dirty="0">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10</a:t>
            </a:fld>
            <a:endParaRPr kumimoji="1" lang="ja-JP" altLang="en-US"/>
          </a:p>
        </p:txBody>
      </p:sp>
    </p:spTree>
    <p:extLst>
      <p:ext uri="{BB962C8B-B14F-4D97-AF65-F5344CB8AC3E}">
        <p14:creationId xmlns:p14="http://schemas.microsoft.com/office/powerpoint/2010/main" val="518655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直角三角形 122"/>
          <p:cNvSpPr/>
          <p:nvPr/>
        </p:nvSpPr>
        <p:spPr>
          <a:xfrm>
            <a:off x="5230668" y="1422643"/>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4" name="角丸四角形 123"/>
          <p:cNvSpPr/>
          <p:nvPr/>
        </p:nvSpPr>
        <p:spPr>
          <a:xfrm>
            <a:off x="4650138" y="1484783"/>
            <a:ext cx="4320480" cy="2304257"/>
          </a:xfrm>
          <a:prstGeom prst="roundRect">
            <a:avLst>
              <a:gd name="adj" fmla="val 3884"/>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9" name="直角三角形 118"/>
          <p:cNvSpPr/>
          <p:nvPr/>
        </p:nvSpPr>
        <p:spPr>
          <a:xfrm>
            <a:off x="765118" y="4014931"/>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0" name="角丸四角形 119"/>
          <p:cNvSpPr/>
          <p:nvPr/>
        </p:nvSpPr>
        <p:spPr>
          <a:xfrm>
            <a:off x="184588" y="4077072"/>
            <a:ext cx="4364462" cy="2736304"/>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4" name="直角三角形 113"/>
          <p:cNvSpPr/>
          <p:nvPr/>
        </p:nvSpPr>
        <p:spPr>
          <a:xfrm>
            <a:off x="773808" y="2137316"/>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5" name="角丸四角形 114"/>
          <p:cNvSpPr/>
          <p:nvPr/>
        </p:nvSpPr>
        <p:spPr>
          <a:xfrm>
            <a:off x="193278" y="2185455"/>
            <a:ext cx="4364462" cy="1747601"/>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16" name="テキスト ボックス 115"/>
          <p:cNvSpPr txBox="1"/>
          <p:nvPr/>
        </p:nvSpPr>
        <p:spPr>
          <a:xfrm>
            <a:off x="760042" y="2204864"/>
            <a:ext cx="3811958"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前年１～</a:t>
            </a:r>
            <a:r>
              <a:rPr kumimoji="1" lang="en-US" altLang="ja-JP" sz="1500" b="1" dirty="0" smtClean="0">
                <a:solidFill>
                  <a:schemeClr val="tx2"/>
                </a:solidFill>
                <a:latin typeface="Meiryo UI" panose="020B0604030504040204" pitchFamily="50" charset="-128"/>
                <a:ea typeface="Meiryo UI" panose="020B0604030504040204" pitchFamily="50" charset="-128"/>
              </a:rPr>
              <a:t>12</a:t>
            </a:r>
            <a:r>
              <a:rPr kumimoji="1" lang="ja-JP" altLang="en-US" sz="1500" b="1" dirty="0" smtClean="0">
                <a:solidFill>
                  <a:schemeClr val="tx2"/>
                </a:solidFill>
                <a:latin typeface="Meiryo UI" panose="020B0604030504040204" pitchFamily="50" charset="-128"/>
                <a:ea typeface="Meiryo UI" panose="020B0604030504040204" pitchFamily="50" charset="-128"/>
              </a:rPr>
              <a:t>月の報酬総額等を確認</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12" name="直角三角形 11"/>
          <p:cNvSpPr/>
          <p:nvPr/>
        </p:nvSpPr>
        <p:spPr>
          <a:xfrm>
            <a:off x="760042" y="494740"/>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 name="角丸四角形 5"/>
          <p:cNvSpPr/>
          <p:nvPr/>
        </p:nvSpPr>
        <p:spPr>
          <a:xfrm>
            <a:off x="179512" y="548680"/>
            <a:ext cx="4364462" cy="1512168"/>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746276" y="562288"/>
            <a:ext cx="3537692"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処遇改善計画書の様式を入手</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25" name="正方形/長方形 24"/>
          <p:cNvSpPr/>
          <p:nvPr/>
        </p:nvSpPr>
        <p:spPr>
          <a:xfrm>
            <a:off x="251520" y="917498"/>
            <a:ext cx="4216124" cy="646331"/>
          </a:xfrm>
          <a:prstGeom prst="rect">
            <a:avLst/>
          </a:prstGeom>
        </p:spPr>
        <p:txBody>
          <a:bodyPr wrap="square">
            <a:spAutoFit/>
          </a:bodyPr>
          <a:lstStyle/>
          <a:p>
            <a:pPr marL="126000" indent="-457200"/>
            <a:r>
              <a:rPr lang="ja-JP" altLang="en-US" sz="1400" dirty="0" smtClean="0">
                <a:solidFill>
                  <a:schemeClr val="bg1">
                    <a:lumMod val="50000"/>
                  </a:schemeClr>
                </a:solidFill>
                <a:latin typeface="Meiryo UI" panose="020B0604030504040204" pitchFamily="50" charset="-128"/>
                <a:ea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rPr>
              <a:t>　算定要件を満たしていることを確認した上で、各都道府県、政令指定都市、中核市のホームページ等に掲載されている処遇改善計画書を入手（令和２年度より様式が</a:t>
            </a:r>
            <a:r>
              <a:rPr lang="en-US" altLang="ja-JP" sz="1100" dirty="0" smtClean="0">
                <a:latin typeface="Meiryo UI" panose="020B0604030504040204" pitchFamily="50" charset="-128"/>
                <a:ea typeface="Meiryo UI" panose="020B0604030504040204" pitchFamily="50" charset="-128"/>
              </a:rPr>
              <a:t>Excel</a:t>
            </a:r>
            <a:r>
              <a:rPr lang="ja-JP" altLang="en-US" sz="1100" dirty="0" smtClean="0">
                <a:latin typeface="Meiryo UI" panose="020B0604030504040204" pitchFamily="50" charset="-128"/>
                <a:ea typeface="Meiryo UI" panose="020B0604030504040204" pitchFamily="50" charset="-128"/>
              </a:rPr>
              <a:t>となっている）</a:t>
            </a:r>
            <a:endParaRPr lang="ja-JP" altLang="en-US" sz="11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179513" y="2522838"/>
            <a:ext cx="4392488" cy="1408078"/>
          </a:xfrm>
          <a:prstGeom prst="rect">
            <a:avLst/>
          </a:prstGeom>
          <a:noFill/>
        </p:spPr>
        <p:txBody>
          <a:bodyPr wrap="square" rtlCol="0">
            <a:spAutoFit/>
          </a:bodyPr>
          <a:lstStyle/>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次年度の処遇改善加算の申請は、原則、２月末日までのため、処遇改善計画書に入力する前年度の賃金総額及び処遇改善加算等の額は、前年１～</a:t>
            </a:r>
            <a:r>
              <a:rPr lang="en-US" altLang="ja-JP" sz="1100" dirty="0" smtClean="0">
                <a:latin typeface="Meiryo UI" panose="020B0604030504040204" pitchFamily="50" charset="-128"/>
                <a:ea typeface="Meiryo UI" panose="020B0604030504040204" pitchFamily="50" charset="-128"/>
              </a:rPr>
              <a:t>12</a:t>
            </a:r>
            <a:r>
              <a:rPr lang="ja-JP" altLang="en-US" sz="1100" dirty="0" smtClean="0">
                <a:latin typeface="Meiryo UI" panose="020B0604030504040204" pitchFamily="50" charset="-128"/>
                <a:ea typeface="Meiryo UI" panose="020B0604030504040204" pitchFamily="50" charset="-128"/>
              </a:rPr>
              <a:t>月分の実績となっている。</a:t>
            </a:r>
            <a:endParaRPr lang="en-US" altLang="ja-JP" sz="1100" dirty="0" smtClean="0">
              <a:latin typeface="Meiryo UI" panose="020B0604030504040204" pitchFamily="50" charset="-128"/>
              <a:ea typeface="Meiryo UI" panose="020B0604030504040204" pitchFamily="50" charset="-128"/>
            </a:endParaRPr>
          </a:p>
          <a:p>
            <a:pPr marL="126000" indent="-177800">
              <a:spcAft>
                <a:spcPts val="300"/>
              </a:spcAft>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報酬総額及び処遇改善加算等の額について、国民健康保険団体連合会から通知される以下の資料を確認しておく。</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r>
              <a:rPr lang="ja-JP" altLang="en-US" sz="1100" dirty="0" smtClean="0">
                <a:solidFill>
                  <a:prstClr val="black"/>
                </a:solidFill>
                <a:latin typeface="Meiryo UI" panose="020B0604030504040204" pitchFamily="50" charset="-128"/>
                <a:ea typeface="Meiryo UI" panose="020B0604030504040204" pitchFamily="50" charset="-128"/>
              </a:rPr>
              <a:t>　　・　障害福祉サービス費等支払決定額内訳書</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r>
              <a:rPr lang="ja-JP" altLang="en-US" sz="1100" dirty="0" smtClean="0">
                <a:solidFill>
                  <a:prstClr val="black"/>
                </a:solidFill>
                <a:latin typeface="Meiryo UI" panose="020B0604030504040204" pitchFamily="50" charset="-128"/>
                <a:ea typeface="Meiryo UI" panose="020B0604030504040204" pitchFamily="50" charset="-128"/>
              </a:rPr>
              <a:t>　　・　福祉・介護職員処遇改善加算等総額のお知らせ</a:t>
            </a:r>
            <a:endParaRPr lang="en-US" altLang="ja-JP" sz="1100" dirty="0" smtClean="0">
              <a:solidFill>
                <a:prstClr val="black"/>
              </a:solidFill>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5232886" y="1481009"/>
            <a:ext cx="3659593" cy="484748"/>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賃金改善計画の入力（処遇改善加算）</a:t>
            </a:r>
            <a:endParaRPr kumimoji="1" lang="en-US" altLang="ja-JP" sz="1500" b="1" dirty="0" smtClean="0">
              <a:solidFill>
                <a:schemeClr val="tx2"/>
              </a:solidFill>
              <a:latin typeface="Meiryo UI" panose="020B0604030504040204" pitchFamily="50" charset="-128"/>
              <a:ea typeface="Meiryo UI" panose="020B0604030504040204" pitchFamily="50" charset="-128"/>
            </a:endParaRPr>
          </a:p>
          <a:p>
            <a:r>
              <a:rPr kumimoji="1" lang="ja-JP" altLang="en-US" sz="1050" dirty="0" smtClean="0">
                <a:solidFill>
                  <a:schemeClr val="tx2"/>
                </a:solidFill>
                <a:latin typeface="Meiryo UI" panose="020B0604030504040204" pitchFamily="50" charset="-128"/>
                <a:ea typeface="Meiryo UI" panose="020B0604030504040204" pitchFamily="50" charset="-128"/>
              </a:rPr>
              <a:t>（処遇改善加算と特定処遇改善加算を併せて申請する場合）</a:t>
            </a:r>
            <a:endParaRPr kumimoji="1" lang="ja-JP" altLang="en-US" sz="1050" dirty="0">
              <a:solidFill>
                <a:schemeClr val="tx2"/>
              </a:solidFill>
              <a:latin typeface="Meiryo UI" panose="020B0604030504040204" pitchFamily="50" charset="-128"/>
              <a:ea typeface="Meiryo UI" panose="020B0604030504040204" pitchFamily="50" charset="-128"/>
            </a:endParaRPr>
          </a:p>
        </p:txBody>
      </p:sp>
      <p:sp>
        <p:nvSpPr>
          <p:cNvPr id="69" name="正方形/長方形 68"/>
          <p:cNvSpPr/>
          <p:nvPr/>
        </p:nvSpPr>
        <p:spPr>
          <a:xfrm>
            <a:off x="4799324" y="1918573"/>
            <a:ext cx="4098250" cy="646331"/>
          </a:xfrm>
          <a:prstGeom prst="rect">
            <a:avLst/>
          </a:prstGeom>
        </p:spPr>
        <p:txBody>
          <a:bodyPr wrap="square">
            <a:spAutoFit/>
          </a:bodyPr>
          <a:lstStyle/>
          <a:p>
            <a:pPr marL="126000" lvl="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④処遇改善加算の賃金の総額（前年度、改善後）には、職員グループを分けた後の「経験・技能のある障害福祉人材（Ａ）」と「他の障害福祉人材（Ｂ）」の合計額を入力する。</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77" name="テキスト ボックス 76"/>
          <p:cNvSpPr txBox="1"/>
          <p:nvPr/>
        </p:nvSpPr>
        <p:spPr>
          <a:xfrm>
            <a:off x="765118" y="4077072"/>
            <a:ext cx="3230818"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様式の基本情報入力シートの入力</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81" name="直角三角形 80"/>
          <p:cNvSpPr/>
          <p:nvPr/>
        </p:nvSpPr>
        <p:spPr>
          <a:xfrm>
            <a:off x="5244454" y="3861048"/>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2" name="角丸四角形 81"/>
          <p:cNvSpPr/>
          <p:nvPr/>
        </p:nvSpPr>
        <p:spPr>
          <a:xfrm>
            <a:off x="4663924" y="3933056"/>
            <a:ext cx="4320480" cy="1440000"/>
          </a:xfrm>
          <a:prstGeom prst="roundRect">
            <a:avLst>
              <a:gd name="adj" fmla="val 2650"/>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3" name="テキスト ボックス 82"/>
          <p:cNvSpPr txBox="1"/>
          <p:nvPr/>
        </p:nvSpPr>
        <p:spPr>
          <a:xfrm>
            <a:off x="5282274" y="3933056"/>
            <a:ext cx="3861726"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賃金改善計画の入力（特定処遇改善加算）</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447516" y="6260190"/>
            <a:ext cx="3767104" cy="481178"/>
            <a:chOff x="447516" y="4981941"/>
            <a:chExt cx="3767104" cy="481178"/>
          </a:xfrm>
        </p:grpSpPr>
        <p:sp>
          <p:nvSpPr>
            <p:cNvPr id="98" name="角丸四角形 97"/>
            <p:cNvSpPr/>
            <p:nvPr/>
          </p:nvSpPr>
          <p:spPr>
            <a:xfrm>
              <a:off x="447516" y="4981941"/>
              <a:ext cx="3767104" cy="481178"/>
            </a:xfrm>
            <a:prstGeom prst="roundRect">
              <a:avLst>
                <a:gd name="adj" fmla="val 18713"/>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02" name="正方形/長方形 101"/>
            <p:cNvSpPr/>
            <p:nvPr/>
          </p:nvSpPr>
          <p:spPr>
            <a:xfrm>
              <a:off x="943552" y="5014781"/>
              <a:ext cx="3182354" cy="415498"/>
            </a:xfrm>
            <a:prstGeom prst="rect">
              <a:avLst/>
            </a:prstGeom>
          </p:spPr>
          <p:txBody>
            <a:bodyPr wrap="square">
              <a:spAutoFit/>
            </a:bodyPr>
            <a:lstStyle/>
            <a:p>
              <a:r>
                <a:rPr lang="ja-JP" altLang="en-US" sz="1050" dirty="0" smtClean="0">
                  <a:latin typeface="Meiryo UI" panose="020B0604030504040204" pitchFamily="50" charset="-128"/>
                  <a:ea typeface="Meiryo UI" panose="020B0604030504040204" pitchFamily="50" charset="-128"/>
                </a:rPr>
                <a:t>令和２年度の様式では、平均単位数と１単位の単価を入力する形式であったが、平均額を入力する形式に変更</a:t>
              </a:r>
              <a:endParaRPr lang="ja-JP" altLang="en-US" sz="1050" dirty="0">
                <a:latin typeface="Meiryo UI" panose="020B0604030504040204" pitchFamily="50" charset="-128"/>
                <a:ea typeface="Meiryo UI" panose="020B0604030504040204" pitchFamily="50" charset="-128"/>
              </a:endParaRPr>
            </a:p>
          </p:txBody>
        </p:sp>
      </p:grpSp>
      <p:cxnSp>
        <p:nvCxnSpPr>
          <p:cNvPr id="107" name="直線コネクタ 106"/>
          <p:cNvCxnSpPr/>
          <p:nvPr/>
        </p:nvCxnSpPr>
        <p:spPr>
          <a:xfrm>
            <a:off x="5172243" y="5455828"/>
            <a:ext cx="0" cy="2923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4" name="片側の 2 つの角を丸めた四角形 83"/>
          <p:cNvSpPr>
            <a:spLocks/>
          </p:cNvSpPr>
          <p:nvPr/>
        </p:nvSpPr>
        <p:spPr>
          <a:xfrm rot="10800000">
            <a:off x="4842000" y="3861048"/>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p:cNvSpPr txBox="1"/>
          <p:nvPr/>
        </p:nvSpPr>
        <p:spPr>
          <a:xfrm>
            <a:off x="4831255" y="3861048"/>
            <a:ext cx="350809" cy="400110"/>
          </a:xfrm>
          <a:prstGeom prst="rect">
            <a:avLst/>
          </a:prstGeom>
          <a:noFill/>
        </p:spPr>
        <p:txBody>
          <a:bodyPr wrap="square" rtlCol="0">
            <a:spAutoFit/>
          </a:bodyPr>
          <a:lstStyle/>
          <a:p>
            <a:r>
              <a:rPr kumimoji="1" lang="en-US" altLang="ja-JP" sz="2000" b="1" dirty="0" smtClean="0">
                <a:solidFill>
                  <a:schemeClr val="bg1"/>
                </a:solidFill>
                <a:latin typeface="Meiryo UI" panose="020B0604030504040204" pitchFamily="50" charset="-128"/>
                <a:ea typeface="Meiryo UI" panose="020B0604030504040204" pitchFamily="50" charset="-128"/>
              </a:rPr>
              <a:t>6</a:t>
            </a:r>
          </a:p>
        </p:txBody>
      </p:sp>
      <p:sp>
        <p:nvSpPr>
          <p:cNvPr id="85" name="片側の 2 つの角を丸めた四角形 84"/>
          <p:cNvSpPr>
            <a:spLocks/>
          </p:cNvSpPr>
          <p:nvPr/>
        </p:nvSpPr>
        <p:spPr>
          <a:xfrm rot="10800000">
            <a:off x="360000" y="504000"/>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片側の 2 つの角を丸めた四角形 108"/>
          <p:cNvSpPr>
            <a:spLocks/>
          </p:cNvSpPr>
          <p:nvPr/>
        </p:nvSpPr>
        <p:spPr>
          <a:xfrm rot="10800000">
            <a:off x="378000" y="2115527"/>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片側の 2 つの角を丸めた四角形 109"/>
          <p:cNvSpPr>
            <a:spLocks/>
          </p:cNvSpPr>
          <p:nvPr/>
        </p:nvSpPr>
        <p:spPr>
          <a:xfrm rot="10800000">
            <a:off x="4842000" y="1412777"/>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片側の 2 つの角を丸めた四角形 112"/>
          <p:cNvSpPr>
            <a:spLocks/>
          </p:cNvSpPr>
          <p:nvPr/>
        </p:nvSpPr>
        <p:spPr>
          <a:xfrm rot="10800000">
            <a:off x="395536" y="4005064"/>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テキスト ボックス 105"/>
          <p:cNvSpPr txBox="1"/>
          <p:nvPr/>
        </p:nvSpPr>
        <p:spPr>
          <a:xfrm>
            <a:off x="367732" y="4060209"/>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３</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03" name="テキスト ボックス 102"/>
          <p:cNvSpPr txBox="1"/>
          <p:nvPr/>
        </p:nvSpPr>
        <p:spPr>
          <a:xfrm>
            <a:off x="357929" y="2140623"/>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２</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395536" y="489283"/>
            <a:ext cx="350809" cy="400110"/>
          </a:xfrm>
          <a:prstGeom prst="rect">
            <a:avLst/>
          </a:prstGeom>
          <a:noFill/>
        </p:spPr>
        <p:txBody>
          <a:bodyPr wrap="square" rtlCol="0">
            <a:spAutoFit/>
          </a:bodyPr>
          <a:lstStyle/>
          <a:p>
            <a:r>
              <a:rPr kumimoji="1" lang="en-US" altLang="ja-JP" sz="2000" b="1" dirty="0">
                <a:solidFill>
                  <a:schemeClr val="bg1"/>
                </a:solidFill>
                <a:latin typeface="Meiryo UI" panose="020B0604030504040204" pitchFamily="50" charset="-128"/>
                <a:ea typeface="Meiryo UI" panose="020B0604030504040204" pitchFamily="50" charset="-128"/>
              </a:rPr>
              <a:t>1</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99" name="テキスト ボックス 98"/>
          <p:cNvSpPr txBox="1"/>
          <p:nvPr/>
        </p:nvSpPr>
        <p:spPr>
          <a:xfrm>
            <a:off x="4869263" y="1412776"/>
            <a:ext cx="350809" cy="400110"/>
          </a:xfrm>
          <a:prstGeom prst="rect">
            <a:avLst/>
          </a:prstGeom>
          <a:noFill/>
        </p:spPr>
        <p:txBody>
          <a:bodyPr wrap="square" rtlCol="0">
            <a:spAutoFit/>
          </a:bodyPr>
          <a:lstStyle/>
          <a:p>
            <a:r>
              <a:rPr kumimoji="1" lang="en-US" altLang="ja-JP" sz="2000" b="1" dirty="0" smtClean="0">
                <a:solidFill>
                  <a:schemeClr val="bg1"/>
                </a:solidFill>
                <a:latin typeface="Meiryo UI" panose="020B0604030504040204" pitchFamily="50" charset="-128"/>
                <a:ea typeface="Meiryo UI" panose="020B0604030504040204" pitchFamily="50" charset="-128"/>
              </a:rPr>
              <a:t>5</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86" name="正方形/長方形 85"/>
          <p:cNvSpPr/>
          <p:nvPr/>
        </p:nvSpPr>
        <p:spPr>
          <a:xfrm>
            <a:off x="0" y="0"/>
            <a:ext cx="9144000" cy="432000"/>
          </a:xfrm>
          <a:prstGeom prst="rect">
            <a:avLst/>
          </a:prstGeom>
          <a:solidFill>
            <a:schemeClr val="accent6"/>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88" name="正方形/長方形 87"/>
          <p:cNvSpPr/>
          <p:nvPr/>
        </p:nvSpPr>
        <p:spPr>
          <a:xfrm>
            <a:off x="0" y="44624"/>
            <a:ext cx="9144000" cy="369332"/>
          </a:xfrm>
          <a:prstGeom prst="rect">
            <a:avLst/>
          </a:prstGeom>
        </p:spPr>
        <p:txBody>
          <a:bodyPr wrap="square">
            <a:spAutoFit/>
          </a:bodyPr>
          <a:lstStyle/>
          <a:p>
            <a:pPr algn="ctr"/>
            <a:r>
              <a:rPr lang="ja-JP" altLang="en-US" b="1" dirty="0" smtClean="0">
                <a:solidFill>
                  <a:schemeClr val="bg1"/>
                </a:solidFill>
              </a:rPr>
              <a:t>障害福祉サービス等処遇改善計画書の作り方について（主なポイント）</a:t>
            </a:r>
            <a:endParaRPr lang="ja-JP" altLang="en-US" b="1" dirty="0">
              <a:solidFill>
                <a:schemeClr val="bg1"/>
              </a:solidFill>
            </a:endParaRPr>
          </a:p>
        </p:txBody>
      </p:sp>
      <p:sp>
        <p:nvSpPr>
          <p:cNvPr id="95" name="テキスト ボックス 94"/>
          <p:cNvSpPr txBox="1"/>
          <p:nvPr/>
        </p:nvSpPr>
        <p:spPr>
          <a:xfrm>
            <a:off x="179512" y="4365104"/>
            <a:ext cx="4362975" cy="1862048"/>
          </a:xfrm>
          <a:prstGeom prst="rect">
            <a:avLst/>
          </a:prstGeom>
          <a:noFill/>
        </p:spPr>
        <p:txBody>
          <a:bodyPr wrap="square" rtlCol="0">
            <a:spAutoFit/>
          </a:bodyPr>
          <a:lstStyle/>
          <a:p>
            <a:pPr marL="12600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提出先自治体名（指定権者）、法人名などの基本情報及び加算対象事業所に関する情報を入力する。</a:t>
            </a:r>
            <a:endParaRPr lang="en-US" altLang="ja-JP" sz="1100" dirty="0">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a:solidFill>
                  <a:prstClr val="black"/>
                </a:solidFill>
                <a:latin typeface="Meiryo UI" panose="020B0604030504040204" pitchFamily="50" charset="-128"/>
                <a:ea typeface="Meiryo UI" panose="020B0604030504040204" pitchFamily="50" charset="-128"/>
              </a:rPr>
              <a:t>１月当たりの障害福祉サービス等</a:t>
            </a:r>
            <a:r>
              <a:rPr lang="ja-JP" altLang="en-US" sz="1100" dirty="0" smtClean="0">
                <a:solidFill>
                  <a:prstClr val="black"/>
                </a:solidFill>
                <a:latin typeface="Meiryo UI" panose="020B0604030504040204" pitchFamily="50" charset="-128"/>
                <a:ea typeface="Meiryo UI" panose="020B0604030504040204" pitchFamily="50" charset="-128"/>
              </a:rPr>
              <a:t>報酬総額は、原則、前年１～</a:t>
            </a:r>
            <a:r>
              <a:rPr lang="en-US" altLang="ja-JP" sz="1100" dirty="0" smtClean="0">
                <a:solidFill>
                  <a:prstClr val="black"/>
                </a:solidFill>
                <a:latin typeface="Meiryo UI" panose="020B0604030504040204" pitchFamily="50" charset="-128"/>
                <a:ea typeface="Meiryo UI" panose="020B0604030504040204" pitchFamily="50" charset="-128"/>
              </a:rPr>
              <a:t>12</a:t>
            </a:r>
            <a:r>
              <a:rPr lang="ja-JP" altLang="en-US" sz="1100" dirty="0" smtClean="0">
                <a:solidFill>
                  <a:prstClr val="black"/>
                </a:solidFill>
                <a:latin typeface="Meiryo UI" panose="020B0604030504040204" pitchFamily="50" charset="-128"/>
                <a:ea typeface="Meiryo UI" panose="020B0604030504040204" pitchFamily="50" charset="-128"/>
              </a:rPr>
              <a:t>月分の支払決定額内訳書に基づき報酬総額の平均額を入力する。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１月当たりの処遇改善加算等の総額は、原則、前年１～</a:t>
            </a:r>
            <a:r>
              <a:rPr lang="en-US" altLang="ja-JP" sz="1100" dirty="0" smtClean="0">
                <a:latin typeface="Meiryo UI" panose="020B0604030504040204" pitchFamily="50" charset="-128"/>
                <a:ea typeface="Meiryo UI" panose="020B0604030504040204" pitchFamily="50" charset="-128"/>
              </a:rPr>
              <a:t>12</a:t>
            </a:r>
            <a:r>
              <a:rPr lang="ja-JP" altLang="en-US" sz="1100" dirty="0" smtClean="0">
                <a:latin typeface="Meiryo UI" panose="020B0604030504040204" pitchFamily="50" charset="-128"/>
                <a:ea typeface="Meiryo UI" panose="020B0604030504040204" pitchFamily="50" charset="-128"/>
              </a:rPr>
              <a:t>月分の処遇改善加算等総額のお知らせに基づき加算総額の</a:t>
            </a:r>
            <a:r>
              <a:rPr lang="ja-JP" altLang="en-US" sz="1100" dirty="0" smtClean="0">
                <a:solidFill>
                  <a:prstClr val="black"/>
                </a:solidFill>
                <a:latin typeface="Meiryo UI" panose="020B0604030504040204" pitchFamily="50" charset="-128"/>
                <a:ea typeface="Meiryo UI" panose="020B0604030504040204" pitchFamily="50" charset="-128"/>
              </a:rPr>
              <a:t>平均額を入力する。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上記の対応ができない新規事業所などは、想定される利用者数や取得予定の加算などから標準的な額として見込まれる額を入力する。</a:t>
            </a:r>
            <a:endParaRPr lang="en-US" altLang="ja-JP" sz="1100" dirty="0">
              <a:solidFill>
                <a:prstClr val="black"/>
              </a:solidFill>
              <a:latin typeface="Meiryo UI" panose="020B0604030504040204" pitchFamily="50" charset="-128"/>
              <a:ea typeface="Meiryo UI" panose="020B0604030504040204" pitchFamily="50" charset="-128"/>
            </a:endParaRPr>
          </a:p>
        </p:txBody>
      </p:sp>
      <p:pic>
        <p:nvPicPr>
          <p:cNvPr id="117" name="図 1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298" y="6332198"/>
            <a:ext cx="337694" cy="337694"/>
          </a:xfrm>
          <a:prstGeom prst="rect">
            <a:avLst/>
          </a:prstGeom>
        </p:spPr>
      </p:pic>
      <p:sp>
        <p:nvSpPr>
          <p:cNvPr id="118" name="正方形/長方形 117"/>
          <p:cNvSpPr/>
          <p:nvPr/>
        </p:nvSpPr>
        <p:spPr>
          <a:xfrm>
            <a:off x="251520" y="1484784"/>
            <a:ext cx="4360140" cy="246221"/>
          </a:xfrm>
          <a:prstGeom prst="rect">
            <a:avLst/>
          </a:prstGeom>
        </p:spPr>
        <p:txBody>
          <a:bodyPr wrap="square">
            <a:spAutoFit/>
          </a:bodyPr>
          <a:lstStyle/>
          <a:p>
            <a:pPr marL="126000" indent="-457200"/>
            <a:r>
              <a:rPr lang="en-US" altLang="ja-JP" sz="1000" dirty="0" smtClean="0">
                <a:latin typeface="Meiryo UI" panose="020B0604030504040204" pitchFamily="50" charset="-128"/>
                <a:ea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rPr>
              <a:t>　掲載状況については、各自治体の障害福祉担当部署へお問い合わせください。</a:t>
            </a:r>
            <a:endParaRPr lang="ja-JP" altLang="en-US" sz="1000" dirty="0">
              <a:latin typeface="Meiryo UI" panose="020B0604030504040204" pitchFamily="50" charset="-128"/>
              <a:ea typeface="Meiryo UI" panose="020B0604030504040204" pitchFamily="50" charset="-128"/>
            </a:endParaRPr>
          </a:p>
        </p:txBody>
      </p:sp>
      <p:sp>
        <p:nvSpPr>
          <p:cNvPr id="121" name="正方形/長方形 120"/>
          <p:cNvSpPr/>
          <p:nvPr/>
        </p:nvSpPr>
        <p:spPr>
          <a:xfrm>
            <a:off x="4788024" y="2664782"/>
            <a:ext cx="4098250" cy="1107996"/>
          </a:xfrm>
          <a:prstGeom prst="rect">
            <a:avLst/>
          </a:prstGeom>
        </p:spPr>
        <p:txBody>
          <a:bodyPr wrap="square">
            <a:spAutoFit/>
          </a:bodyPr>
          <a:lstStyle/>
          <a:p>
            <a:pPr marL="126000" lvl="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前年度の処遇改善加算の総額及び特定処遇改善加算の総額を入力する。なお、特定処遇改善加算の総額は「その他の職種（Ｃ）」に支払われた額を除いた額を入力</a:t>
            </a:r>
            <a:r>
              <a:rPr lang="ja-JP" altLang="en-US" sz="1100" dirty="0">
                <a:solidFill>
                  <a:prstClr val="black"/>
                </a:solidFill>
                <a:latin typeface="Meiryo UI" panose="020B0604030504040204" pitchFamily="50" charset="-128"/>
                <a:ea typeface="Meiryo UI" panose="020B0604030504040204" pitchFamily="50" charset="-128"/>
              </a:rPr>
              <a:t>する。</a:t>
            </a:r>
            <a:endParaRPr lang="en-US" altLang="ja-JP" sz="1100" dirty="0">
              <a:solidFill>
                <a:prstClr val="black"/>
              </a:solidFill>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前年度に処遇改善加算等以外に事業所で独自の賃金改善を実施している場合は、その額を入力する。（</a:t>
            </a:r>
            <a:r>
              <a:rPr lang="en-US" altLang="ja-JP" sz="1100" dirty="0" smtClean="0">
                <a:solidFill>
                  <a:prstClr val="black"/>
                </a:solidFill>
                <a:latin typeface="Meiryo UI" panose="020B0604030504040204" pitchFamily="50" charset="-128"/>
                <a:ea typeface="Meiryo UI" panose="020B0604030504040204" pitchFamily="50" charset="-128"/>
              </a:rPr>
              <a:t>A</a:t>
            </a:r>
            <a:r>
              <a:rPr lang="ja-JP" altLang="en-US" sz="1100" dirty="0" err="1" smtClean="0">
                <a:solidFill>
                  <a:prstClr val="black"/>
                </a:solidFill>
                <a:latin typeface="Meiryo UI" panose="020B0604030504040204" pitchFamily="50" charset="-128"/>
                <a:ea typeface="Meiryo UI" panose="020B0604030504040204" pitchFamily="50" charset="-128"/>
              </a:rPr>
              <a:t>、</a:t>
            </a:r>
            <a:r>
              <a:rPr lang="en-US" altLang="ja-JP" sz="1100" dirty="0" smtClean="0">
                <a:solidFill>
                  <a:prstClr val="black"/>
                </a:solidFill>
                <a:latin typeface="Meiryo UI" panose="020B0604030504040204" pitchFamily="50" charset="-128"/>
                <a:ea typeface="Meiryo UI" panose="020B0604030504040204" pitchFamily="50" charset="-128"/>
              </a:rPr>
              <a:t>B</a:t>
            </a:r>
            <a:r>
              <a:rPr lang="ja-JP" altLang="en-US" sz="1100" dirty="0" smtClean="0">
                <a:solidFill>
                  <a:prstClr val="black"/>
                </a:solidFill>
                <a:latin typeface="Meiryo UI" panose="020B0604030504040204" pitchFamily="50" charset="-128"/>
                <a:ea typeface="Meiryo UI" panose="020B0604030504040204" pitchFamily="50" charset="-128"/>
              </a:rPr>
              <a:t>の職員に係る額）</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125" name="正方形/長方形 124"/>
          <p:cNvSpPr/>
          <p:nvPr/>
        </p:nvSpPr>
        <p:spPr>
          <a:xfrm>
            <a:off x="4932040" y="2492896"/>
            <a:ext cx="3856084" cy="246221"/>
          </a:xfrm>
          <a:prstGeom prst="rect">
            <a:avLst/>
          </a:prstGeom>
        </p:spPr>
        <p:txBody>
          <a:bodyPr wrap="square">
            <a:spAutoFit/>
          </a:bodyPr>
          <a:lstStyle/>
          <a:p>
            <a:pPr marL="126000" indent="-457200"/>
            <a:r>
              <a:rPr lang="en-US" altLang="ja-JP" sz="1000" dirty="0" smtClean="0">
                <a:latin typeface="Meiryo UI" panose="020B0604030504040204" pitchFamily="50" charset="-128"/>
                <a:ea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rPr>
              <a:t>　処遇改善加算の対象職種に変更は無く、便宜的な対応である。</a:t>
            </a:r>
            <a:endParaRPr lang="ja-JP" altLang="en-US" sz="1000" dirty="0">
              <a:latin typeface="Meiryo UI" panose="020B0604030504040204" pitchFamily="50" charset="-128"/>
              <a:ea typeface="Meiryo UI" panose="020B0604030504040204" pitchFamily="50" charset="-128"/>
            </a:endParaRPr>
          </a:p>
        </p:txBody>
      </p:sp>
      <p:sp>
        <p:nvSpPr>
          <p:cNvPr id="127" name="正方形/長方形 126"/>
          <p:cNvSpPr/>
          <p:nvPr/>
        </p:nvSpPr>
        <p:spPr>
          <a:xfrm>
            <a:off x="251520" y="1670611"/>
            <a:ext cx="4360140" cy="400110"/>
          </a:xfrm>
          <a:prstGeom prst="rect">
            <a:avLst/>
          </a:prstGeom>
        </p:spPr>
        <p:txBody>
          <a:bodyPr wrap="square">
            <a:spAutoFit/>
          </a:bodyPr>
          <a:lstStyle/>
          <a:p>
            <a:pPr marL="126000" indent="-457200"/>
            <a:r>
              <a:rPr lang="en-US" altLang="ja-JP" sz="1000" dirty="0" smtClean="0">
                <a:latin typeface="Meiryo UI" panose="020B0604030504040204" pitchFamily="50" charset="-128"/>
                <a:ea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rPr>
              <a:t>　処遇改善加算の</a:t>
            </a:r>
            <a:r>
              <a:rPr lang="en-US" altLang="ja-JP" sz="1000" dirty="0" smtClean="0">
                <a:latin typeface="Meiryo UI" panose="020B0604030504040204" pitchFamily="50" charset="-128"/>
                <a:ea typeface="Meiryo UI" panose="020B0604030504040204" pitchFamily="50" charset="-128"/>
              </a:rPr>
              <a:t>Ⅳ</a:t>
            </a:r>
            <a:r>
              <a:rPr lang="ja-JP" altLang="en-US" sz="1000" dirty="0" smtClean="0">
                <a:latin typeface="Meiryo UI" panose="020B0604030504040204" pitchFamily="50" charset="-128"/>
                <a:ea typeface="Meiryo UI" panose="020B0604030504040204" pitchFamily="50" charset="-128"/>
              </a:rPr>
              <a:t>及び</a:t>
            </a:r>
            <a:r>
              <a:rPr lang="en-US" altLang="ja-JP" sz="1000" dirty="0" smtClean="0">
                <a:latin typeface="Meiryo UI" panose="020B0604030504040204" pitchFamily="50" charset="-128"/>
                <a:ea typeface="Meiryo UI" panose="020B0604030504040204" pitchFamily="50" charset="-128"/>
              </a:rPr>
              <a:t>Ⅴ</a:t>
            </a:r>
            <a:r>
              <a:rPr lang="ja-JP" altLang="en-US" sz="1000" dirty="0" smtClean="0">
                <a:latin typeface="Meiryo UI" panose="020B0604030504040204" pitchFamily="50" charset="-128"/>
                <a:ea typeface="Meiryo UI" panose="020B0604030504040204" pitchFamily="50" charset="-128"/>
              </a:rPr>
              <a:t>並びに処遇改善特別加算は、廃止予定であるため、令和２年度からの継続（１年限り）以外の新規申請はできません。</a:t>
            </a:r>
            <a:endParaRPr lang="ja-JP" altLang="en-US" sz="1000" dirty="0">
              <a:latin typeface="Meiryo UI" panose="020B0604030504040204" pitchFamily="50" charset="-128"/>
              <a:ea typeface="Meiryo UI" panose="020B0604030504040204" pitchFamily="50" charset="-128"/>
            </a:endParaRPr>
          </a:p>
        </p:txBody>
      </p:sp>
      <p:sp>
        <p:nvSpPr>
          <p:cNvPr id="129" name="正方形/長方形 128"/>
          <p:cNvSpPr/>
          <p:nvPr/>
        </p:nvSpPr>
        <p:spPr>
          <a:xfrm>
            <a:off x="4788024" y="4273639"/>
            <a:ext cx="4176464" cy="1107996"/>
          </a:xfrm>
          <a:prstGeom prst="rect">
            <a:avLst/>
          </a:prstGeom>
        </p:spPr>
        <p:txBody>
          <a:bodyPr wrap="square">
            <a:spAutoFit/>
          </a:bodyPr>
          <a:lstStyle/>
          <a:p>
            <a:pPr marL="126000" lvl="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⑤賃金改善の見込額の各項目について、賃上げを行う職員の範囲に関わらず、事業所・法人内の全ての職員の賃金額等を入力する。　</a:t>
            </a:r>
            <a:r>
              <a:rPr lang="en-US" altLang="ja-JP" sz="1100" dirty="0" smtClean="0">
                <a:solidFill>
                  <a:prstClr val="black"/>
                </a:solidFill>
                <a:latin typeface="Meiryo UI" panose="020B0604030504040204" pitchFamily="50" charset="-128"/>
                <a:ea typeface="Meiryo UI" panose="020B0604030504040204" pitchFamily="50" charset="-128"/>
              </a:rPr>
              <a:t>※</a:t>
            </a:r>
            <a:r>
              <a:rPr lang="ja-JP" altLang="en-US" sz="1100" dirty="0" smtClean="0">
                <a:solidFill>
                  <a:prstClr val="black"/>
                </a:solidFill>
                <a:latin typeface="Meiryo UI" panose="020B0604030504040204" pitchFamily="50" charset="-128"/>
                <a:ea typeface="Meiryo UI" panose="020B0604030504040204" pitchFamily="50" charset="-128"/>
              </a:rPr>
              <a:t>　独自の賃金改善額も全ての職員に係る額を入力する。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⑥</a:t>
            </a:r>
            <a:r>
              <a:rPr lang="ja-JP" altLang="en-US" sz="1100" dirty="0" smtClean="0">
                <a:solidFill>
                  <a:prstClr val="black"/>
                </a:solidFill>
                <a:latin typeface="Meiryo UI" panose="020B0604030504040204" pitchFamily="50" charset="-128"/>
                <a:ea typeface="Meiryo UI" panose="020B0604030504040204" pitchFamily="50" charset="-128"/>
              </a:rPr>
              <a:t>の</a:t>
            </a:r>
            <a:r>
              <a:rPr lang="en-US" altLang="ja-JP" sz="1100" dirty="0" smtClean="0">
                <a:solidFill>
                  <a:prstClr val="black"/>
                </a:solidFill>
                <a:latin typeface="Meiryo UI" panose="020B0604030504040204" pitchFamily="50" charset="-128"/>
                <a:ea typeface="Meiryo UI" panose="020B0604030504040204" pitchFamily="50" charset="-128"/>
              </a:rPr>
              <a:t>ⅰ</a:t>
            </a:r>
            <a:r>
              <a:rPr lang="ja-JP" altLang="en-US" sz="1100" dirty="0" smtClean="0">
                <a:solidFill>
                  <a:prstClr val="black"/>
                </a:solidFill>
                <a:latin typeface="Meiryo UI" panose="020B0604030504040204" pitchFamily="50" charset="-128"/>
                <a:ea typeface="Meiryo UI" panose="020B0604030504040204" pitchFamily="50" charset="-128"/>
              </a:rPr>
              <a:t>～</a:t>
            </a:r>
            <a:r>
              <a:rPr lang="en-US" altLang="ja-JP" sz="1100" dirty="0" smtClean="0">
                <a:solidFill>
                  <a:prstClr val="black"/>
                </a:solidFill>
                <a:latin typeface="Meiryo UI" panose="020B0604030504040204" pitchFamily="50" charset="-128"/>
                <a:ea typeface="Meiryo UI" panose="020B0604030504040204" pitchFamily="50" charset="-128"/>
              </a:rPr>
              <a:t>ⅳ</a:t>
            </a:r>
            <a:r>
              <a:rPr lang="ja-JP" altLang="en-US" sz="1100" dirty="0" smtClean="0">
                <a:solidFill>
                  <a:prstClr val="black"/>
                </a:solidFill>
                <a:latin typeface="Meiryo UI" panose="020B0604030504040204" pitchFamily="50" charset="-128"/>
                <a:ea typeface="Meiryo UI" panose="020B0604030504040204" pitchFamily="50" charset="-128"/>
              </a:rPr>
              <a:t>を入力し、当該項目の右</a:t>
            </a:r>
            <a:r>
              <a:rPr lang="ja-JP" altLang="en-US" sz="1100" dirty="0">
                <a:solidFill>
                  <a:prstClr val="black"/>
                </a:solidFill>
                <a:latin typeface="Meiryo UI" panose="020B0604030504040204" pitchFamily="50" charset="-128"/>
                <a:ea typeface="Meiryo UI" panose="020B0604030504040204" pitchFamily="50" charset="-128"/>
              </a:rPr>
              <a:t>の印刷範囲外に、配分</a:t>
            </a:r>
            <a:r>
              <a:rPr lang="ja-JP" altLang="en-US" sz="1100" dirty="0" smtClean="0">
                <a:solidFill>
                  <a:prstClr val="black"/>
                </a:solidFill>
                <a:latin typeface="Meiryo UI" panose="020B0604030504040204" pitchFamily="50" charset="-128"/>
                <a:ea typeface="Meiryo UI" panose="020B0604030504040204" pitchFamily="50" charset="-128"/>
              </a:rPr>
              <a:t>比率を入力する項目</a:t>
            </a:r>
            <a:r>
              <a:rPr lang="ja-JP" altLang="en-US" sz="1100" dirty="0">
                <a:solidFill>
                  <a:prstClr val="black"/>
                </a:solidFill>
                <a:latin typeface="Meiryo UI" panose="020B0604030504040204" pitchFamily="50" charset="-128"/>
                <a:ea typeface="Meiryo UI" panose="020B0604030504040204" pitchFamily="50" charset="-128"/>
              </a:rPr>
              <a:t>があるので、配分ルールに沿って設定する。 </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45" name="直角三角形 44"/>
          <p:cNvSpPr/>
          <p:nvPr/>
        </p:nvSpPr>
        <p:spPr>
          <a:xfrm>
            <a:off x="5224538" y="494740"/>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6" name="角丸四角形 45"/>
          <p:cNvSpPr/>
          <p:nvPr/>
        </p:nvSpPr>
        <p:spPr>
          <a:xfrm>
            <a:off x="4644008" y="548680"/>
            <a:ext cx="4364462" cy="810000"/>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5210772" y="562288"/>
            <a:ext cx="3537692"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様式の施設・事業所別個表の入力</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48" name="正方形/長方形 47"/>
          <p:cNvSpPr/>
          <p:nvPr/>
        </p:nvSpPr>
        <p:spPr>
          <a:xfrm>
            <a:off x="4716016" y="917498"/>
            <a:ext cx="4216124" cy="477054"/>
          </a:xfrm>
          <a:prstGeom prst="rect">
            <a:avLst/>
          </a:prstGeom>
        </p:spPr>
        <p:txBody>
          <a:bodyPr wrap="square">
            <a:spAutoFit/>
          </a:bodyPr>
          <a:lstStyle/>
          <a:p>
            <a:pPr marL="126000" indent="-457200"/>
            <a:r>
              <a:rPr lang="ja-JP" altLang="en-US" sz="1400" dirty="0" smtClean="0">
                <a:solidFill>
                  <a:schemeClr val="bg1">
                    <a:lumMod val="50000"/>
                  </a:schemeClr>
                </a:solidFill>
                <a:latin typeface="Meiryo UI" panose="020B0604030504040204" pitchFamily="50" charset="-128"/>
                <a:ea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rPr>
              <a:t>　各加算の事業所ごとに「新規・継続の別」、「加算の区分」、「算定対象月」を入力する。</a:t>
            </a:r>
            <a:endParaRPr lang="ja-JP" altLang="en-US" sz="1100" dirty="0">
              <a:latin typeface="Meiryo UI" panose="020B0604030504040204" pitchFamily="50" charset="-128"/>
              <a:ea typeface="Meiryo UI" panose="020B0604030504040204" pitchFamily="50" charset="-128"/>
            </a:endParaRPr>
          </a:p>
        </p:txBody>
      </p:sp>
      <p:sp>
        <p:nvSpPr>
          <p:cNvPr id="49" name="片側の 2 つの角を丸めた四角形 48"/>
          <p:cNvSpPr>
            <a:spLocks/>
          </p:cNvSpPr>
          <p:nvPr/>
        </p:nvSpPr>
        <p:spPr>
          <a:xfrm rot="10800000">
            <a:off x="4824496" y="504000"/>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4860032" y="489283"/>
            <a:ext cx="350809" cy="400110"/>
          </a:xfrm>
          <a:prstGeom prst="rect">
            <a:avLst/>
          </a:prstGeom>
          <a:noFill/>
        </p:spPr>
        <p:txBody>
          <a:bodyPr wrap="square" rtlCol="0">
            <a:spAutoFit/>
          </a:bodyPr>
          <a:lstStyle/>
          <a:p>
            <a:r>
              <a:rPr kumimoji="1" lang="en-US" altLang="ja-JP" sz="2000" b="1" dirty="0" smtClean="0">
                <a:solidFill>
                  <a:schemeClr val="bg1"/>
                </a:solidFill>
                <a:latin typeface="Meiryo UI" panose="020B0604030504040204" pitchFamily="50" charset="-128"/>
                <a:ea typeface="Meiryo UI" panose="020B0604030504040204" pitchFamily="50" charset="-128"/>
              </a:rPr>
              <a:t>4</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53" name="直角三角形 52"/>
          <p:cNvSpPr/>
          <p:nvPr/>
        </p:nvSpPr>
        <p:spPr>
          <a:xfrm>
            <a:off x="5224538" y="5445224"/>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4" name="角丸四角形 53"/>
          <p:cNvSpPr/>
          <p:nvPr/>
        </p:nvSpPr>
        <p:spPr>
          <a:xfrm>
            <a:off x="4644008" y="5517232"/>
            <a:ext cx="4320480" cy="1260000"/>
          </a:xfrm>
          <a:prstGeom prst="roundRect">
            <a:avLst>
              <a:gd name="adj" fmla="val 2650"/>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5262358" y="5517232"/>
            <a:ext cx="3861726"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その他</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cxnSp>
        <p:nvCxnSpPr>
          <p:cNvPr id="56" name="直線コネクタ 55"/>
          <p:cNvCxnSpPr/>
          <p:nvPr/>
        </p:nvCxnSpPr>
        <p:spPr>
          <a:xfrm>
            <a:off x="5152327" y="7040004"/>
            <a:ext cx="0" cy="2923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片側の 2 つの角を丸めた四角形 57"/>
          <p:cNvSpPr>
            <a:spLocks/>
          </p:cNvSpPr>
          <p:nvPr/>
        </p:nvSpPr>
        <p:spPr>
          <a:xfrm rot="10800000">
            <a:off x="4822084" y="5445224"/>
            <a:ext cx="396000" cy="432000"/>
          </a:xfrm>
          <a:prstGeom prst="round2SameRect">
            <a:avLst>
              <a:gd name="adj1" fmla="val 30908"/>
              <a:gd name="adj2" fmla="val 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p:nvSpPr>
        <p:spPr>
          <a:xfrm>
            <a:off x="4811339" y="5445224"/>
            <a:ext cx="350809" cy="400110"/>
          </a:xfrm>
          <a:prstGeom prst="rect">
            <a:avLst/>
          </a:prstGeom>
          <a:noFill/>
        </p:spPr>
        <p:txBody>
          <a:bodyPr wrap="square" rtlCol="0">
            <a:spAutoFit/>
          </a:bodyPr>
          <a:lstStyle/>
          <a:p>
            <a:r>
              <a:rPr kumimoji="1" lang="en-US" altLang="ja-JP" sz="2000" b="1" dirty="0" smtClean="0">
                <a:solidFill>
                  <a:schemeClr val="bg1"/>
                </a:solidFill>
                <a:latin typeface="Meiryo UI" panose="020B0604030504040204" pitchFamily="50" charset="-128"/>
                <a:ea typeface="Meiryo UI" panose="020B0604030504040204" pitchFamily="50" charset="-128"/>
              </a:rPr>
              <a:t>7</a:t>
            </a:r>
          </a:p>
        </p:txBody>
      </p:sp>
      <p:sp>
        <p:nvSpPr>
          <p:cNvPr id="60" name="正方形/長方形 59"/>
          <p:cNvSpPr/>
          <p:nvPr/>
        </p:nvSpPr>
        <p:spPr>
          <a:xfrm>
            <a:off x="4768108" y="5857815"/>
            <a:ext cx="4176464" cy="938719"/>
          </a:xfrm>
          <a:prstGeom prst="rect">
            <a:avLst/>
          </a:prstGeom>
        </p:spPr>
        <p:txBody>
          <a:bodyPr wrap="square">
            <a:spAutoFit/>
          </a:bodyPr>
          <a:lstStyle/>
          <a:p>
            <a:pPr marL="126000" lvl="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各加算により賃金改善を行う賃金項目及び方法並びに独自の賃金改善の内容・算定根拠を入力する。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各キャリアパス要件、職場環境等要件、見える化要件及び届出に係る根拠資料について該当項目を選択・入力する。</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9E2A29CB-BA86-48A6-80E1-CB8750A963B5}" type="slidenum">
              <a:rPr kumimoji="1" lang="ja-JP" altLang="en-US" smtClean="0"/>
              <a:t>11</a:t>
            </a:fld>
            <a:endParaRPr kumimoji="1" lang="ja-JP" altLang="en-US"/>
          </a:p>
        </p:txBody>
      </p:sp>
    </p:spTree>
    <p:extLst>
      <p:ext uri="{BB962C8B-B14F-4D97-AF65-F5344CB8AC3E}">
        <p14:creationId xmlns:p14="http://schemas.microsoft.com/office/powerpoint/2010/main" val="1878211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角丸四角形 119"/>
          <p:cNvSpPr/>
          <p:nvPr/>
        </p:nvSpPr>
        <p:spPr>
          <a:xfrm>
            <a:off x="184588" y="3717032"/>
            <a:ext cx="4364462" cy="2088232"/>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2" name="角丸四角形 81"/>
          <p:cNvSpPr/>
          <p:nvPr/>
        </p:nvSpPr>
        <p:spPr>
          <a:xfrm>
            <a:off x="4663924" y="2276872"/>
            <a:ext cx="4320480" cy="4464496"/>
          </a:xfrm>
          <a:prstGeom prst="roundRect">
            <a:avLst>
              <a:gd name="adj" fmla="val 2650"/>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3" name="直角三角形 122"/>
          <p:cNvSpPr/>
          <p:nvPr/>
        </p:nvSpPr>
        <p:spPr>
          <a:xfrm>
            <a:off x="5230668" y="490778"/>
            <a:ext cx="72008" cy="62141"/>
          </a:xfrm>
          <a:prstGeom prst="r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4" name="角丸四角形 123"/>
          <p:cNvSpPr/>
          <p:nvPr/>
        </p:nvSpPr>
        <p:spPr>
          <a:xfrm>
            <a:off x="4650138" y="548680"/>
            <a:ext cx="4320480" cy="1584176"/>
          </a:xfrm>
          <a:prstGeom prst="roundRect">
            <a:avLst>
              <a:gd name="adj" fmla="val 3884"/>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9" name="直角三角形 118"/>
          <p:cNvSpPr/>
          <p:nvPr/>
        </p:nvSpPr>
        <p:spPr>
          <a:xfrm>
            <a:off x="792000" y="3644299"/>
            <a:ext cx="72008" cy="62141"/>
          </a:xfrm>
          <a:prstGeom prst="r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4" name="直角三角形 113"/>
          <p:cNvSpPr/>
          <p:nvPr/>
        </p:nvSpPr>
        <p:spPr>
          <a:xfrm>
            <a:off x="792000" y="2137316"/>
            <a:ext cx="72008" cy="62141"/>
          </a:xfrm>
          <a:prstGeom prst="r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5" name="角丸四角形 114"/>
          <p:cNvSpPr/>
          <p:nvPr/>
        </p:nvSpPr>
        <p:spPr>
          <a:xfrm>
            <a:off x="193278" y="2185455"/>
            <a:ext cx="4364462" cy="1387561"/>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16" name="テキスト ボックス 115"/>
          <p:cNvSpPr txBox="1"/>
          <p:nvPr/>
        </p:nvSpPr>
        <p:spPr>
          <a:xfrm>
            <a:off x="760042" y="2204864"/>
            <a:ext cx="3811958"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加算率の変更</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12" name="直角三角形 11"/>
          <p:cNvSpPr/>
          <p:nvPr/>
        </p:nvSpPr>
        <p:spPr>
          <a:xfrm>
            <a:off x="760042" y="494740"/>
            <a:ext cx="72008" cy="62141"/>
          </a:xfrm>
          <a:prstGeom prst="r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正方形/長方形 4"/>
          <p:cNvSpPr/>
          <p:nvPr/>
        </p:nvSpPr>
        <p:spPr>
          <a:xfrm>
            <a:off x="432544" y="44481"/>
            <a:ext cx="8295551" cy="369332"/>
          </a:xfrm>
          <a:prstGeom prst="rect">
            <a:avLst/>
          </a:prstGeom>
        </p:spPr>
        <p:txBody>
          <a:bodyPr wrap="square">
            <a:spAutoFit/>
          </a:bodyPr>
          <a:lstStyle/>
          <a:p>
            <a:pPr algn="ctr"/>
            <a:r>
              <a:rPr lang="ja-JP" altLang="en-US" b="1" dirty="0" smtClean="0">
                <a:solidFill>
                  <a:schemeClr val="bg1"/>
                </a:solidFill>
              </a:rPr>
              <a:t>福祉・介護</a:t>
            </a:r>
            <a:r>
              <a:rPr lang="ja-JP" altLang="en-US" b="1" dirty="0">
                <a:solidFill>
                  <a:schemeClr val="bg1"/>
                </a:solidFill>
              </a:rPr>
              <a:t>職員等特定処遇改善</a:t>
            </a:r>
            <a:r>
              <a:rPr lang="ja-JP" altLang="en-US" b="1" dirty="0" smtClean="0">
                <a:solidFill>
                  <a:schemeClr val="bg1"/>
                </a:solidFill>
              </a:rPr>
              <a:t>加算を算定する</a:t>
            </a:r>
            <a:r>
              <a:rPr lang="ja-JP" altLang="en-US" b="1" dirty="0">
                <a:solidFill>
                  <a:schemeClr val="bg1"/>
                </a:solidFill>
              </a:rPr>
              <a:t>ためには</a:t>
            </a:r>
          </a:p>
        </p:txBody>
      </p:sp>
      <p:sp>
        <p:nvSpPr>
          <p:cNvPr id="6" name="角丸四角形 5"/>
          <p:cNvSpPr/>
          <p:nvPr/>
        </p:nvSpPr>
        <p:spPr>
          <a:xfrm>
            <a:off x="179512" y="548680"/>
            <a:ext cx="4364462" cy="1512168"/>
          </a:xfrm>
          <a:prstGeom prst="roundRect">
            <a:avLst>
              <a:gd name="adj" fmla="val 5892"/>
            </a:avLst>
          </a:prstGeom>
          <a:solidFill>
            <a:schemeClr val="bg1"/>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746276" y="562288"/>
            <a:ext cx="3681708"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加算区分（</a:t>
            </a:r>
            <a:r>
              <a:rPr kumimoji="1" lang="en-US" altLang="ja-JP" sz="1500" b="1" dirty="0" smtClean="0">
                <a:solidFill>
                  <a:schemeClr val="tx2"/>
                </a:solidFill>
                <a:latin typeface="Meiryo UI" panose="020B0604030504040204" pitchFamily="50" charset="-128"/>
                <a:ea typeface="Meiryo UI" panose="020B0604030504040204" pitchFamily="50" charset="-128"/>
              </a:rPr>
              <a:t>Ⅳ</a:t>
            </a:r>
            <a:r>
              <a:rPr kumimoji="1" lang="ja-JP" altLang="en-US" sz="1500" b="1" dirty="0" smtClean="0">
                <a:solidFill>
                  <a:schemeClr val="tx2"/>
                </a:solidFill>
                <a:latin typeface="Meiryo UI" panose="020B0604030504040204" pitchFamily="50" charset="-128"/>
                <a:ea typeface="Meiryo UI" panose="020B0604030504040204" pitchFamily="50" charset="-128"/>
              </a:rPr>
              <a:t>）、（</a:t>
            </a:r>
            <a:r>
              <a:rPr kumimoji="1" lang="en-US" altLang="ja-JP" sz="1500" b="1" dirty="0" smtClean="0">
                <a:solidFill>
                  <a:schemeClr val="tx2"/>
                </a:solidFill>
                <a:latin typeface="Meiryo UI" panose="020B0604030504040204" pitchFamily="50" charset="-128"/>
                <a:ea typeface="Meiryo UI" panose="020B0604030504040204" pitchFamily="50" charset="-128"/>
              </a:rPr>
              <a:t>Ⅴ</a:t>
            </a:r>
            <a:r>
              <a:rPr kumimoji="1" lang="ja-JP" altLang="en-US" sz="1500" b="1" dirty="0" smtClean="0">
                <a:solidFill>
                  <a:schemeClr val="tx2"/>
                </a:solidFill>
                <a:latin typeface="Meiryo UI" panose="020B0604030504040204" pitchFamily="50" charset="-128"/>
                <a:ea typeface="Meiryo UI" panose="020B0604030504040204" pitchFamily="50" charset="-128"/>
              </a:rPr>
              <a:t>）、特別加算廃止</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25" name="正方形/長方形 24"/>
          <p:cNvSpPr/>
          <p:nvPr/>
        </p:nvSpPr>
        <p:spPr>
          <a:xfrm>
            <a:off x="251520" y="908720"/>
            <a:ext cx="4216124" cy="477054"/>
          </a:xfrm>
          <a:prstGeom prst="rect">
            <a:avLst/>
          </a:prstGeom>
        </p:spPr>
        <p:txBody>
          <a:bodyPr wrap="square">
            <a:spAutoFit/>
          </a:bodyPr>
          <a:lstStyle/>
          <a:p>
            <a:pPr marL="126000" indent="-457200"/>
            <a:r>
              <a:rPr lang="ja-JP" altLang="en-US" sz="1400" dirty="0" smtClean="0">
                <a:solidFill>
                  <a:schemeClr val="bg1">
                    <a:lumMod val="50000"/>
                  </a:schemeClr>
                </a:solidFill>
                <a:latin typeface="Meiryo UI" panose="020B0604030504040204" pitchFamily="50" charset="-128"/>
                <a:ea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rPr>
              <a:t>　令和３年３月</a:t>
            </a:r>
            <a:r>
              <a:rPr lang="en-US" altLang="ja-JP" sz="1100" dirty="0" smtClean="0">
                <a:latin typeface="Meiryo UI" panose="020B0604030504040204" pitchFamily="50" charset="-128"/>
                <a:ea typeface="Meiryo UI" panose="020B0604030504040204" pitchFamily="50" charset="-128"/>
              </a:rPr>
              <a:t>31</a:t>
            </a:r>
            <a:r>
              <a:rPr lang="ja-JP" altLang="en-US" sz="1100" dirty="0" smtClean="0">
                <a:latin typeface="Meiryo UI" panose="020B0604030504040204" pitchFamily="50" charset="-128"/>
                <a:ea typeface="Meiryo UI" panose="020B0604030504040204" pitchFamily="50" charset="-128"/>
              </a:rPr>
              <a:t>日をもって処遇改善加算の区分（</a:t>
            </a:r>
            <a:r>
              <a:rPr lang="en-US" altLang="ja-JP" sz="1100" dirty="0" smtClean="0">
                <a:latin typeface="Meiryo UI" panose="020B0604030504040204" pitchFamily="50" charset="-128"/>
                <a:ea typeface="Meiryo UI" panose="020B0604030504040204" pitchFamily="50" charset="-128"/>
              </a:rPr>
              <a:t>Ⅳ</a:t>
            </a:r>
            <a:r>
              <a:rPr lang="ja-JP" altLang="en-US" sz="1100" dirty="0" smtClean="0">
                <a:latin typeface="Meiryo UI" panose="020B0604030504040204" pitchFamily="50" charset="-128"/>
                <a:ea typeface="Meiryo UI" panose="020B0604030504040204" pitchFamily="50" charset="-128"/>
              </a:rPr>
              <a:t>）、（</a:t>
            </a:r>
            <a:r>
              <a:rPr lang="en-US" altLang="ja-JP" sz="1100" dirty="0" smtClean="0">
                <a:latin typeface="Meiryo UI" panose="020B0604030504040204" pitchFamily="50" charset="-128"/>
                <a:ea typeface="Meiryo UI" panose="020B0604030504040204" pitchFamily="50" charset="-128"/>
              </a:rPr>
              <a:t>Ⅴ</a:t>
            </a:r>
            <a:r>
              <a:rPr lang="ja-JP" altLang="en-US" sz="1100" dirty="0" smtClean="0">
                <a:latin typeface="Meiryo UI" panose="020B0604030504040204" pitchFamily="50" charset="-128"/>
                <a:ea typeface="Meiryo UI" panose="020B0604030504040204" pitchFamily="50" charset="-128"/>
              </a:rPr>
              <a:t>）及び処遇改善特別加算は廃止となる。</a:t>
            </a:r>
            <a:endParaRPr lang="ja-JP" altLang="en-US" sz="1100" dirty="0">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179513" y="2522838"/>
            <a:ext cx="4392488" cy="938719"/>
          </a:xfrm>
          <a:prstGeom prst="rect">
            <a:avLst/>
          </a:prstGeom>
          <a:noFill/>
        </p:spPr>
        <p:txBody>
          <a:bodyPr wrap="square" rtlCol="0">
            <a:spAutoFit/>
          </a:bodyPr>
          <a:lstStyle/>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加算率の算定方法の見直しに伴い、令和３年度から加算率が変更される。</a:t>
            </a:r>
            <a:endParaRPr lang="en-US" altLang="ja-JP" sz="1100" dirty="0">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加算率の算定方法の見直しに伴い、短期入所及び障害者支援施設が行う日中活動系サービスにおける例外的取扱いは終了となる。</a:t>
            </a:r>
            <a:endParaRPr lang="en-US" altLang="ja-JP" sz="1100" dirty="0" smtClean="0">
              <a:solidFill>
                <a:prstClr val="black"/>
              </a:solidFill>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5232886" y="525758"/>
            <a:ext cx="3659593"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配分ルールの変更</a:t>
            </a:r>
            <a:r>
              <a:rPr kumimoji="1" lang="ja-JP" altLang="en-US" sz="1400" dirty="0" smtClean="0">
                <a:solidFill>
                  <a:schemeClr val="tx2"/>
                </a:solidFill>
                <a:latin typeface="Meiryo UI" panose="020B0604030504040204" pitchFamily="50" charset="-128"/>
                <a:ea typeface="Meiryo UI" panose="020B0604030504040204" pitchFamily="50" charset="-128"/>
              </a:rPr>
              <a:t>（特定処遇改善加算）</a:t>
            </a:r>
            <a:endParaRPr kumimoji="1" lang="ja-JP" altLang="en-US" sz="1400" dirty="0">
              <a:solidFill>
                <a:schemeClr val="tx2"/>
              </a:solidFill>
              <a:latin typeface="Meiryo UI" panose="020B0604030504040204" pitchFamily="50" charset="-128"/>
              <a:ea typeface="Meiryo UI" panose="020B0604030504040204" pitchFamily="50" charset="-128"/>
            </a:endParaRPr>
          </a:p>
        </p:txBody>
      </p:sp>
      <p:sp>
        <p:nvSpPr>
          <p:cNvPr id="69" name="正方形/長方形 68"/>
          <p:cNvSpPr/>
          <p:nvPr/>
        </p:nvSpPr>
        <p:spPr>
          <a:xfrm>
            <a:off x="4788024" y="908720"/>
            <a:ext cx="4098250" cy="1154162"/>
          </a:xfrm>
          <a:prstGeom prst="rect">
            <a:avLst/>
          </a:prstGeom>
        </p:spPr>
        <p:txBody>
          <a:bodyPr wrap="square">
            <a:spAutoFit/>
          </a:bodyPr>
          <a:lstStyle/>
          <a:p>
            <a:pPr marL="126000" lvl="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特定処遇改善加算の事業所における配分方法について、これまで、平均賃金改善額について、「経験・技能のある障害福祉人材（Ａ）」は「他の障害福祉人材（Ｂ）」の</a:t>
            </a:r>
            <a:r>
              <a:rPr lang="ja-JP" altLang="en-US" sz="1100" u="sng" dirty="0" smtClean="0">
                <a:solidFill>
                  <a:prstClr val="black"/>
                </a:solidFill>
                <a:latin typeface="Meiryo UI" panose="020B0604030504040204" pitchFamily="50" charset="-128"/>
                <a:ea typeface="Meiryo UI" panose="020B0604030504040204" pitchFamily="50" charset="-128"/>
              </a:rPr>
              <a:t>２倍以上</a:t>
            </a:r>
            <a:r>
              <a:rPr lang="ja-JP" altLang="en-US" sz="1100" dirty="0" smtClean="0">
                <a:solidFill>
                  <a:prstClr val="black"/>
                </a:solidFill>
                <a:latin typeface="Meiryo UI" panose="020B0604030504040204" pitchFamily="50" charset="-128"/>
                <a:ea typeface="Meiryo UI" panose="020B0604030504040204" pitchFamily="50" charset="-128"/>
              </a:rPr>
              <a:t>とする取扱いを平均</a:t>
            </a:r>
            <a:r>
              <a:rPr lang="ja-JP" altLang="en-US" sz="1100" dirty="0">
                <a:solidFill>
                  <a:prstClr val="black"/>
                </a:solidFill>
                <a:latin typeface="Meiryo UI" panose="020B0604030504040204" pitchFamily="50" charset="-128"/>
                <a:ea typeface="Meiryo UI" panose="020B0604030504040204" pitchFamily="50" charset="-128"/>
              </a:rPr>
              <a:t>賃金改善額について、「経験・技能のある障害福祉人材（Ａ）」は「他の障害福祉人材（Ｂ）</a:t>
            </a:r>
            <a:r>
              <a:rPr lang="ja-JP" altLang="en-US" sz="1100" dirty="0" smtClean="0">
                <a:solidFill>
                  <a:prstClr val="black"/>
                </a:solidFill>
                <a:latin typeface="Meiryo UI" panose="020B0604030504040204" pitchFamily="50" charset="-128"/>
                <a:ea typeface="Meiryo UI" panose="020B0604030504040204" pitchFamily="50" charset="-128"/>
              </a:rPr>
              <a:t>」を</a:t>
            </a:r>
            <a:r>
              <a:rPr lang="ja-JP" altLang="en-US" sz="1100" u="sng" dirty="0" smtClean="0">
                <a:solidFill>
                  <a:prstClr val="black"/>
                </a:solidFill>
                <a:latin typeface="Meiryo UI" panose="020B0604030504040204" pitchFamily="50" charset="-128"/>
                <a:ea typeface="Meiryo UI" panose="020B0604030504040204" pitchFamily="50" charset="-128"/>
              </a:rPr>
              <a:t>上回ること</a:t>
            </a:r>
            <a:r>
              <a:rPr lang="ja-JP" altLang="en-US" sz="1100" dirty="0" smtClean="0">
                <a:solidFill>
                  <a:prstClr val="black"/>
                </a:solidFill>
                <a:latin typeface="Meiryo UI" panose="020B0604030504040204" pitchFamily="50" charset="-128"/>
                <a:ea typeface="Meiryo UI" panose="020B0604030504040204" pitchFamily="50" charset="-128"/>
              </a:rPr>
              <a:t>とする。に変更する。</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77" name="テキスト ボックス 76"/>
          <p:cNvSpPr txBox="1"/>
          <p:nvPr/>
        </p:nvSpPr>
        <p:spPr>
          <a:xfrm>
            <a:off x="765118" y="3928580"/>
            <a:ext cx="3518850"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職場環境等要件の内容等の変更</a:t>
            </a:r>
            <a:endParaRPr kumimoji="1" lang="ja-JP" altLang="en-US" sz="1500" b="1" dirty="0">
              <a:solidFill>
                <a:schemeClr val="tx2"/>
              </a:solidFill>
              <a:latin typeface="Meiryo UI" panose="020B0604030504040204" pitchFamily="50" charset="-128"/>
              <a:ea typeface="Meiryo UI" panose="020B0604030504040204" pitchFamily="50" charset="-128"/>
            </a:endParaRPr>
          </a:p>
        </p:txBody>
      </p:sp>
      <p:sp>
        <p:nvSpPr>
          <p:cNvPr id="81" name="直角三角形 80"/>
          <p:cNvSpPr/>
          <p:nvPr/>
        </p:nvSpPr>
        <p:spPr>
          <a:xfrm>
            <a:off x="5244454" y="2206880"/>
            <a:ext cx="72008" cy="62141"/>
          </a:xfrm>
          <a:prstGeom prst="rtTriangl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3" name="テキスト ボックス 82"/>
          <p:cNvSpPr txBox="1"/>
          <p:nvPr/>
        </p:nvSpPr>
        <p:spPr>
          <a:xfrm>
            <a:off x="5282274" y="2276872"/>
            <a:ext cx="3861726"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職員分類の変更特例</a:t>
            </a:r>
            <a:r>
              <a:rPr kumimoji="1" lang="ja-JP" altLang="en-US" sz="1400" dirty="0" smtClean="0">
                <a:solidFill>
                  <a:schemeClr val="tx2"/>
                </a:solidFill>
                <a:latin typeface="Meiryo UI" panose="020B0604030504040204" pitchFamily="50" charset="-128"/>
                <a:ea typeface="Meiryo UI" panose="020B0604030504040204" pitchFamily="50" charset="-128"/>
              </a:rPr>
              <a:t>（特定処遇改善加算）</a:t>
            </a:r>
            <a:endParaRPr kumimoji="1" lang="ja-JP" altLang="en-US" sz="1400" dirty="0">
              <a:solidFill>
                <a:schemeClr val="tx2"/>
              </a:solidFill>
              <a:latin typeface="Meiryo UI" panose="020B0604030504040204" pitchFamily="50" charset="-128"/>
              <a:ea typeface="Meiryo UI" panose="020B0604030504040204" pitchFamily="50" charset="-128"/>
            </a:endParaRPr>
          </a:p>
        </p:txBody>
      </p:sp>
      <p:cxnSp>
        <p:nvCxnSpPr>
          <p:cNvPr id="107" name="直線コネクタ 106"/>
          <p:cNvCxnSpPr/>
          <p:nvPr/>
        </p:nvCxnSpPr>
        <p:spPr>
          <a:xfrm>
            <a:off x="5172243" y="2434107"/>
            <a:ext cx="0" cy="2923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4" name="片側の 2 つの角を丸めた四角形 83"/>
          <p:cNvSpPr>
            <a:spLocks/>
          </p:cNvSpPr>
          <p:nvPr/>
        </p:nvSpPr>
        <p:spPr>
          <a:xfrm rot="10800000">
            <a:off x="4842000" y="2204864"/>
            <a:ext cx="396000" cy="432000"/>
          </a:xfrm>
          <a:prstGeom prst="round2SameRect">
            <a:avLst>
              <a:gd name="adj1" fmla="val 30908"/>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片側の 2 つの角を丸めた四角形 84"/>
          <p:cNvSpPr>
            <a:spLocks/>
          </p:cNvSpPr>
          <p:nvPr/>
        </p:nvSpPr>
        <p:spPr>
          <a:xfrm rot="10800000">
            <a:off x="360000" y="504000"/>
            <a:ext cx="396000" cy="432000"/>
          </a:xfrm>
          <a:prstGeom prst="round2SameRect">
            <a:avLst>
              <a:gd name="adj1" fmla="val 30908"/>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片側の 2 つの角を丸めた四角形 108"/>
          <p:cNvSpPr>
            <a:spLocks/>
          </p:cNvSpPr>
          <p:nvPr/>
        </p:nvSpPr>
        <p:spPr>
          <a:xfrm rot="10800000">
            <a:off x="378000" y="2115527"/>
            <a:ext cx="396000" cy="432000"/>
          </a:xfrm>
          <a:prstGeom prst="round2SameRect">
            <a:avLst>
              <a:gd name="adj1" fmla="val 30908"/>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片側の 2 つの角を丸めた四角形 109"/>
          <p:cNvSpPr>
            <a:spLocks/>
          </p:cNvSpPr>
          <p:nvPr/>
        </p:nvSpPr>
        <p:spPr>
          <a:xfrm rot="10800000">
            <a:off x="4842000" y="476672"/>
            <a:ext cx="396000" cy="432000"/>
          </a:xfrm>
          <a:prstGeom prst="round2SameRect">
            <a:avLst>
              <a:gd name="adj1" fmla="val 30908"/>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片側の 2 つの角を丸めた四角形 112"/>
          <p:cNvSpPr>
            <a:spLocks/>
          </p:cNvSpPr>
          <p:nvPr/>
        </p:nvSpPr>
        <p:spPr>
          <a:xfrm rot="10800000">
            <a:off x="395536" y="3621817"/>
            <a:ext cx="396000" cy="432000"/>
          </a:xfrm>
          <a:prstGeom prst="round2SameRect">
            <a:avLst>
              <a:gd name="adj1" fmla="val 30908"/>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p:cNvSpPr txBox="1"/>
          <p:nvPr/>
        </p:nvSpPr>
        <p:spPr>
          <a:xfrm>
            <a:off x="4831255" y="2204864"/>
            <a:ext cx="350809" cy="400110"/>
          </a:xfrm>
          <a:prstGeom prst="rect">
            <a:avLst/>
          </a:prstGeom>
          <a:noFill/>
        </p:spPr>
        <p:txBody>
          <a:bodyPr wrap="square" rtlCol="0">
            <a:spAutoFit/>
          </a:bodyPr>
          <a:lstStyle/>
          <a:p>
            <a:r>
              <a:rPr kumimoji="1" lang="ja-JP" altLang="en-US" sz="2000" b="1" dirty="0">
                <a:solidFill>
                  <a:schemeClr val="bg1"/>
                </a:solidFill>
                <a:latin typeface="Meiryo UI" panose="020B0604030504040204" pitchFamily="50" charset="-128"/>
                <a:ea typeface="Meiryo UI" panose="020B0604030504040204" pitchFamily="50" charset="-128"/>
              </a:rPr>
              <a:t>５</a:t>
            </a:r>
          </a:p>
        </p:txBody>
      </p:sp>
      <p:sp>
        <p:nvSpPr>
          <p:cNvPr id="106" name="テキスト ボックス 105"/>
          <p:cNvSpPr txBox="1"/>
          <p:nvPr/>
        </p:nvSpPr>
        <p:spPr>
          <a:xfrm>
            <a:off x="367732" y="3676962"/>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３</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03" name="テキスト ボックス 102"/>
          <p:cNvSpPr txBox="1"/>
          <p:nvPr/>
        </p:nvSpPr>
        <p:spPr>
          <a:xfrm>
            <a:off x="357929" y="2140623"/>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２</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415028" y="489283"/>
            <a:ext cx="350809" cy="400110"/>
          </a:xfrm>
          <a:prstGeom prst="rect">
            <a:avLst/>
          </a:prstGeom>
          <a:noFill/>
        </p:spPr>
        <p:txBody>
          <a:bodyPr wrap="square" rtlCol="0">
            <a:spAutoFit/>
          </a:bodyPr>
          <a:lstStyle/>
          <a:p>
            <a:r>
              <a:rPr kumimoji="1" lang="en-US" altLang="ja-JP" sz="2000" b="1" dirty="0">
                <a:solidFill>
                  <a:schemeClr val="bg1"/>
                </a:solidFill>
                <a:latin typeface="Meiryo UI" panose="020B0604030504040204" pitchFamily="50" charset="-128"/>
                <a:ea typeface="Meiryo UI" panose="020B0604030504040204" pitchFamily="50" charset="-128"/>
              </a:rPr>
              <a:t>1</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99" name="テキスト ボックス 98"/>
          <p:cNvSpPr txBox="1"/>
          <p:nvPr/>
        </p:nvSpPr>
        <p:spPr>
          <a:xfrm>
            <a:off x="4821321" y="509323"/>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４</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86" name="正方形/長方形 85"/>
          <p:cNvSpPr/>
          <p:nvPr/>
        </p:nvSpPr>
        <p:spPr>
          <a:xfrm>
            <a:off x="0" y="0"/>
            <a:ext cx="9144000" cy="432000"/>
          </a:xfrm>
          <a:prstGeom prst="rect">
            <a:avLst/>
          </a:prstGeom>
          <a:solidFill>
            <a:srgbClr val="FF99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88" name="正方形/長方形 87"/>
          <p:cNvSpPr/>
          <p:nvPr/>
        </p:nvSpPr>
        <p:spPr>
          <a:xfrm>
            <a:off x="0" y="44624"/>
            <a:ext cx="9144000" cy="369332"/>
          </a:xfrm>
          <a:prstGeom prst="rect">
            <a:avLst/>
          </a:prstGeom>
        </p:spPr>
        <p:txBody>
          <a:bodyPr wrap="square">
            <a:spAutoFit/>
          </a:bodyPr>
          <a:lstStyle/>
          <a:p>
            <a:pPr algn="ctr"/>
            <a:r>
              <a:rPr lang="ja-JP" altLang="en-US" b="1" dirty="0" smtClean="0">
                <a:solidFill>
                  <a:schemeClr val="bg1"/>
                </a:solidFill>
              </a:rPr>
              <a:t>令和３年度障害福祉サービス等報酬改定における処遇改善加算等の主な変更点</a:t>
            </a:r>
            <a:endParaRPr lang="ja-JP" altLang="en-US" b="1" dirty="0">
              <a:solidFill>
                <a:schemeClr val="bg1"/>
              </a:solidFill>
            </a:endParaRPr>
          </a:p>
        </p:txBody>
      </p:sp>
      <p:sp>
        <p:nvSpPr>
          <p:cNvPr id="95" name="テキスト ボックス 94"/>
          <p:cNvSpPr txBox="1"/>
          <p:nvPr/>
        </p:nvSpPr>
        <p:spPr>
          <a:xfrm>
            <a:off x="179512" y="4205987"/>
            <a:ext cx="4362975" cy="1415772"/>
          </a:xfrm>
          <a:prstGeom prst="rect">
            <a:avLst/>
          </a:prstGeom>
          <a:noFill/>
        </p:spPr>
        <p:txBody>
          <a:bodyPr wrap="square" rtlCol="0">
            <a:spAutoFit/>
          </a:bodyPr>
          <a:lstStyle/>
          <a:p>
            <a:pPr marL="126000" indent="-1778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職場環境等要件について、各事業者による職場環境改善の取組をより実効性が高いものとする観点から、内容の見直しを行う予定。（令和３年２月</a:t>
            </a:r>
            <a:r>
              <a:rPr lang="en-US" altLang="ja-JP" sz="1100" dirty="0" smtClean="0">
                <a:latin typeface="Meiryo UI" panose="020B0604030504040204" pitchFamily="50" charset="-128"/>
                <a:ea typeface="Meiryo UI" panose="020B0604030504040204" pitchFamily="50" charset="-128"/>
              </a:rPr>
              <a:t>12</a:t>
            </a:r>
            <a:r>
              <a:rPr lang="ja-JP" altLang="en-US" sz="1100" dirty="0" smtClean="0">
                <a:latin typeface="Meiryo UI" panose="020B0604030504040204" pitchFamily="50" charset="-128"/>
                <a:ea typeface="Meiryo UI" panose="020B0604030504040204" pitchFamily="50" charset="-128"/>
              </a:rPr>
              <a:t>日現在は検討中）</a:t>
            </a:r>
            <a:endParaRPr lang="en-US" altLang="ja-JP" sz="1100" dirty="0" smtClean="0">
              <a:latin typeface="Meiryo UI" panose="020B0604030504040204" pitchFamily="50" charset="-128"/>
              <a:ea typeface="Meiryo UI" panose="020B0604030504040204" pitchFamily="50" charset="-128"/>
            </a:endParaRPr>
          </a:p>
          <a:p>
            <a:pPr marL="126000" indent="-177800">
              <a:spcBef>
                <a:spcPts val="6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職場環境等要件に基づく取組の実施について、原則、当該年度における取組の実施を求めることとする。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216000" indent="-177800"/>
            <a:r>
              <a:rPr lang="ja-JP" altLang="en-US" sz="1000" dirty="0" smtClean="0">
                <a:solidFill>
                  <a:prstClr val="black"/>
                </a:solidFill>
                <a:latin typeface="Meiryo UI" panose="020B0604030504040204" pitchFamily="50" charset="-128"/>
                <a:ea typeface="Meiryo UI" panose="020B0604030504040204" pitchFamily="50" charset="-128"/>
              </a:rPr>
              <a:t>　</a:t>
            </a:r>
            <a:r>
              <a:rPr lang="en-US" altLang="ja-JP" sz="1000" dirty="0" smtClean="0">
                <a:solidFill>
                  <a:prstClr val="black"/>
                </a:solidFill>
                <a:latin typeface="Meiryo UI" panose="020B0604030504040204" pitchFamily="50" charset="-128"/>
                <a:ea typeface="Meiryo UI" panose="020B0604030504040204" pitchFamily="50" charset="-128"/>
              </a:rPr>
              <a:t>※</a:t>
            </a:r>
            <a:r>
              <a:rPr lang="ja-JP" altLang="en-US" sz="1000" dirty="0" smtClean="0">
                <a:solidFill>
                  <a:prstClr val="black"/>
                </a:solidFill>
                <a:latin typeface="Meiryo UI" panose="020B0604030504040204" pitchFamily="50" charset="-128"/>
                <a:ea typeface="Meiryo UI" panose="020B0604030504040204" pitchFamily="50" charset="-128"/>
              </a:rPr>
              <a:t>　当該年度に実施できない合理的理由がある場合は、例外的に前年度の取組実績をもって、要件を充たすものと認めて差し支えないこととする。</a:t>
            </a:r>
            <a:endParaRPr lang="en-US" altLang="ja-JP" sz="1000" dirty="0" smtClean="0">
              <a:solidFill>
                <a:prstClr val="black"/>
              </a:solidFill>
              <a:latin typeface="Meiryo UI" panose="020B0604030504040204" pitchFamily="50" charset="-128"/>
              <a:ea typeface="Meiryo UI" panose="020B0604030504040204" pitchFamily="50" charset="-128"/>
            </a:endParaRPr>
          </a:p>
        </p:txBody>
      </p:sp>
      <p:pic>
        <p:nvPicPr>
          <p:cNvPr id="117" name="図 1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298" y="6332198"/>
            <a:ext cx="337694" cy="337694"/>
          </a:xfrm>
          <a:prstGeom prst="rect">
            <a:avLst/>
          </a:prstGeom>
        </p:spPr>
      </p:pic>
      <p:sp>
        <p:nvSpPr>
          <p:cNvPr id="127" name="正方形/長方形 126"/>
          <p:cNvSpPr/>
          <p:nvPr/>
        </p:nvSpPr>
        <p:spPr>
          <a:xfrm>
            <a:off x="251520" y="1340768"/>
            <a:ext cx="4360140" cy="400110"/>
          </a:xfrm>
          <a:prstGeom prst="rect">
            <a:avLst/>
          </a:prstGeom>
        </p:spPr>
        <p:txBody>
          <a:bodyPr wrap="square">
            <a:spAutoFit/>
          </a:bodyPr>
          <a:lstStyle/>
          <a:p>
            <a:pPr marL="126000" indent="-457200"/>
            <a:r>
              <a:rPr lang="en-US" altLang="ja-JP" sz="1000" dirty="0" smtClean="0">
                <a:latin typeface="Meiryo UI" panose="020B0604030504040204" pitchFamily="50" charset="-128"/>
                <a:ea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rPr>
              <a:t>　経過措置として、令和３年３月から引き続き令和３年度も当該加算を取得する事業所においては、令和４年３月</a:t>
            </a:r>
            <a:r>
              <a:rPr lang="en-US" altLang="ja-JP" sz="1000" dirty="0" smtClean="0">
                <a:latin typeface="Meiryo UI" panose="020B0604030504040204" pitchFamily="50" charset="-128"/>
                <a:ea typeface="Meiryo UI" panose="020B0604030504040204" pitchFamily="50" charset="-128"/>
              </a:rPr>
              <a:t>31</a:t>
            </a:r>
            <a:r>
              <a:rPr lang="ja-JP" altLang="en-US" sz="1000" dirty="0" smtClean="0">
                <a:latin typeface="Meiryo UI" panose="020B0604030504040204" pitchFamily="50" charset="-128"/>
                <a:ea typeface="Meiryo UI" panose="020B0604030504040204" pitchFamily="50" charset="-128"/>
              </a:rPr>
              <a:t>日まで、従前通り算定可能</a:t>
            </a:r>
            <a:endParaRPr lang="ja-JP" altLang="en-US" sz="1000" dirty="0">
              <a:latin typeface="Meiryo UI" panose="020B0604030504040204" pitchFamily="50" charset="-128"/>
              <a:ea typeface="Meiryo UI" panose="020B0604030504040204" pitchFamily="50" charset="-128"/>
            </a:endParaRPr>
          </a:p>
        </p:txBody>
      </p:sp>
      <p:sp>
        <p:nvSpPr>
          <p:cNvPr id="129" name="正方形/長方形 128"/>
          <p:cNvSpPr/>
          <p:nvPr/>
        </p:nvSpPr>
        <p:spPr>
          <a:xfrm>
            <a:off x="4788024" y="2780928"/>
            <a:ext cx="4176464" cy="3939540"/>
          </a:xfrm>
          <a:prstGeom prst="rect">
            <a:avLst/>
          </a:prstGeom>
        </p:spPr>
        <p:txBody>
          <a:bodyPr wrap="square">
            <a:spAutoFit/>
          </a:bodyPr>
          <a:lstStyle/>
          <a:p>
            <a:pPr marL="126000" lvl="0" indent="-177800">
              <a:spcBef>
                <a:spcPts val="3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特定処遇改善加算における職員分類の変更特例の例示に以下を追記する。</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a:solidFill>
                  <a:prstClr val="black"/>
                </a:solidFill>
                <a:latin typeface="Meiryo UI" panose="020B0604030504040204" pitchFamily="50" charset="-128"/>
                <a:ea typeface="Meiryo UI" panose="020B0604030504040204" pitchFamily="50" charset="-128"/>
              </a:rPr>
              <a:t>ａ 通常の分類では「他の障害福祉人材」に分類される職員であって、研修等で専門的な技能を身につけた勤続</a:t>
            </a:r>
            <a:r>
              <a:rPr lang="en-US" altLang="ja-JP" sz="1100" dirty="0">
                <a:solidFill>
                  <a:prstClr val="black"/>
                </a:solidFill>
                <a:latin typeface="Meiryo UI" panose="020B0604030504040204" pitchFamily="50" charset="-128"/>
                <a:ea typeface="Meiryo UI" panose="020B0604030504040204" pitchFamily="50" charset="-128"/>
              </a:rPr>
              <a:t>10</a:t>
            </a:r>
            <a:r>
              <a:rPr lang="ja-JP" altLang="en-US" sz="1100" dirty="0">
                <a:solidFill>
                  <a:prstClr val="black"/>
                </a:solidFill>
                <a:latin typeface="Meiryo UI" panose="020B0604030504040204" pitchFamily="50" charset="-128"/>
                <a:ea typeface="Meiryo UI" panose="020B0604030504040204" pitchFamily="50" charset="-128"/>
              </a:rPr>
              <a:t>年以上の職員（例</a:t>
            </a:r>
            <a:r>
              <a:rPr lang="ja-JP" altLang="en-US" sz="1100" dirty="0" smtClean="0">
                <a:solidFill>
                  <a:prstClr val="black"/>
                </a:solidFill>
                <a:latin typeface="Meiryo UI" panose="020B0604030504040204" pitchFamily="50" charset="-128"/>
                <a:ea typeface="Meiryo UI" panose="020B0604030504040204" pitchFamily="50" charset="-128"/>
              </a:rPr>
              <a:t>）</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smtClean="0">
                <a:solidFill>
                  <a:prstClr val="black"/>
                </a:solidFill>
                <a:latin typeface="Meiryo UI" panose="020B0604030504040204" pitchFamily="50" charset="-128"/>
                <a:ea typeface="Meiryo UI" panose="020B0604030504040204" pitchFamily="50" charset="-128"/>
              </a:rPr>
              <a:t>　・　</a:t>
            </a:r>
            <a:r>
              <a:rPr lang="zh-TW" altLang="en-US" sz="1100" dirty="0">
                <a:solidFill>
                  <a:prstClr val="black"/>
                </a:solidFill>
                <a:latin typeface="Meiryo UI" panose="020B0604030504040204" pitchFamily="50" charset="-128"/>
                <a:ea typeface="Meiryo UI" panose="020B0604030504040204" pitchFamily="50" charset="-128"/>
              </a:rPr>
              <a:t>相談支援従事者研修</a:t>
            </a:r>
            <a:r>
              <a:rPr lang="zh-TW" altLang="en-US" sz="1100" dirty="0" smtClean="0">
                <a:solidFill>
                  <a:prstClr val="black"/>
                </a:solidFill>
                <a:latin typeface="Meiryo UI" panose="020B0604030504040204" pitchFamily="50" charset="-128"/>
                <a:ea typeface="Meiryo UI" panose="020B0604030504040204" pitchFamily="50" charset="-128"/>
              </a:rPr>
              <a:t>修了者</a:t>
            </a:r>
            <a:endParaRPr lang="en-US" altLang="zh-TW"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smtClean="0">
                <a:solidFill>
                  <a:prstClr val="black"/>
                </a:solidFill>
                <a:latin typeface="Meiryo UI" panose="020B0604030504040204" pitchFamily="50" charset="-128"/>
                <a:ea typeface="Meiryo UI" panose="020B0604030504040204" pitchFamily="50" charset="-128"/>
              </a:rPr>
              <a:t>　・　</a:t>
            </a:r>
            <a:r>
              <a:rPr lang="zh-CN" altLang="en-US" sz="1100" dirty="0">
                <a:solidFill>
                  <a:prstClr val="black"/>
                </a:solidFill>
                <a:latin typeface="Meiryo UI" panose="020B0604030504040204" pitchFamily="50" charset="-128"/>
                <a:ea typeface="Meiryo UI" panose="020B0604030504040204" pitchFamily="50" charset="-128"/>
              </a:rPr>
              <a:t>社会福祉</a:t>
            </a:r>
            <a:r>
              <a:rPr lang="zh-CN" altLang="en-US" sz="1100" dirty="0" smtClean="0">
                <a:solidFill>
                  <a:prstClr val="black"/>
                </a:solidFill>
                <a:latin typeface="Meiryo UI" panose="020B0604030504040204" pitchFamily="50" charset="-128"/>
                <a:ea typeface="Meiryo UI" panose="020B0604030504040204" pitchFamily="50" charset="-128"/>
              </a:rPr>
              <a:t>主事</a:t>
            </a:r>
            <a:endParaRPr lang="en-US" altLang="zh-CN"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smtClean="0">
                <a:solidFill>
                  <a:prstClr val="black"/>
                </a:solidFill>
                <a:latin typeface="Meiryo UI" panose="020B0604030504040204" pitchFamily="50" charset="-128"/>
                <a:ea typeface="Meiryo UI" panose="020B0604030504040204" pitchFamily="50" charset="-128"/>
              </a:rPr>
              <a:t>　・　</a:t>
            </a:r>
            <a:r>
              <a:rPr lang="zh-TW" altLang="en-US" sz="1100" dirty="0">
                <a:solidFill>
                  <a:prstClr val="black"/>
                </a:solidFill>
                <a:latin typeface="Meiryo UI" panose="020B0604030504040204" pitchFamily="50" charset="-128"/>
                <a:ea typeface="Meiryo UI" panose="020B0604030504040204" pitchFamily="50" charset="-128"/>
              </a:rPr>
              <a:t>教員免許</a:t>
            </a:r>
            <a:r>
              <a:rPr lang="zh-TW" altLang="en-US" sz="1100" dirty="0" smtClean="0">
                <a:solidFill>
                  <a:prstClr val="black"/>
                </a:solidFill>
                <a:latin typeface="Meiryo UI" panose="020B0604030504040204" pitchFamily="50" charset="-128"/>
                <a:ea typeface="Meiryo UI" panose="020B0604030504040204" pitchFamily="50" charset="-128"/>
              </a:rPr>
              <a:t>保有者</a:t>
            </a:r>
            <a:endParaRPr lang="en-US" altLang="zh-TW"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a:solidFill>
                  <a:prstClr val="black"/>
                </a:solidFill>
                <a:latin typeface="Meiryo UI" panose="020B0604030504040204" pitchFamily="50" charset="-128"/>
                <a:ea typeface="Meiryo UI" panose="020B0604030504040204" pitchFamily="50" charset="-128"/>
              </a:rPr>
              <a:t>ｂ 通常の分類では「その他の職種」に分類される職員であって、個別の障害福祉サービス等の類型ごとに必要となる専門的な技能によりサービスの質の向上に寄与している職員（例</a:t>
            </a:r>
            <a:r>
              <a:rPr lang="ja-JP" altLang="en-US" sz="1100" dirty="0" smtClean="0">
                <a:solidFill>
                  <a:prstClr val="black"/>
                </a:solidFill>
                <a:latin typeface="Meiryo UI" panose="020B0604030504040204" pitchFamily="50" charset="-128"/>
                <a:ea typeface="Meiryo UI" panose="020B0604030504040204" pitchFamily="50" charset="-128"/>
              </a:rPr>
              <a:t>）</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smtClean="0">
                <a:solidFill>
                  <a:prstClr val="black"/>
                </a:solidFill>
                <a:latin typeface="Meiryo UI" panose="020B0604030504040204" pitchFamily="50" charset="-128"/>
                <a:ea typeface="Meiryo UI" panose="020B0604030504040204" pitchFamily="50" charset="-128"/>
              </a:rPr>
              <a:t>　・</a:t>
            </a:r>
            <a:r>
              <a:rPr lang="ja-JP" altLang="en-US" sz="1100" dirty="0">
                <a:solidFill>
                  <a:prstClr val="black"/>
                </a:solidFill>
                <a:latin typeface="Meiryo UI" panose="020B0604030504040204" pitchFamily="50" charset="-128"/>
                <a:ea typeface="Meiryo UI" panose="020B0604030504040204" pitchFamily="50" charset="-128"/>
              </a:rPr>
              <a:t>　サービス管理責任者研修修了者</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100" dirty="0" smtClean="0">
                <a:solidFill>
                  <a:prstClr val="black"/>
                </a:solidFill>
                <a:latin typeface="Meiryo UI" panose="020B0604030504040204" pitchFamily="50" charset="-128"/>
                <a:ea typeface="Meiryo UI" panose="020B0604030504040204" pitchFamily="50" charset="-128"/>
              </a:rPr>
              <a:t>　・</a:t>
            </a:r>
            <a:r>
              <a:rPr lang="ja-JP" altLang="en-US" sz="1100" dirty="0">
                <a:solidFill>
                  <a:prstClr val="black"/>
                </a:solidFill>
                <a:latin typeface="Meiryo UI" panose="020B0604030504040204" pitchFamily="50" charset="-128"/>
                <a:ea typeface="Meiryo UI" panose="020B0604030504040204" pitchFamily="50" charset="-128"/>
              </a:rPr>
              <a:t>　産業カウンセラー資格</a:t>
            </a:r>
            <a:r>
              <a:rPr lang="ja-JP" altLang="en-US" sz="1100" dirty="0" smtClean="0">
                <a:solidFill>
                  <a:prstClr val="black"/>
                </a:solidFill>
                <a:latin typeface="Meiryo UI" panose="020B0604030504040204" pitchFamily="50" charset="-128"/>
                <a:ea typeface="Meiryo UI" panose="020B0604030504040204" pitchFamily="50" charset="-128"/>
              </a:rPr>
              <a:t>保有者</a:t>
            </a:r>
            <a:endParaRPr lang="en-US" altLang="ja-JP" sz="1100" dirty="0" smtClean="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endParaRPr lang="en-US" altLang="ja-JP" sz="1100" dirty="0">
              <a:solidFill>
                <a:prstClr val="black"/>
              </a:solidFill>
              <a:latin typeface="Meiryo UI" panose="020B0604030504040204" pitchFamily="50" charset="-128"/>
              <a:ea typeface="Meiryo UI" panose="020B0604030504040204" pitchFamily="50" charset="-128"/>
            </a:endParaRPr>
          </a:p>
          <a:p>
            <a:pPr marL="126000" lvl="0" indent="-177800">
              <a:spcBef>
                <a:spcPts val="300"/>
              </a:spcBef>
            </a:pPr>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なお、従前と同様だが、当該例示は適用の可否を決める限定列挙ではないため、各事業所等において、経験・技能等を鑑みて、通常の職員分類では適正な評価ができない職員がいるかどうかを考慮し、職員分類の変更特例を適用するかどうか判断することとなる。</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45" name="正方形/長方形 44"/>
          <p:cNvSpPr/>
          <p:nvPr/>
        </p:nvSpPr>
        <p:spPr>
          <a:xfrm>
            <a:off x="251520" y="1700808"/>
            <a:ext cx="4360140" cy="400110"/>
          </a:xfrm>
          <a:prstGeom prst="rect">
            <a:avLst/>
          </a:prstGeom>
        </p:spPr>
        <p:txBody>
          <a:bodyPr wrap="square">
            <a:spAutoFit/>
          </a:bodyPr>
          <a:lstStyle/>
          <a:p>
            <a:pPr marL="126000" indent="-457200"/>
            <a:r>
              <a:rPr lang="en-US" altLang="ja-JP" sz="1000" dirty="0" smtClean="0">
                <a:latin typeface="Meiryo UI" panose="020B0604030504040204" pitchFamily="50" charset="-128"/>
                <a:ea typeface="Meiryo UI" panose="020B0604030504040204" pitchFamily="50" charset="-128"/>
              </a:rPr>
              <a:t>※</a:t>
            </a:r>
            <a:r>
              <a:rPr lang="ja-JP" altLang="en-US" sz="1000" dirty="0" smtClean="0">
                <a:latin typeface="Meiryo UI" panose="020B0604030504040204" pitchFamily="50" charset="-128"/>
                <a:ea typeface="Meiryo UI" panose="020B0604030504040204" pitchFamily="50" charset="-128"/>
              </a:rPr>
              <a:t>　厚生労働省・自治体において、経過措置期間中に、処遇改善加算の区分（</a:t>
            </a:r>
            <a:r>
              <a:rPr lang="en-US" altLang="ja-JP" sz="1000" dirty="0" smtClean="0">
                <a:latin typeface="Meiryo UI" panose="020B0604030504040204" pitchFamily="50" charset="-128"/>
                <a:ea typeface="Meiryo UI" panose="020B0604030504040204" pitchFamily="50" charset="-128"/>
              </a:rPr>
              <a:t>Ⅲ</a:t>
            </a:r>
            <a:r>
              <a:rPr lang="ja-JP" altLang="en-US" sz="1000" dirty="0" smtClean="0">
                <a:latin typeface="Meiryo UI" panose="020B0604030504040204" pitchFamily="50" charset="-128"/>
                <a:ea typeface="Meiryo UI" panose="020B0604030504040204" pitchFamily="50" charset="-128"/>
              </a:rPr>
              <a:t>）以上の取得を促進するために周知徹底を図る。</a:t>
            </a:r>
            <a:endParaRPr lang="ja-JP" altLang="en-US" sz="1000" dirty="0">
              <a:latin typeface="Meiryo UI" panose="020B0604030504040204" pitchFamily="50" charset="-128"/>
              <a:ea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9E2A29CB-BA86-48A6-80E1-CB8750A963B5}" type="slidenum">
              <a:rPr kumimoji="1" lang="ja-JP" altLang="en-US" smtClean="0"/>
              <a:t>12</a:t>
            </a:fld>
            <a:endParaRPr kumimoji="1" lang="ja-JP" altLang="en-US"/>
          </a:p>
        </p:txBody>
      </p:sp>
    </p:spTree>
    <p:extLst>
      <p:ext uri="{BB962C8B-B14F-4D97-AF65-F5344CB8AC3E}">
        <p14:creationId xmlns:p14="http://schemas.microsoft.com/office/powerpoint/2010/main" val="2143213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直角三角形 122"/>
          <p:cNvSpPr/>
          <p:nvPr/>
        </p:nvSpPr>
        <p:spPr>
          <a:xfrm>
            <a:off x="5230668" y="490778"/>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4" name="角丸四角形 123"/>
          <p:cNvSpPr/>
          <p:nvPr/>
        </p:nvSpPr>
        <p:spPr>
          <a:xfrm>
            <a:off x="4650138" y="538917"/>
            <a:ext cx="4320480" cy="811579"/>
          </a:xfrm>
          <a:prstGeom prst="roundRect">
            <a:avLst>
              <a:gd name="adj" fmla="val 1287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9" name="直角三角形 118"/>
          <p:cNvSpPr/>
          <p:nvPr/>
        </p:nvSpPr>
        <p:spPr>
          <a:xfrm>
            <a:off x="765118" y="4603610"/>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20" name="角丸四角形 119"/>
          <p:cNvSpPr/>
          <p:nvPr/>
        </p:nvSpPr>
        <p:spPr>
          <a:xfrm>
            <a:off x="184588" y="4651750"/>
            <a:ext cx="4364462" cy="2089618"/>
          </a:xfrm>
          <a:prstGeom prst="roundRect">
            <a:avLst>
              <a:gd name="adj" fmla="val 5892"/>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4" name="直角三角形 113"/>
          <p:cNvSpPr/>
          <p:nvPr/>
        </p:nvSpPr>
        <p:spPr>
          <a:xfrm>
            <a:off x="773808" y="2541789"/>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5" name="角丸四角形 114"/>
          <p:cNvSpPr/>
          <p:nvPr/>
        </p:nvSpPr>
        <p:spPr>
          <a:xfrm>
            <a:off x="193278" y="2589928"/>
            <a:ext cx="4364462" cy="1875159"/>
          </a:xfrm>
          <a:prstGeom prst="roundRect">
            <a:avLst>
              <a:gd name="adj" fmla="val 5892"/>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16" name="テキスト ボックス 115"/>
          <p:cNvSpPr txBox="1"/>
          <p:nvPr/>
        </p:nvSpPr>
        <p:spPr>
          <a:xfrm>
            <a:off x="760042" y="2609337"/>
            <a:ext cx="3024336" cy="323165"/>
          </a:xfrm>
          <a:prstGeom prst="rect">
            <a:avLst/>
          </a:prstGeom>
          <a:noFill/>
        </p:spPr>
        <p:txBody>
          <a:bodyPr wrap="square" rtlCol="0">
            <a:spAutoFit/>
          </a:bodyPr>
          <a:lstStyle/>
          <a:p>
            <a:r>
              <a:rPr kumimoji="1" lang="ja-JP" altLang="en-US" sz="1500" b="1" dirty="0">
                <a:solidFill>
                  <a:schemeClr val="tx2"/>
                </a:solidFill>
                <a:latin typeface="Meiryo UI" panose="020B0604030504040204" pitchFamily="50" charset="-128"/>
                <a:ea typeface="Meiryo UI" panose="020B0604030504040204" pitchFamily="50" charset="-128"/>
              </a:rPr>
              <a:t>加算区分の確認</a:t>
            </a:r>
          </a:p>
        </p:txBody>
      </p:sp>
      <p:sp>
        <p:nvSpPr>
          <p:cNvPr id="12" name="直角三角形 11"/>
          <p:cNvSpPr/>
          <p:nvPr/>
        </p:nvSpPr>
        <p:spPr>
          <a:xfrm>
            <a:off x="760042" y="494740"/>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正方形/長方形 3"/>
          <p:cNvSpPr/>
          <p:nvPr/>
        </p:nvSpPr>
        <p:spPr>
          <a:xfrm>
            <a:off x="0" y="0"/>
            <a:ext cx="9144000" cy="4320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5" name="正方形/長方形 4"/>
          <p:cNvSpPr/>
          <p:nvPr/>
        </p:nvSpPr>
        <p:spPr>
          <a:xfrm>
            <a:off x="0" y="44481"/>
            <a:ext cx="9144000" cy="369332"/>
          </a:xfrm>
          <a:prstGeom prst="rect">
            <a:avLst/>
          </a:prstGeom>
        </p:spPr>
        <p:txBody>
          <a:bodyPr wrap="square">
            <a:spAutoFit/>
          </a:bodyPr>
          <a:lstStyle/>
          <a:p>
            <a:pPr algn="ctr"/>
            <a:r>
              <a:rPr lang="ja-JP" altLang="en-US" b="1" dirty="0" smtClean="0">
                <a:solidFill>
                  <a:schemeClr val="bg1"/>
                </a:solidFill>
              </a:rPr>
              <a:t>福祉・介護</a:t>
            </a:r>
            <a:r>
              <a:rPr lang="ja-JP" altLang="en-US" b="1" dirty="0">
                <a:solidFill>
                  <a:schemeClr val="bg1"/>
                </a:solidFill>
              </a:rPr>
              <a:t>職員等特定処遇改善</a:t>
            </a:r>
            <a:r>
              <a:rPr lang="ja-JP" altLang="en-US" b="1" dirty="0" smtClean="0">
                <a:solidFill>
                  <a:schemeClr val="bg1"/>
                </a:solidFill>
              </a:rPr>
              <a:t>加算を算定する</a:t>
            </a:r>
            <a:r>
              <a:rPr lang="ja-JP" altLang="en-US" b="1" dirty="0">
                <a:solidFill>
                  <a:schemeClr val="bg1"/>
                </a:solidFill>
              </a:rPr>
              <a:t>ためには</a:t>
            </a:r>
          </a:p>
        </p:txBody>
      </p:sp>
      <p:sp>
        <p:nvSpPr>
          <p:cNvPr id="6" name="角丸四角形 5"/>
          <p:cNvSpPr/>
          <p:nvPr/>
        </p:nvSpPr>
        <p:spPr>
          <a:xfrm>
            <a:off x="179512" y="542879"/>
            <a:ext cx="4364462" cy="1875863"/>
          </a:xfrm>
          <a:prstGeom prst="roundRect">
            <a:avLst>
              <a:gd name="adj" fmla="val 5892"/>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746276" y="562288"/>
            <a:ext cx="3537692"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特定処遇改善加算</a:t>
            </a:r>
            <a:r>
              <a:rPr kumimoji="1" lang="ja-JP" altLang="en-US" sz="1500" b="1" dirty="0">
                <a:solidFill>
                  <a:schemeClr val="tx2"/>
                </a:solidFill>
                <a:latin typeface="Meiryo UI" panose="020B0604030504040204" pitchFamily="50" charset="-128"/>
                <a:ea typeface="Meiryo UI" panose="020B0604030504040204" pitchFamily="50" charset="-128"/>
              </a:rPr>
              <a:t>の算定要件の確認</a:t>
            </a:r>
          </a:p>
        </p:txBody>
      </p:sp>
      <p:sp>
        <p:nvSpPr>
          <p:cNvPr id="25" name="正方形/長方形 24"/>
          <p:cNvSpPr/>
          <p:nvPr/>
        </p:nvSpPr>
        <p:spPr>
          <a:xfrm>
            <a:off x="525485" y="917498"/>
            <a:ext cx="4144116" cy="261610"/>
          </a:xfrm>
          <a:prstGeom prst="rect">
            <a:avLst/>
          </a:prstGeom>
        </p:spPr>
        <p:txBody>
          <a:bodyPr wrap="square">
            <a:spAutoFit/>
          </a:bodyPr>
          <a:lstStyle/>
          <a:p>
            <a:r>
              <a:rPr lang="ja-JP" altLang="en-US" sz="1100" dirty="0">
                <a:latin typeface="Meiryo UI" panose="020B0604030504040204" pitchFamily="50" charset="-128"/>
                <a:ea typeface="Meiryo UI" panose="020B0604030504040204" pitchFamily="50" charset="-128"/>
              </a:rPr>
              <a:t>現行の処遇改善加算</a:t>
            </a:r>
            <a:r>
              <a:rPr lang="en-US" altLang="ja-JP" sz="1100" dirty="0">
                <a:latin typeface="Meiryo UI" panose="020B0604030504040204" pitchFamily="50" charset="-128"/>
                <a:ea typeface="Meiryo UI" panose="020B0604030504040204" pitchFamily="50" charset="-128"/>
              </a:rPr>
              <a:t>Ⅰ</a:t>
            </a:r>
            <a:r>
              <a:rPr lang="ja-JP" altLang="en-US" sz="1100" dirty="0">
                <a:latin typeface="Meiryo UI" panose="020B0604030504040204" pitchFamily="50" charset="-128"/>
                <a:ea typeface="Meiryo UI" panose="020B0604030504040204" pitchFamily="50" charset="-128"/>
              </a:rPr>
              <a:t>～</a:t>
            </a:r>
            <a:r>
              <a:rPr lang="en-US" altLang="ja-JP" sz="1100" dirty="0" smtClean="0">
                <a:latin typeface="Meiryo UI" panose="020B0604030504040204" pitchFamily="50" charset="-128"/>
                <a:ea typeface="Meiryo UI" panose="020B0604030504040204" pitchFamily="50" charset="-128"/>
              </a:rPr>
              <a:t>Ⅲ</a:t>
            </a:r>
            <a:r>
              <a:rPr lang="ja-JP" altLang="en-US" sz="1100" dirty="0" smtClean="0">
                <a:latin typeface="Meiryo UI" panose="020B0604030504040204" pitchFamily="50" charset="-128"/>
                <a:ea typeface="Meiryo UI" panose="020B0604030504040204" pitchFamily="50" charset="-128"/>
              </a:rPr>
              <a:t>のいずれかを算定して</a:t>
            </a:r>
            <a:r>
              <a:rPr lang="ja-JP" altLang="en-US" sz="1100" dirty="0">
                <a:latin typeface="Meiryo UI" panose="020B0604030504040204" pitchFamily="50" charset="-128"/>
                <a:ea typeface="Meiryo UI" panose="020B0604030504040204" pitchFamily="50" charset="-128"/>
              </a:rPr>
              <a:t>いること</a:t>
            </a:r>
          </a:p>
        </p:txBody>
      </p:sp>
      <p:sp>
        <p:nvSpPr>
          <p:cNvPr id="28" name="正方形/長方形 27"/>
          <p:cNvSpPr/>
          <p:nvPr/>
        </p:nvSpPr>
        <p:spPr>
          <a:xfrm>
            <a:off x="525485" y="1124510"/>
            <a:ext cx="4144116" cy="430887"/>
          </a:xfrm>
          <a:prstGeom prst="rect">
            <a:avLst/>
          </a:prstGeom>
        </p:spPr>
        <p:txBody>
          <a:bodyPr wrap="square">
            <a:spAutoFit/>
          </a:bodyPr>
          <a:lstStyle/>
          <a:p>
            <a:r>
              <a:rPr lang="ja-JP" altLang="en-US" sz="1100" dirty="0">
                <a:latin typeface="Meiryo UI" panose="020B0604030504040204" pitchFamily="50" charset="-128"/>
                <a:ea typeface="Meiryo UI" panose="020B0604030504040204" pitchFamily="50" charset="-128"/>
              </a:rPr>
              <a:t>職場環境要件について、「資質の向上」、「労働環境・処遇の改善」、「その他」の区分で、それぞれ１つ以上取り組んでいること</a:t>
            </a:r>
          </a:p>
        </p:txBody>
      </p:sp>
      <p:sp>
        <p:nvSpPr>
          <p:cNvPr id="29" name="正方形/長方形 28"/>
          <p:cNvSpPr/>
          <p:nvPr/>
        </p:nvSpPr>
        <p:spPr>
          <a:xfrm>
            <a:off x="518523" y="1588881"/>
            <a:ext cx="3888432" cy="430887"/>
          </a:xfrm>
          <a:prstGeom prst="rect">
            <a:avLst/>
          </a:prstGeom>
        </p:spPr>
        <p:txBody>
          <a:bodyPr wrap="square">
            <a:spAutoFit/>
          </a:bodyPr>
          <a:lstStyle/>
          <a:p>
            <a:r>
              <a:rPr lang="ja-JP" altLang="en-US" sz="1100" dirty="0" smtClean="0">
                <a:latin typeface="Meiryo UI" panose="020B0604030504040204" pitchFamily="50" charset="-128"/>
                <a:ea typeface="Meiryo UI" panose="020B0604030504040204" pitchFamily="50" charset="-128"/>
              </a:rPr>
              <a:t>情報公表システム等において、取り組んでいる職場環境等要件の内容を等公表していること（公表予定含む）</a:t>
            </a:r>
            <a:endParaRPr lang="ja-JP" altLang="en-US" sz="1100" dirty="0">
              <a:latin typeface="Meiryo UI" panose="020B0604030504040204" pitchFamily="50" charset="-128"/>
              <a:ea typeface="Meiryo UI" panose="020B0604030504040204" pitchFamily="50" charset="-128"/>
            </a:endParaRPr>
          </a:p>
        </p:txBody>
      </p:sp>
      <p:sp>
        <p:nvSpPr>
          <p:cNvPr id="30" name="楕円 29"/>
          <p:cNvSpPr/>
          <p:nvPr/>
        </p:nvSpPr>
        <p:spPr>
          <a:xfrm>
            <a:off x="349392" y="948856"/>
            <a:ext cx="205399" cy="2053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bg1"/>
                </a:solidFill>
                <a:latin typeface="Meiryo UI" panose="020B0604030504040204" pitchFamily="50" charset="-128"/>
                <a:ea typeface="Meiryo UI" panose="020B0604030504040204" pitchFamily="50" charset="-128"/>
              </a:rPr>
              <a:t>1</a:t>
            </a:r>
          </a:p>
        </p:txBody>
      </p:sp>
      <p:sp>
        <p:nvSpPr>
          <p:cNvPr id="31" name="楕円 30"/>
          <p:cNvSpPr/>
          <p:nvPr/>
        </p:nvSpPr>
        <p:spPr>
          <a:xfrm>
            <a:off x="349392" y="1231521"/>
            <a:ext cx="205399" cy="2053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bg1"/>
                </a:solidFill>
                <a:latin typeface="Meiryo UI" panose="020B0604030504040204" pitchFamily="50" charset="-128"/>
                <a:ea typeface="Meiryo UI" panose="020B0604030504040204" pitchFamily="50" charset="-128"/>
              </a:rPr>
              <a:t>２</a:t>
            </a:r>
            <a:endParaRPr kumimoji="1" lang="en-US" altLang="ja-JP" sz="1100" b="1" dirty="0">
              <a:solidFill>
                <a:schemeClr val="bg1"/>
              </a:solidFill>
              <a:latin typeface="Meiryo UI" panose="020B0604030504040204" pitchFamily="50" charset="-128"/>
              <a:ea typeface="Meiryo UI" panose="020B0604030504040204" pitchFamily="50" charset="-128"/>
            </a:endParaRPr>
          </a:p>
        </p:txBody>
      </p:sp>
      <p:sp>
        <p:nvSpPr>
          <p:cNvPr id="33" name="楕円 32"/>
          <p:cNvSpPr/>
          <p:nvPr/>
        </p:nvSpPr>
        <p:spPr>
          <a:xfrm>
            <a:off x="349392" y="1555398"/>
            <a:ext cx="205399" cy="2385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bg1"/>
                </a:solidFill>
                <a:latin typeface="Meiryo UI" panose="020B0604030504040204" pitchFamily="50" charset="-128"/>
                <a:ea typeface="Meiryo UI" panose="020B0604030504040204" pitchFamily="50" charset="-128"/>
              </a:rPr>
              <a:t>３</a:t>
            </a:r>
            <a:endParaRPr kumimoji="1" lang="en-US" altLang="ja-JP" sz="1100" b="1" dirty="0">
              <a:solidFill>
                <a:schemeClr val="bg1"/>
              </a:solidFill>
              <a:latin typeface="Meiryo UI" panose="020B0604030504040204" pitchFamily="50" charset="-128"/>
              <a:ea typeface="Meiryo UI" panose="020B0604030504040204" pitchFamily="50" charset="-128"/>
            </a:endParaRPr>
          </a:p>
        </p:txBody>
      </p:sp>
      <p:sp>
        <p:nvSpPr>
          <p:cNvPr id="45" name="角丸四角形 44"/>
          <p:cNvSpPr/>
          <p:nvPr/>
        </p:nvSpPr>
        <p:spPr>
          <a:xfrm>
            <a:off x="525485" y="1985620"/>
            <a:ext cx="3767104" cy="363260"/>
          </a:xfrm>
          <a:prstGeom prst="roundRect">
            <a:avLst>
              <a:gd name="adj" fmla="val 23273"/>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47" name="正方形/長方形 46"/>
          <p:cNvSpPr/>
          <p:nvPr/>
        </p:nvSpPr>
        <p:spPr>
          <a:xfrm>
            <a:off x="871558" y="2019768"/>
            <a:ext cx="3321568" cy="253916"/>
          </a:xfrm>
          <a:prstGeom prst="rect">
            <a:avLst/>
          </a:prstGeom>
        </p:spPr>
        <p:txBody>
          <a:bodyPr wrap="square">
            <a:spAutoFit/>
          </a:bodyPr>
          <a:lstStyle/>
          <a:p>
            <a:pPr marL="266700" lvl="0" indent="-92075">
              <a:spcBef>
                <a:spcPts val="600"/>
              </a:spcBef>
            </a:pPr>
            <a:r>
              <a:rPr lang="ja-JP" altLang="en-US" sz="1050" dirty="0">
                <a:solidFill>
                  <a:prstClr val="black"/>
                </a:solidFill>
                <a:latin typeface="Meiryo UI" panose="020B0604030504040204" pitchFamily="50" charset="-128"/>
                <a:ea typeface="Meiryo UI" panose="020B0604030504040204" pitchFamily="50" charset="-128"/>
              </a:rPr>
              <a:t>勤続</a:t>
            </a:r>
            <a:r>
              <a:rPr lang="en-US" altLang="ja-JP" sz="1050" dirty="0">
                <a:solidFill>
                  <a:prstClr val="black"/>
                </a:solidFill>
                <a:latin typeface="Meiryo UI" panose="020B0604030504040204" pitchFamily="50" charset="-128"/>
                <a:ea typeface="Meiryo UI" panose="020B0604030504040204" pitchFamily="50" charset="-128"/>
              </a:rPr>
              <a:t>10</a:t>
            </a:r>
            <a:r>
              <a:rPr lang="ja-JP" altLang="en-US" sz="1050" dirty="0">
                <a:solidFill>
                  <a:prstClr val="black"/>
                </a:solidFill>
                <a:latin typeface="Meiryo UI" panose="020B0604030504040204" pitchFamily="50" charset="-128"/>
                <a:ea typeface="Meiryo UI" panose="020B0604030504040204" pitchFamily="50" charset="-128"/>
              </a:rPr>
              <a:t>年以上の介護</a:t>
            </a:r>
            <a:r>
              <a:rPr lang="ja-JP" altLang="en-US" sz="1050" dirty="0" smtClean="0">
                <a:solidFill>
                  <a:prstClr val="black"/>
                </a:solidFill>
                <a:latin typeface="Meiryo UI" panose="020B0604030504040204" pitchFamily="50" charset="-128"/>
                <a:ea typeface="Meiryo UI" panose="020B0604030504040204" pitchFamily="50" charset="-128"/>
              </a:rPr>
              <a:t>福祉士等がい</a:t>
            </a:r>
            <a:r>
              <a:rPr lang="ja-JP" altLang="en-US" sz="1050" dirty="0">
                <a:solidFill>
                  <a:prstClr val="black"/>
                </a:solidFill>
                <a:latin typeface="Meiryo UI" panose="020B0604030504040204" pitchFamily="50" charset="-128"/>
                <a:ea typeface="Meiryo UI" panose="020B0604030504040204" pitchFamily="50" charset="-128"/>
              </a:rPr>
              <a:t>なくて</a:t>
            </a:r>
            <a:r>
              <a:rPr lang="ja-JP" altLang="en-US" sz="1050" dirty="0" smtClean="0">
                <a:solidFill>
                  <a:prstClr val="black"/>
                </a:solidFill>
                <a:latin typeface="Meiryo UI" panose="020B0604030504040204" pitchFamily="50" charset="-128"/>
                <a:ea typeface="Meiryo UI" panose="020B0604030504040204" pitchFamily="50" charset="-128"/>
              </a:rPr>
              <a:t>も算定可能</a:t>
            </a:r>
            <a:endParaRPr lang="en-US" altLang="ja-JP" sz="1050" dirty="0">
              <a:solidFill>
                <a:prstClr val="black"/>
              </a:solidFill>
              <a:latin typeface="Meiryo UI" panose="020B0604030504040204" pitchFamily="50" charset="-128"/>
              <a:ea typeface="Meiryo UI" panose="020B0604030504040204" pitchFamily="50" charset="-128"/>
            </a:endParaRPr>
          </a:p>
        </p:txBody>
      </p:sp>
      <p:pic>
        <p:nvPicPr>
          <p:cNvPr id="48" name="図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648" y="1979157"/>
            <a:ext cx="337694" cy="337694"/>
          </a:xfrm>
          <a:prstGeom prst="rect">
            <a:avLst/>
          </a:prstGeom>
        </p:spPr>
      </p:pic>
      <p:sp>
        <p:nvSpPr>
          <p:cNvPr id="57" name="テキスト ボックス 56"/>
          <p:cNvSpPr txBox="1"/>
          <p:nvPr/>
        </p:nvSpPr>
        <p:spPr>
          <a:xfrm>
            <a:off x="281033" y="2927311"/>
            <a:ext cx="4290967" cy="523220"/>
          </a:xfrm>
          <a:prstGeom prst="rect">
            <a:avLst/>
          </a:prstGeom>
          <a:noFill/>
        </p:spPr>
        <p:txBody>
          <a:bodyPr wrap="square" rtlCol="0">
            <a:spAutoFit/>
          </a:bodyPr>
          <a:lstStyle/>
          <a:p>
            <a:pPr marL="177800" indent="-177800"/>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 </a:t>
            </a:r>
            <a:r>
              <a:rPr lang="ja-JP" altLang="en-US" sz="1100" dirty="0" smtClean="0">
                <a:latin typeface="Meiryo UI" panose="020B0604030504040204" pitchFamily="50" charset="-128"/>
                <a:ea typeface="Meiryo UI" panose="020B0604030504040204" pitchFamily="50" charset="-128"/>
              </a:rPr>
              <a:t>特定処遇改善加算</a:t>
            </a:r>
            <a:r>
              <a:rPr lang="ja-JP" altLang="en-US" sz="1100" dirty="0">
                <a:latin typeface="Meiryo UI" panose="020B0604030504040204" pitchFamily="50" charset="-128"/>
                <a:ea typeface="Meiryo UI" panose="020B0604030504040204" pitchFamily="50" charset="-128"/>
              </a:rPr>
              <a:t>の加算区分は、</a:t>
            </a:r>
            <a:r>
              <a:rPr lang="en-US" altLang="ja-JP" sz="1100" dirty="0">
                <a:latin typeface="Meiryo UI" panose="020B0604030504040204" pitchFamily="50" charset="-128"/>
                <a:ea typeface="Meiryo UI" panose="020B0604030504040204" pitchFamily="50" charset="-128"/>
              </a:rPr>
              <a:t>Ⅰ</a:t>
            </a:r>
            <a:r>
              <a:rPr lang="ja-JP" altLang="en-US" sz="1100" dirty="0">
                <a:latin typeface="Meiryo UI" panose="020B0604030504040204" pitchFamily="50" charset="-128"/>
                <a:ea typeface="Meiryo UI" panose="020B0604030504040204" pitchFamily="50" charset="-128"/>
              </a:rPr>
              <a:t>と</a:t>
            </a:r>
            <a:r>
              <a:rPr lang="en-US" altLang="ja-JP" sz="1100" dirty="0">
                <a:latin typeface="Meiryo UI" panose="020B0604030504040204" pitchFamily="50" charset="-128"/>
                <a:ea typeface="Meiryo UI" panose="020B0604030504040204" pitchFamily="50" charset="-128"/>
              </a:rPr>
              <a:t>Ⅱ</a:t>
            </a:r>
            <a:r>
              <a:rPr lang="ja-JP" altLang="en-US" sz="1100" dirty="0">
                <a:latin typeface="Meiryo UI" panose="020B0604030504040204" pitchFamily="50" charset="-128"/>
                <a:ea typeface="Meiryo UI" panose="020B0604030504040204" pitchFamily="50" charset="-128"/>
              </a:rPr>
              <a:t>の</a:t>
            </a:r>
            <a:r>
              <a:rPr lang="ja-JP" altLang="en-US" sz="1100" dirty="0" smtClean="0">
                <a:latin typeface="Meiryo UI" panose="020B0604030504040204" pitchFamily="50" charset="-128"/>
                <a:ea typeface="Meiryo UI" panose="020B0604030504040204" pitchFamily="50" charset="-128"/>
              </a:rPr>
              <a:t>２区分</a:t>
            </a:r>
            <a:endParaRPr lang="en-US" altLang="ja-JP" sz="1100" dirty="0">
              <a:latin typeface="Meiryo UI" panose="020B0604030504040204" pitchFamily="50" charset="-128"/>
              <a:ea typeface="Meiryo UI" panose="020B0604030504040204" pitchFamily="50" charset="-128"/>
            </a:endParaRPr>
          </a:p>
          <a:p>
            <a:pPr marL="177800" indent="-177800"/>
            <a:r>
              <a:rPr lang="ja-JP" altLang="en-US" sz="140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配置等要件、その他全ての要件を満たした場合、区分</a:t>
            </a:r>
            <a:r>
              <a:rPr lang="en-US" altLang="ja-JP" sz="1100" dirty="0" smtClean="0">
                <a:solidFill>
                  <a:prstClr val="black"/>
                </a:solidFill>
                <a:latin typeface="Meiryo UI" panose="020B0604030504040204" pitchFamily="50" charset="-128"/>
                <a:ea typeface="Meiryo UI" panose="020B0604030504040204" pitchFamily="50" charset="-128"/>
              </a:rPr>
              <a:t>Ⅰ</a:t>
            </a:r>
            <a:r>
              <a:rPr lang="ja-JP" altLang="en-US" sz="1100" dirty="0" smtClean="0">
                <a:solidFill>
                  <a:prstClr val="black"/>
                </a:solidFill>
                <a:latin typeface="Meiryo UI" panose="020B0604030504040204" pitchFamily="50" charset="-128"/>
                <a:ea typeface="Meiryo UI" panose="020B0604030504040204" pitchFamily="50" charset="-128"/>
              </a:rPr>
              <a:t>を算定可能。</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59" name="角丸四角形 58"/>
          <p:cNvSpPr/>
          <p:nvPr/>
        </p:nvSpPr>
        <p:spPr>
          <a:xfrm>
            <a:off x="323528" y="3667948"/>
            <a:ext cx="4176464" cy="720438"/>
          </a:xfrm>
          <a:prstGeom prst="roundRect">
            <a:avLst>
              <a:gd name="adj" fmla="val 12676"/>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58" name="正方形/長方形 57"/>
          <p:cNvSpPr/>
          <p:nvPr/>
        </p:nvSpPr>
        <p:spPr>
          <a:xfrm>
            <a:off x="264832" y="3645024"/>
            <a:ext cx="4163152" cy="723275"/>
          </a:xfrm>
          <a:prstGeom prst="rect">
            <a:avLst/>
          </a:prstGeom>
        </p:spPr>
        <p:txBody>
          <a:bodyPr wrap="square">
            <a:spAutoFit/>
          </a:bodyPr>
          <a:lstStyle/>
          <a:p>
            <a:pPr marL="177800" lvl="0" indent="3175">
              <a:spcBef>
                <a:spcPts val="600"/>
              </a:spcBef>
            </a:pPr>
            <a:r>
              <a:rPr lang="ja-JP" altLang="en-US" sz="1000" dirty="0" smtClean="0">
                <a:solidFill>
                  <a:prstClr val="black"/>
                </a:solidFill>
                <a:latin typeface="Meiryo UI" panose="020B0604030504040204" pitchFamily="50" charset="-128"/>
                <a:ea typeface="Meiryo UI" panose="020B0604030504040204" pitchFamily="50" charset="-128"/>
              </a:rPr>
              <a:t>配置等要件：福祉専門職員配置等加算（居宅介護、重度訪問介護、同行援護、行動援護にあたっては特定事業所加算）を算定していること。</a:t>
            </a:r>
            <a:endParaRPr lang="en-US" altLang="ja-JP" sz="1000" dirty="0" smtClean="0">
              <a:solidFill>
                <a:prstClr val="black"/>
              </a:solidFill>
              <a:latin typeface="Meiryo UI" panose="020B0604030504040204" pitchFamily="50" charset="-128"/>
              <a:ea typeface="Meiryo UI" panose="020B0604030504040204" pitchFamily="50" charset="-128"/>
            </a:endParaRPr>
          </a:p>
          <a:p>
            <a:pPr marL="177800" lvl="0" indent="3175">
              <a:spcBef>
                <a:spcPts val="600"/>
              </a:spcBef>
            </a:pPr>
            <a:r>
              <a:rPr lang="en-US" altLang="ja-JP" sz="800" dirty="0" smtClean="0">
                <a:solidFill>
                  <a:prstClr val="black"/>
                </a:solidFill>
                <a:latin typeface="Meiryo UI" panose="020B0604030504040204" pitchFamily="50" charset="-128"/>
                <a:ea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rPr>
              <a:t>重度障害者等包括支援、施設入所</a:t>
            </a:r>
            <a:r>
              <a:rPr lang="ja-JP" altLang="en-US" sz="800" dirty="0" smtClean="0">
                <a:latin typeface="Meiryo UI" panose="020B0604030504040204" pitchFamily="50" charset="-128"/>
                <a:ea typeface="Meiryo UI" panose="020B0604030504040204" pitchFamily="50" charset="-128"/>
              </a:rPr>
              <a:t>支援、短期入所、居宅訪問型</a:t>
            </a:r>
            <a:r>
              <a:rPr lang="ja-JP" altLang="en-US" sz="800" dirty="0" smtClean="0">
                <a:solidFill>
                  <a:prstClr val="black"/>
                </a:solidFill>
                <a:latin typeface="Meiryo UI" panose="020B0604030504040204" pitchFamily="50" charset="-128"/>
                <a:ea typeface="Meiryo UI" panose="020B0604030504040204" pitchFamily="50" charset="-128"/>
              </a:rPr>
              <a:t>児童発達支援、保育所等訪問支援にあたっては、配置等要件がないため、加算区分は一つとなる</a:t>
            </a:r>
            <a:endParaRPr lang="en-US" altLang="ja-JP" sz="800" dirty="0">
              <a:solidFill>
                <a:prstClr val="black"/>
              </a:solidFill>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5232886" y="525758"/>
            <a:ext cx="3659593"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処遇改善計画書の作成する単位</a:t>
            </a:r>
            <a:r>
              <a:rPr kumimoji="1" lang="ja-JP" altLang="en-US" sz="1500" b="1" dirty="0">
                <a:solidFill>
                  <a:schemeClr val="tx2"/>
                </a:solidFill>
                <a:latin typeface="Meiryo UI" panose="020B0604030504040204" pitchFamily="50" charset="-128"/>
                <a:ea typeface="Meiryo UI" panose="020B0604030504040204" pitchFamily="50" charset="-128"/>
              </a:rPr>
              <a:t>の決定</a:t>
            </a:r>
          </a:p>
        </p:txBody>
      </p:sp>
      <p:sp>
        <p:nvSpPr>
          <p:cNvPr id="69" name="正方形/長方形 68"/>
          <p:cNvSpPr/>
          <p:nvPr/>
        </p:nvSpPr>
        <p:spPr>
          <a:xfrm>
            <a:off x="4799324" y="843153"/>
            <a:ext cx="4098250" cy="477054"/>
          </a:xfrm>
          <a:prstGeom prst="rect">
            <a:avLst/>
          </a:prstGeom>
        </p:spPr>
        <p:txBody>
          <a:bodyPr wrap="square">
            <a:spAutoFit/>
          </a:bodyPr>
          <a:lstStyle/>
          <a:p>
            <a:pPr marL="177800" lvl="0" indent="-177800"/>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a:t>
            </a:r>
            <a:r>
              <a:rPr lang="ja-JP" altLang="en-US" sz="1100" dirty="0" smtClean="0">
                <a:solidFill>
                  <a:prstClr val="black"/>
                </a:solidFill>
                <a:latin typeface="Meiryo UI" panose="020B0604030504040204" pitchFamily="50" charset="-128"/>
                <a:ea typeface="Meiryo UI" panose="020B0604030504040204" pitchFamily="50" charset="-128"/>
              </a:rPr>
              <a:t>複数の事業所を有する場合は、処遇改善計画書と同じ単位で実績報告書を作成することを念頭に、計画書の作成単位を決める</a:t>
            </a:r>
            <a:r>
              <a:rPr lang="ja-JP" altLang="en-US" sz="1100" dirty="0">
                <a:solidFill>
                  <a:prstClr val="black"/>
                </a:solidFill>
                <a:latin typeface="Meiryo UI" panose="020B0604030504040204" pitchFamily="50" charset="-128"/>
                <a:ea typeface="Meiryo UI" panose="020B0604030504040204" pitchFamily="50" charset="-128"/>
              </a:rPr>
              <a:t>。</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77" name="テキスト ボックス 76"/>
          <p:cNvSpPr txBox="1"/>
          <p:nvPr/>
        </p:nvSpPr>
        <p:spPr>
          <a:xfrm>
            <a:off x="765118" y="4679139"/>
            <a:ext cx="3230818" cy="323165"/>
          </a:xfrm>
          <a:prstGeom prst="rect">
            <a:avLst/>
          </a:prstGeom>
          <a:noFill/>
        </p:spPr>
        <p:txBody>
          <a:bodyPr wrap="square" rtlCol="0">
            <a:spAutoFit/>
          </a:bodyPr>
          <a:lstStyle/>
          <a:p>
            <a:r>
              <a:rPr kumimoji="1" lang="ja-JP" altLang="en-US" sz="1500" b="1" dirty="0" smtClean="0">
                <a:solidFill>
                  <a:schemeClr val="tx2"/>
                </a:solidFill>
                <a:latin typeface="Meiryo UI" panose="020B0604030504040204" pitchFamily="50" charset="-128"/>
                <a:ea typeface="Meiryo UI" panose="020B0604030504040204" pitchFamily="50" charset="-128"/>
              </a:rPr>
              <a:t>特定処遇改善加算</a:t>
            </a:r>
            <a:r>
              <a:rPr kumimoji="1" lang="ja-JP" altLang="en-US" sz="1500" b="1" dirty="0">
                <a:solidFill>
                  <a:schemeClr val="tx2"/>
                </a:solidFill>
                <a:latin typeface="Meiryo UI" panose="020B0604030504040204" pitchFamily="50" charset="-128"/>
                <a:ea typeface="Meiryo UI" panose="020B0604030504040204" pitchFamily="50" charset="-128"/>
              </a:rPr>
              <a:t>の見込額の計算</a:t>
            </a:r>
          </a:p>
        </p:txBody>
      </p:sp>
      <p:sp>
        <p:nvSpPr>
          <p:cNvPr id="81" name="直角三角形 80"/>
          <p:cNvSpPr/>
          <p:nvPr/>
        </p:nvSpPr>
        <p:spPr>
          <a:xfrm>
            <a:off x="5244454" y="1406064"/>
            <a:ext cx="72008" cy="62141"/>
          </a:xfrm>
          <a:prstGeom prst="rtTriangle">
            <a:avLst/>
          </a:prstGeom>
          <a:solidFill>
            <a:srgbClr val="86D9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2" name="角丸四角形 81"/>
          <p:cNvSpPr/>
          <p:nvPr/>
        </p:nvSpPr>
        <p:spPr>
          <a:xfrm>
            <a:off x="4663924" y="1460338"/>
            <a:ext cx="4320480" cy="5281030"/>
          </a:xfrm>
          <a:prstGeom prst="roundRect">
            <a:avLst>
              <a:gd name="adj" fmla="val 2650"/>
            </a:avLst>
          </a:prstGeom>
          <a:solidFill>
            <a:schemeClr val="bg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3" name="テキスト ボックス 82"/>
          <p:cNvSpPr txBox="1"/>
          <p:nvPr/>
        </p:nvSpPr>
        <p:spPr>
          <a:xfrm>
            <a:off x="5282274" y="1479147"/>
            <a:ext cx="3024336" cy="323165"/>
          </a:xfrm>
          <a:prstGeom prst="rect">
            <a:avLst/>
          </a:prstGeom>
          <a:noFill/>
        </p:spPr>
        <p:txBody>
          <a:bodyPr wrap="square" rtlCol="0">
            <a:spAutoFit/>
          </a:bodyPr>
          <a:lstStyle/>
          <a:p>
            <a:r>
              <a:rPr kumimoji="1" lang="ja-JP" altLang="en-US" sz="1500" b="1" dirty="0">
                <a:solidFill>
                  <a:schemeClr val="tx2"/>
                </a:solidFill>
                <a:latin typeface="Meiryo UI" panose="020B0604030504040204" pitchFamily="50" charset="-128"/>
                <a:ea typeface="Meiryo UI" panose="020B0604030504040204" pitchFamily="50" charset="-128"/>
              </a:rPr>
              <a:t>賃上げのルールの決定</a:t>
            </a:r>
          </a:p>
        </p:txBody>
      </p:sp>
      <p:sp>
        <p:nvSpPr>
          <p:cNvPr id="87" name="正方形/長方形 86"/>
          <p:cNvSpPr/>
          <p:nvPr/>
        </p:nvSpPr>
        <p:spPr>
          <a:xfrm>
            <a:off x="348356" y="4994143"/>
            <a:ext cx="4316169" cy="307777"/>
          </a:xfrm>
          <a:prstGeom prst="rect">
            <a:avLst/>
          </a:prstGeom>
        </p:spPr>
        <p:txBody>
          <a:bodyPr wrap="square">
            <a:spAutoFit/>
          </a:bodyPr>
          <a:lstStyle/>
          <a:p>
            <a:pPr marL="177800" lvl="0" indent="-177800"/>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100" dirty="0">
                <a:solidFill>
                  <a:prstClr val="black"/>
                </a:solidFill>
                <a:latin typeface="Meiryo UI" panose="020B0604030504040204" pitchFamily="50" charset="-128"/>
                <a:ea typeface="Meiryo UI" panose="020B0604030504040204" pitchFamily="50" charset="-128"/>
              </a:rPr>
              <a:t> 加算率</a:t>
            </a:r>
            <a:r>
              <a:rPr lang="ja-JP" altLang="en-US" sz="1100" dirty="0" smtClean="0">
                <a:solidFill>
                  <a:prstClr val="black"/>
                </a:solidFill>
                <a:latin typeface="Meiryo UI" panose="020B0604030504040204" pitchFamily="50" charset="-128"/>
                <a:ea typeface="Meiryo UI" panose="020B0604030504040204" pitchFamily="50" charset="-128"/>
              </a:rPr>
              <a:t>に基本サービス費を</a:t>
            </a:r>
            <a:r>
              <a:rPr lang="ja-JP" altLang="en-US" sz="1100" dirty="0">
                <a:solidFill>
                  <a:prstClr val="black"/>
                </a:solidFill>
                <a:latin typeface="Meiryo UI" panose="020B0604030504040204" pitchFamily="50" charset="-128"/>
                <a:ea typeface="Meiryo UI" panose="020B0604030504040204" pitchFamily="50" charset="-128"/>
              </a:rPr>
              <a:t>乗じる形で計算</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89" name="角丸四角形 88"/>
          <p:cNvSpPr/>
          <p:nvPr/>
        </p:nvSpPr>
        <p:spPr>
          <a:xfrm>
            <a:off x="363544" y="5333819"/>
            <a:ext cx="1366325"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90" name="正方形/長方形 89"/>
          <p:cNvSpPr/>
          <p:nvPr/>
        </p:nvSpPr>
        <p:spPr>
          <a:xfrm>
            <a:off x="386838" y="5385481"/>
            <a:ext cx="1423298" cy="553998"/>
          </a:xfrm>
          <a:prstGeom prst="rect">
            <a:avLst/>
          </a:prstGeom>
        </p:spPr>
        <p:txBody>
          <a:bodyPr wrap="square">
            <a:spAutoFit/>
          </a:bodyPr>
          <a:lstStyle/>
          <a:p>
            <a:r>
              <a:rPr lang="ja-JP" altLang="en-US" sz="1000" b="1" dirty="0" smtClean="0">
                <a:latin typeface="Meiryo UI" panose="020B0604030504040204" pitchFamily="50" charset="-128"/>
                <a:ea typeface="Meiryo UI" panose="020B0604030504040204" pitchFamily="50" charset="-128"/>
              </a:rPr>
              <a:t>基本サービス費</a:t>
            </a:r>
            <a:endParaRPr lang="en-US" altLang="ja-JP" sz="1000" b="1" dirty="0" smtClean="0">
              <a:latin typeface="Meiryo UI" panose="020B0604030504040204" pitchFamily="50" charset="-128"/>
              <a:ea typeface="Meiryo UI" panose="020B0604030504040204" pitchFamily="50" charset="-128"/>
            </a:endParaRPr>
          </a:p>
          <a:p>
            <a:r>
              <a:rPr lang="ja-JP" altLang="en-US" sz="1000" b="1" dirty="0" smtClean="0">
                <a:latin typeface="Meiryo UI" panose="020B0604030504040204" pitchFamily="50" charset="-128"/>
                <a:ea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rPr>
              <a:t>現行の処遇改善加算分を除く）</a:t>
            </a:r>
          </a:p>
        </p:txBody>
      </p:sp>
      <p:sp>
        <p:nvSpPr>
          <p:cNvPr id="91" name="正方形/長方形 90"/>
          <p:cNvSpPr/>
          <p:nvPr/>
        </p:nvSpPr>
        <p:spPr>
          <a:xfrm>
            <a:off x="1710965" y="5462976"/>
            <a:ext cx="377026" cy="369332"/>
          </a:xfrm>
          <a:prstGeom prst="rect">
            <a:avLst/>
          </a:prstGeom>
        </p:spPr>
        <p:txBody>
          <a:bodyPr wrap="none">
            <a:spAutoFit/>
          </a:bodyPr>
          <a:lstStyle/>
          <a:p>
            <a:r>
              <a:rPr lang="en-US" altLang="ja-JP" b="1" dirty="0">
                <a:solidFill>
                  <a:schemeClr val="tx1">
                    <a:lumMod val="50000"/>
                    <a:lumOff val="50000"/>
                  </a:schemeClr>
                </a:solidFill>
                <a:latin typeface="Meiryo UI" panose="020B0604030504040204" pitchFamily="50" charset="-128"/>
                <a:ea typeface="Meiryo UI" panose="020B0604030504040204" pitchFamily="50" charset="-128"/>
              </a:rPr>
              <a:t>×</a:t>
            </a:r>
            <a:endParaRPr lang="ja-JP" altLang="en-US"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92" name="角丸四角形 91"/>
          <p:cNvSpPr/>
          <p:nvPr/>
        </p:nvSpPr>
        <p:spPr>
          <a:xfrm>
            <a:off x="2064697" y="5333820"/>
            <a:ext cx="927477"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93" name="正方形/長方形 92"/>
          <p:cNvSpPr/>
          <p:nvPr/>
        </p:nvSpPr>
        <p:spPr>
          <a:xfrm>
            <a:off x="2087613" y="5403999"/>
            <a:ext cx="966005"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各サービスの</a:t>
            </a:r>
            <a:r>
              <a:rPr lang="ja-JP" altLang="en-US" sz="1000" b="1" dirty="0" smtClean="0">
                <a:latin typeface="Meiryo UI" panose="020B0604030504040204" pitchFamily="50" charset="-128"/>
                <a:ea typeface="Meiryo UI" panose="020B0604030504040204" pitchFamily="50" charset="-128"/>
              </a:rPr>
              <a:t>特定処遇改善加算の加算率</a:t>
            </a:r>
            <a:endParaRPr lang="ja-JP" altLang="en-US" sz="1000" b="1" dirty="0">
              <a:latin typeface="Meiryo UI" panose="020B0604030504040204" pitchFamily="50" charset="-128"/>
              <a:ea typeface="Meiryo UI" panose="020B0604030504040204" pitchFamily="50" charset="-128"/>
            </a:endParaRPr>
          </a:p>
        </p:txBody>
      </p:sp>
      <p:sp>
        <p:nvSpPr>
          <p:cNvPr id="94" name="正方形/長方形 93"/>
          <p:cNvSpPr/>
          <p:nvPr/>
        </p:nvSpPr>
        <p:spPr>
          <a:xfrm>
            <a:off x="2892692" y="5445497"/>
            <a:ext cx="415498" cy="369332"/>
          </a:xfrm>
          <a:prstGeom prst="rect">
            <a:avLst/>
          </a:prstGeom>
        </p:spPr>
        <p:txBody>
          <a:bodyPr wrap="none">
            <a:spAutoFit/>
          </a:bodyPr>
          <a:lstStyle/>
          <a:p>
            <a:r>
              <a:rPr lang="ja-JP" altLang="en-US" b="1" dirty="0">
                <a:solidFill>
                  <a:schemeClr val="tx1">
                    <a:lumMod val="50000"/>
                    <a:lumOff val="50000"/>
                  </a:schemeClr>
                </a:solidFill>
                <a:latin typeface="Meiryo UI" panose="020B0604030504040204" pitchFamily="50" charset="-128"/>
                <a:ea typeface="Meiryo UI" panose="020B0604030504040204" pitchFamily="50" charset="-128"/>
              </a:rPr>
              <a:t>＝</a:t>
            </a:r>
          </a:p>
        </p:txBody>
      </p:sp>
      <p:sp>
        <p:nvSpPr>
          <p:cNvPr id="96" name="角丸四角形 95"/>
          <p:cNvSpPr/>
          <p:nvPr/>
        </p:nvSpPr>
        <p:spPr>
          <a:xfrm>
            <a:off x="3282388" y="5333819"/>
            <a:ext cx="976448"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97" name="正方形/長方形 96"/>
          <p:cNvSpPr/>
          <p:nvPr/>
        </p:nvSpPr>
        <p:spPr>
          <a:xfrm>
            <a:off x="3260971" y="5395282"/>
            <a:ext cx="1073325"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各事業所</a:t>
            </a:r>
            <a:r>
              <a:rPr lang="ja-JP" altLang="en-US" sz="1000" b="1" dirty="0" smtClean="0">
                <a:latin typeface="Meiryo UI" panose="020B0604030504040204" pitchFamily="50" charset="-128"/>
                <a:ea typeface="Meiryo UI" panose="020B0604030504040204" pitchFamily="50" charset="-128"/>
              </a:rPr>
              <a:t>の特定処遇改善加算に</a:t>
            </a:r>
            <a:r>
              <a:rPr lang="ja-JP" altLang="en-US" sz="1000" b="1" dirty="0">
                <a:latin typeface="Meiryo UI" panose="020B0604030504040204" pitchFamily="50" charset="-128"/>
                <a:ea typeface="Meiryo UI" panose="020B0604030504040204" pitchFamily="50" charset="-128"/>
              </a:rPr>
              <a:t>よる収入</a:t>
            </a:r>
          </a:p>
        </p:txBody>
      </p:sp>
      <p:sp>
        <p:nvSpPr>
          <p:cNvPr id="98" name="角丸四角形 97"/>
          <p:cNvSpPr/>
          <p:nvPr/>
        </p:nvSpPr>
        <p:spPr>
          <a:xfrm>
            <a:off x="447516" y="6088064"/>
            <a:ext cx="3767104" cy="481178"/>
          </a:xfrm>
          <a:prstGeom prst="roundRect">
            <a:avLst>
              <a:gd name="adj" fmla="val 18713"/>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pic>
        <p:nvPicPr>
          <p:cNvPr id="100" name="図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298" y="6139727"/>
            <a:ext cx="337694" cy="337694"/>
          </a:xfrm>
          <a:prstGeom prst="rect">
            <a:avLst/>
          </a:prstGeom>
        </p:spPr>
      </p:pic>
      <p:sp>
        <p:nvSpPr>
          <p:cNvPr id="101" name="正方形/長方形 100"/>
          <p:cNvSpPr/>
          <p:nvPr/>
        </p:nvSpPr>
        <p:spPr>
          <a:xfrm>
            <a:off x="752063" y="6202510"/>
            <a:ext cx="3668308" cy="253916"/>
          </a:xfrm>
          <a:prstGeom prst="rect">
            <a:avLst/>
          </a:prstGeom>
        </p:spPr>
        <p:txBody>
          <a:bodyPr wrap="square">
            <a:spAutoFit/>
          </a:bodyPr>
          <a:lstStyle/>
          <a:p>
            <a:pPr marL="266700" lvl="0" indent="-92075">
              <a:spcBef>
                <a:spcPts val="600"/>
              </a:spcBef>
            </a:pPr>
            <a:endParaRPr lang="en-US" altLang="ja-JP" sz="1050" b="1" dirty="0">
              <a:solidFill>
                <a:prstClr val="black"/>
              </a:solidFill>
              <a:latin typeface="Meiryo UI" panose="020B0604030504040204" pitchFamily="50" charset="-128"/>
              <a:ea typeface="Meiryo UI" panose="020B0604030504040204" pitchFamily="50" charset="-128"/>
            </a:endParaRPr>
          </a:p>
        </p:txBody>
      </p:sp>
      <p:sp>
        <p:nvSpPr>
          <p:cNvPr id="102" name="正方形/長方形 101"/>
          <p:cNvSpPr/>
          <p:nvPr/>
        </p:nvSpPr>
        <p:spPr>
          <a:xfrm>
            <a:off x="943552" y="6120904"/>
            <a:ext cx="3182354" cy="415498"/>
          </a:xfrm>
          <a:prstGeom prst="rect">
            <a:avLst/>
          </a:prstGeom>
        </p:spPr>
        <p:txBody>
          <a:bodyPr wrap="square">
            <a:spAutoFit/>
          </a:bodyPr>
          <a:lstStyle/>
          <a:p>
            <a:r>
              <a:rPr lang="ja-JP" altLang="en-US" sz="1050" dirty="0">
                <a:latin typeface="Meiryo UI" panose="020B0604030504040204" pitchFamily="50" charset="-128"/>
                <a:ea typeface="Meiryo UI" panose="020B0604030504040204" pitchFamily="50" charset="-128"/>
              </a:rPr>
              <a:t>事業所ごとの勤続</a:t>
            </a:r>
            <a:r>
              <a:rPr lang="en-US" altLang="ja-JP" sz="1050" dirty="0">
                <a:latin typeface="Meiryo UI" panose="020B0604030504040204" pitchFamily="50" charset="-128"/>
                <a:ea typeface="Meiryo UI" panose="020B0604030504040204" pitchFamily="50" charset="-128"/>
              </a:rPr>
              <a:t>10</a:t>
            </a:r>
            <a:r>
              <a:rPr lang="ja-JP" altLang="en-US" sz="1050" dirty="0">
                <a:latin typeface="Meiryo UI" panose="020B0604030504040204" pitchFamily="50" charset="-128"/>
                <a:ea typeface="Meiryo UI" panose="020B0604030504040204" pitchFamily="50" charset="-128"/>
              </a:rPr>
              <a:t>年以上の介護</a:t>
            </a:r>
            <a:r>
              <a:rPr lang="ja-JP" altLang="en-US" sz="1050" dirty="0" smtClean="0">
                <a:latin typeface="Meiryo UI" panose="020B0604030504040204" pitchFamily="50" charset="-128"/>
                <a:ea typeface="Meiryo UI" panose="020B0604030504040204" pitchFamily="50" charset="-128"/>
              </a:rPr>
              <a:t>福祉士等の</a:t>
            </a:r>
            <a:r>
              <a:rPr lang="ja-JP" altLang="en-US" sz="1050" dirty="0">
                <a:latin typeface="Meiryo UI" panose="020B0604030504040204" pitchFamily="50" charset="-128"/>
                <a:ea typeface="Meiryo UI" panose="020B0604030504040204" pitchFamily="50" charset="-128"/>
              </a:rPr>
              <a:t>数に応じて加算されるのではない</a:t>
            </a:r>
          </a:p>
        </p:txBody>
      </p:sp>
      <p:pic>
        <p:nvPicPr>
          <p:cNvPr id="104" name="図 103"/>
          <p:cNvPicPr>
            <a:picLocks noChangeAspect="1"/>
          </p:cNvPicPr>
          <p:nvPr/>
        </p:nvPicPr>
        <p:blipFill rotWithShape="1">
          <a:blip r:embed="rId4">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400000"/>
                    </a14:imgEffect>
                  </a14:imgLayer>
                </a14:imgProps>
              </a:ext>
            </a:extLst>
          </a:blip>
          <a:srcRect l="3767" t="-1" b="-1458"/>
          <a:stretch/>
        </p:blipFill>
        <p:spPr>
          <a:xfrm>
            <a:off x="4658848" y="1898188"/>
            <a:ext cx="3990585" cy="346382"/>
          </a:xfrm>
          <a:prstGeom prst="rect">
            <a:avLst/>
          </a:prstGeom>
        </p:spPr>
      </p:pic>
      <p:sp>
        <p:nvSpPr>
          <p:cNvPr id="105" name="正方形/長方形 104"/>
          <p:cNvSpPr/>
          <p:nvPr/>
        </p:nvSpPr>
        <p:spPr>
          <a:xfrm>
            <a:off x="4776344" y="1942645"/>
            <a:ext cx="4270450" cy="292388"/>
          </a:xfrm>
          <a:prstGeom prst="rect">
            <a:avLst/>
          </a:prstGeom>
        </p:spPr>
        <p:txBody>
          <a:bodyPr wrap="square">
            <a:spAutoFit/>
          </a:bodyPr>
          <a:lstStyle/>
          <a:p>
            <a:pPr marL="177800" lvl="0" indent="-177800"/>
            <a:r>
              <a:rPr lang="ja-JP" altLang="en-US" sz="1300" b="1" dirty="0">
                <a:solidFill>
                  <a:prstClr val="black"/>
                </a:solidFill>
                <a:latin typeface="Meiryo UI" panose="020B0604030504040204" pitchFamily="50" charset="-128"/>
                <a:ea typeface="Meiryo UI" panose="020B0604030504040204" pitchFamily="50" charset="-128"/>
              </a:rPr>
              <a:t>１　　　賃上げを行う職員の範囲を決める</a:t>
            </a:r>
            <a:endParaRPr lang="en-US" altLang="ja-JP" sz="1300" b="1" dirty="0">
              <a:solidFill>
                <a:prstClr val="black"/>
              </a:solidFill>
              <a:latin typeface="Meiryo UI" panose="020B0604030504040204" pitchFamily="50" charset="-128"/>
              <a:ea typeface="Meiryo UI" panose="020B0604030504040204" pitchFamily="50" charset="-128"/>
            </a:endParaRPr>
          </a:p>
        </p:txBody>
      </p:sp>
      <p:cxnSp>
        <p:nvCxnSpPr>
          <p:cNvPr id="107" name="直線コネクタ 106"/>
          <p:cNvCxnSpPr/>
          <p:nvPr/>
        </p:nvCxnSpPr>
        <p:spPr>
          <a:xfrm>
            <a:off x="5172243" y="1921323"/>
            <a:ext cx="0" cy="2923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8" name="正方形/長方形 107"/>
          <p:cNvSpPr/>
          <p:nvPr/>
        </p:nvSpPr>
        <p:spPr>
          <a:xfrm>
            <a:off x="4815117" y="2233556"/>
            <a:ext cx="4142154" cy="600164"/>
          </a:xfrm>
          <a:prstGeom prst="rect">
            <a:avLst/>
          </a:prstGeom>
        </p:spPr>
        <p:txBody>
          <a:bodyPr wrap="square">
            <a:spAutoFit/>
          </a:bodyPr>
          <a:lstStyle/>
          <a:p>
            <a:pPr marL="355600" lvl="0" indent="-177800"/>
            <a:r>
              <a:rPr lang="ja-JP" altLang="en-US" sz="1100" dirty="0">
                <a:solidFill>
                  <a:prstClr val="black"/>
                </a:solidFill>
                <a:latin typeface="Meiryo UI" panose="020B0604030504040204" pitchFamily="50" charset="-128"/>
                <a:ea typeface="Meiryo UI" panose="020B0604030504040204" pitchFamily="50" charset="-128"/>
              </a:rPr>
              <a:t>経験・技能の</a:t>
            </a:r>
            <a:r>
              <a:rPr lang="ja-JP" altLang="en-US" sz="1100" dirty="0" smtClean="0">
                <a:solidFill>
                  <a:prstClr val="black"/>
                </a:solidFill>
                <a:latin typeface="Meiryo UI" panose="020B0604030504040204" pitchFamily="50" charset="-128"/>
                <a:ea typeface="Meiryo UI" panose="020B0604030504040204" pitchFamily="50" charset="-128"/>
              </a:rPr>
              <a:t>ある障害福祉人材を</a:t>
            </a:r>
            <a:r>
              <a:rPr lang="ja-JP" altLang="en-US" sz="1100" dirty="0">
                <a:solidFill>
                  <a:prstClr val="black"/>
                </a:solidFill>
                <a:latin typeface="Meiryo UI" panose="020B0604030504040204" pitchFamily="50" charset="-128"/>
                <a:ea typeface="Meiryo UI" panose="020B0604030504040204" pitchFamily="50" charset="-128"/>
              </a:rPr>
              <a:t>定義した上で、全ての職員を</a:t>
            </a:r>
            <a:endParaRPr lang="en-US" altLang="ja-JP" sz="1100" dirty="0">
              <a:solidFill>
                <a:prstClr val="black"/>
              </a:solidFill>
              <a:latin typeface="Meiryo UI" panose="020B0604030504040204" pitchFamily="50" charset="-128"/>
              <a:ea typeface="Meiryo UI" panose="020B0604030504040204" pitchFamily="50" charset="-128"/>
            </a:endParaRPr>
          </a:p>
          <a:p>
            <a:pPr marL="355600" lvl="0" indent="-177800"/>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A</a:t>
            </a:r>
            <a:r>
              <a:rPr lang="ja-JP" altLang="en-US" sz="1100" dirty="0">
                <a:solidFill>
                  <a:prstClr val="black"/>
                </a:solidFill>
                <a:latin typeface="Meiryo UI" panose="020B0604030504040204" pitchFamily="50" charset="-128"/>
                <a:ea typeface="Meiryo UI" panose="020B0604030504040204" pitchFamily="50" charset="-128"/>
              </a:rPr>
              <a:t>：経験・技能の</a:t>
            </a:r>
            <a:r>
              <a:rPr lang="ja-JP" altLang="en-US" sz="1100" dirty="0" smtClean="0">
                <a:solidFill>
                  <a:prstClr val="black"/>
                </a:solidFill>
                <a:latin typeface="Meiryo UI" panose="020B0604030504040204" pitchFamily="50" charset="-128"/>
                <a:ea typeface="Meiryo UI" panose="020B0604030504040204" pitchFamily="50" charset="-128"/>
              </a:rPr>
              <a:t>ある障害福祉人材」</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B</a:t>
            </a:r>
            <a:r>
              <a:rPr lang="en-US" altLang="ja-JP" sz="1100" dirty="0" smtClean="0">
                <a:solidFill>
                  <a:prstClr val="black"/>
                </a:solidFill>
                <a:latin typeface="Meiryo UI" panose="020B0604030504040204" pitchFamily="50" charset="-128"/>
                <a:ea typeface="Meiryo UI" panose="020B0604030504040204" pitchFamily="50" charset="-128"/>
              </a:rPr>
              <a:t>:</a:t>
            </a:r>
            <a:r>
              <a:rPr lang="ja-JP" altLang="en-US" sz="1100" dirty="0" smtClean="0">
                <a:solidFill>
                  <a:prstClr val="black"/>
                </a:solidFill>
                <a:latin typeface="Meiryo UI" panose="020B0604030504040204" pitchFamily="50" charset="-128"/>
                <a:ea typeface="Meiryo UI" panose="020B0604030504040204" pitchFamily="50" charset="-128"/>
              </a:rPr>
              <a:t>他の障害福祉人材」、「</a:t>
            </a:r>
            <a:r>
              <a:rPr lang="en-US" altLang="ja-JP" sz="1100" dirty="0">
                <a:solidFill>
                  <a:prstClr val="black"/>
                </a:solidFill>
                <a:latin typeface="Meiryo UI" panose="020B0604030504040204" pitchFamily="50" charset="-128"/>
                <a:ea typeface="Meiryo UI" panose="020B0604030504040204" pitchFamily="50" charset="-128"/>
              </a:rPr>
              <a:t>C</a:t>
            </a:r>
            <a:r>
              <a:rPr lang="ja-JP" altLang="en-US" sz="1100" dirty="0" smtClean="0">
                <a:solidFill>
                  <a:prstClr val="black"/>
                </a:solidFill>
                <a:latin typeface="Meiryo UI" panose="020B0604030504040204" pitchFamily="50" charset="-128"/>
                <a:ea typeface="Meiryo UI" panose="020B0604030504040204" pitchFamily="50" charset="-128"/>
              </a:rPr>
              <a:t>：その他の職種」</a:t>
            </a:r>
            <a:r>
              <a:rPr lang="ja-JP" altLang="en-US" sz="1100" dirty="0">
                <a:solidFill>
                  <a:prstClr val="black"/>
                </a:solidFill>
                <a:latin typeface="Meiryo UI" panose="020B0604030504040204" pitchFamily="50" charset="-128"/>
                <a:ea typeface="Meiryo UI" panose="020B0604030504040204" pitchFamily="50" charset="-128"/>
              </a:rPr>
              <a:t>に分ける。</a:t>
            </a:r>
            <a:endParaRPr lang="en-US" altLang="ja-JP" sz="1100" dirty="0">
              <a:solidFill>
                <a:prstClr val="black"/>
              </a:solidFill>
              <a:latin typeface="Meiryo UI" panose="020B0604030504040204" pitchFamily="50" charset="-128"/>
              <a:ea typeface="Meiryo UI" panose="020B0604030504040204" pitchFamily="50" charset="-128"/>
            </a:endParaRPr>
          </a:p>
        </p:txBody>
      </p:sp>
      <p:sp>
        <p:nvSpPr>
          <p:cNvPr id="111" name="楕円 110"/>
          <p:cNvSpPr/>
          <p:nvPr/>
        </p:nvSpPr>
        <p:spPr>
          <a:xfrm>
            <a:off x="4782492" y="2316641"/>
            <a:ext cx="215180" cy="2248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bg1"/>
                </a:solidFill>
                <a:latin typeface="Meiryo UI" panose="020B0604030504040204" pitchFamily="50" charset="-128"/>
                <a:ea typeface="Meiryo UI" panose="020B0604030504040204" pitchFamily="50" charset="-128"/>
              </a:rPr>
              <a:t>1</a:t>
            </a:r>
          </a:p>
        </p:txBody>
      </p:sp>
      <p:sp>
        <p:nvSpPr>
          <p:cNvPr id="112" name="角丸四角形 111"/>
          <p:cNvSpPr/>
          <p:nvPr/>
        </p:nvSpPr>
        <p:spPr>
          <a:xfrm>
            <a:off x="4926363" y="2872813"/>
            <a:ext cx="3803824" cy="399443"/>
          </a:xfrm>
          <a:prstGeom prst="roundRect">
            <a:avLst>
              <a:gd name="adj" fmla="val 12676"/>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30" name="正方形/長方形 129"/>
          <p:cNvSpPr/>
          <p:nvPr/>
        </p:nvSpPr>
        <p:spPr>
          <a:xfrm>
            <a:off x="4580320" y="2870715"/>
            <a:ext cx="4149867" cy="369332"/>
          </a:xfrm>
          <a:prstGeom prst="rect">
            <a:avLst/>
          </a:prstGeom>
        </p:spPr>
        <p:txBody>
          <a:bodyPr wrap="square">
            <a:spAutoFit/>
          </a:bodyPr>
          <a:lstStyle/>
          <a:p>
            <a:pPr marL="533400" lvl="0" indent="-177800">
              <a:spcBef>
                <a:spcPts val="600"/>
              </a:spcBef>
            </a:pPr>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900" dirty="0">
                <a:solidFill>
                  <a:prstClr val="black"/>
                </a:solidFill>
                <a:latin typeface="Meiryo UI" panose="020B0604030504040204" pitchFamily="50" charset="-128"/>
                <a:ea typeface="Meiryo UI" panose="020B0604030504040204" pitchFamily="50" charset="-128"/>
              </a:rPr>
              <a:t>　</a:t>
            </a:r>
            <a:r>
              <a:rPr lang="en-US" altLang="ja-JP" sz="900" dirty="0">
                <a:solidFill>
                  <a:prstClr val="black"/>
                </a:solidFill>
                <a:latin typeface="Meiryo UI" panose="020B0604030504040204" pitchFamily="50" charset="-128"/>
                <a:ea typeface="Meiryo UI" panose="020B0604030504040204" pitchFamily="50" charset="-128"/>
              </a:rPr>
              <a:t>A</a:t>
            </a:r>
            <a:r>
              <a:rPr lang="ja-JP" altLang="en-US" sz="900" dirty="0">
                <a:solidFill>
                  <a:prstClr val="black"/>
                </a:solidFill>
                <a:latin typeface="Meiryo UI" panose="020B0604030504040204" pitchFamily="50" charset="-128"/>
                <a:ea typeface="Meiryo UI" panose="020B0604030504040204" pitchFamily="50" charset="-128"/>
              </a:rPr>
              <a:t>を定義する際のルール</a:t>
            </a:r>
            <a:endParaRPr lang="en-US" altLang="ja-JP" sz="900" dirty="0">
              <a:solidFill>
                <a:prstClr val="black"/>
              </a:solidFill>
              <a:latin typeface="Meiryo UI" panose="020B0604030504040204" pitchFamily="50" charset="-128"/>
              <a:ea typeface="Meiryo UI" panose="020B0604030504040204" pitchFamily="50" charset="-128"/>
            </a:endParaRPr>
          </a:p>
          <a:p>
            <a:pPr marL="533400" lvl="0" indent="1588"/>
            <a:r>
              <a:rPr lang="en-US" altLang="ja-JP" sz="900" dirty="0" smtClean="0">
                <a:solidFill>
                  <a:prstClr val="black"/>
                </a:solidFill>
                <a:latin typeface="Meiryo UI" panose="020B0604030504040204" pitchFamily="50" charset="-128"/>
                <a:ea typeface="Meiryo UI" panose="020B0604030504040204" pitchFamily="50" charset="-128"/>
              </a:rPr>
              <a:t>10</a:t>
            </a:r>
            <a:r>
              <a:rPr lang="ja-JP" altLang="en-US" sz="900" dirty="0">
                <a:solidFill>
                  <a:prstClr val="black"/>
                </a:solidFill>
                <a:latin typeface="Meiryo UI" panose="020B0604030504040204" pitchFamily="50" charset="-128"/>
                <a:ea typeface="Meiryo UI" panose="020B0604030504040204" pitchFamily="50" charset="-128"/>
              </a:rPr>
              <a:t>年より短い勤続年数でも可。</a:t>
            </a:r>
            <a:r>
              <a:rPr lang="ja-JP" altLang="en-US" sz="900" dirty="0" smtClean="0">
                <a:solidFill>
                  <a:prstClr val="black"/>
                </a:solidFill>
                <a:latin typeface="Meiryo UI" panose="020B0604030504040204" pitchFamily="50" charset="-128"/>
                <a:ea typeface="Meiryo UI" panose="020B0604030504040204" pitchFamily="50" charset="-128"/>
              </a:rPr>
              <a:t>他法人</a:t>
            </a:r>
            <a:r>
              <a:rPr lang="ja-JP" altLang="en-US" sz="900" dirty="0">
                <a:solidFill>
                  <a:prstClr val="black"/>
                </a:solidFill>
                <a:latin typeface="Meiryo UI" panose="020B0604030504040204" pitchFamily="50" charset="-128"/>
                <a:ea typeface="Meiryo UI" panose="020B0604030504040204" pitchFamily="50" charset="-128"/>
              </a:rPr>
              <a:t>で</a:t>
            </a:r>
            <a:r>
              <a:rPr lang="ja-JP" altLang="en-US" sz="900" dirty="0" smtClean="0">
                <a:solidFill>
                  <a:prstClr val="black"/>
                </a:solidFill>
                <a:latin typeface="Meiryo UI" panose="020B0604030504040204" pitchFamily="50" charset="-128"/>
                <a:ea typeface="Meiryo UI" panose="020B0604030504040204" pitchFamily="50" charset="-128"/>
              </a:rPr>
              <a:t>の勤続年数も</a:t>
            </a:r>
            <a:r>
              <a:rPr lang="ja-JP" altLang="en-US" sz="900" dirty="0">
                <a:solidFill>
                  <a:prstClr val="black"/>
                </a:solidFill>
                <a:latin typeface="Meiryo UI" panose="020B0604030504040204" pitchFamily="50" charset="-128"/>
                <a:ea typeface="Meiryo UI" panose="020B0604030504040204" pitchFamily="50" charset="-128"/>
              </a:rPr>
              <a:t>カウント可能</a:t>
            </a:r>
            <a:endParaRPr lang="en-US" altLang="ja-JP" sz="900" dirty="0">
              <a:solidFill>
                <a:prstClr val="black"/>
              </a:solidFill>
              <a:latin typeface="Meiryo UI" panose="020B0604030504040204" pitchFamily="50" charset="-128"/>
              <a:ea typeface="Meiryo UI" panose="020B0604030504040204" pitchFamily="50" charset="-128"/>
            </a:endParaRPr>
          </a:p>
        </p:txBody>
      </p:sp>
      <p:sp>
        <p:nvSpPr>
          <p:cNvPr id="131" name="正方形/長方形 130"/>
          <p:cNvSpPr/>
          <p:nvPr/>
        </p:nvSpPr>
        <p:spPr>
          <a:xfrm>
            <a:off x="4816782" y="3432801"/>
            <a:ext cx="4142154" cy="261610"/>
          </a:xfrm>
          <a:prstGeom prst="rect">
            <a:avLst/>
          </a:prstGeom>
        </p:spPr>
        <p:txBody>
          <a:bodyPr wrap="square">
            <a:spAutoFit/>
          </a:bodyPr>
          <a:lstStyle/>
          <a:p>
            <a:pPr marL="355600" lvl="0" indent="-177800"/>
            <a:r>
              <a:rPr lang="ja-JP" altLang="en-US" sz="1100" dirty="0">
                <a:solidFill>
                  <a:prstClr val="black"/>
                </a:solidFill>
                <a:latin typeface="Meiryo UI" panose="020B0604030504040204" pitchFamily="50" charset="-128"/>
                <a:ea typeface="Meiryo UI" panose="020B0604030504040204" pitchFamily="50" charset="-128"/>
              </a:rPr>
              <a:t>どの職員範囲（１、２又は３）で、賃上げするかを決める。</a:t>
            </a:r>
          </a:p>
        </p:txBody>
      </p:sp>
      <p:sp>
        <p:nvSpPr>
          <p:cNvPr id="132" name="楕円 131"/>
          <p:cNvSpPr/>
          <p:nvPr/>
        </p:nvSpPr>
        <p:spPr>
          <a:xfrm>
            <a:off x="4788675" y="3437262"/>
            <a:ext cx="229192" cy="2395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bg1"/>
                </a:solidFill>
                <a:latin typeface="Meiryo UI" panose="020B0604030504040204" pitchFamily="50" charset="-128"/>
                <a:ea typeface="Meiryo UI" panose="020B0604030504040204" pitchFamily="50" charset="-128"/>
              </a:rPr>
              <a:t>２</a:t>
            </a:r>
            <a:endParaRPr kumimoji="1" lang="en-US" altLang="ja-JP" sz="1100" b="1" dirty="0">
              <a:solidFill>
                <a:schemeClr val="bg1"/>
              </a:solidFill>
              <a:latin typeface="Meiryo UI" panose="020B0604030504040204" pitchFamily="50" charset="-128"/>
              <a:ea typeface="Meiryo UI" panose="020B0604030504040204" pitchFamily="50" charset="-128"/>
            </a:endParaRPr>
          </a:p>
        </p:txBody>
      </p:sp>
      <p:sp>
        <p:nvSpPr>
          <p:cNvPr id="133" name="角丸四角形 132"/>
          <p:cNvSpPr/>
          <p:nvPr/>
        </p:nvSpPr>
        <p:spPr>
          <a:xfrm>
            <a:off x="4926363" y="4271690"/>
            <a:ext cx="3803824" cy="263116"/>
          </a:xfrm>
          <a:prstGeom prst="roundRect">
            <a:avLst>
              <a:gd name="adj" fmla="val 31632"/>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35" name="正方形/長方形 134"/>
          <p:cNvSpPr/>
          <p:nvPr/>
        </p:nvSpPr>
        <p:spPr>
          <a:xfrm>
            <a:off x="5121745" y="3639317"/>
            <a:ext cx="3728597" cy="600164"/>
          </a:xfrm>
          <a:prstGeom prst="rect">
            <a:avLst/>
          </a:prstGeom>
        </p:spPr>
        <p:txBody>
          <a:bodyPr wrap="square">
            <a:spAutoFit/>
          </a:bodyPr>
          <a:lstStyle/>
          <a:p>
            <a:pPr marL="177800" lvl="0" indent="-177800">
              <a:spcBef>
                <a:spcPts val="600"/>
              </a:spcBef>
            </a:pPr>
            <a:r>
              <a:rPr lang="ja-JP" altLang="en-US" sz="1100" dirty="0">
                <a:solidFill>
                  <a:prstClr val="black"/>
                </a:solidFill>
                <a:latin typeface="Meiryo UI" panose="020B0604030504040204" pitchFamily="50" charset="-128"/>
                <a:ea typeface="Meiryo UI" panose="020B0604030504040204" pitchFamily="50" charset="-128"/>
              </a:rPr>
              <a:t>１）経験・技能のある障害福祉人材（</a:t>
            </a:r>
            <a:r>
              <a:rPr lang="en-US" altLang="ja-JP" sz="1100" dirty="0">
                <a:solidFill>
                  <a:prstClr val="black"/>
                </a:solidFill>
                <a:latin typeface="Meiryo UI" panose="020B0604030504040204" pitchFamily="50" charset="-128"/>
                <a:ea typeface="Meiryo UI" panose="020B0604030504040204" pitchFamily="50" charset="-128"/>
              </a:rPr>
              <a:t>A</a:t>
            </a:r>
            <a:r>
              <a:rPr lang="ja-JP" altLang="en-US" sz="1100" dirty="0">
                <a:solidFill>
                  <a:prstClr val="black"/>
                </a:solidFill>
                <a:latin typeface="Meiryo UI" panose="020B0604030504040204" pitchFamily="50" charset="-128"/>
                <a:ea typeface="Meiryo UI" panose="020B0604030504040204" pitchFamily="50" charset="-128"/>
              </a:rPr>
              <a:t>のみ）</a:t>
            </a:r>
            <a:endParaRPr lang="en-US" altLang="ja-JP" sz="1100" dirty="0">
              <a:solidFill>
                <a:prstClr val="black"/>
              </a:solidFill>
              <a:latin typeface="Meiryo UI" panose="020B0604030504040204" pitchFamily="50" charset="-128"/>
              <a:ea typeface="Meiryo UI" panose="020B0604030504040204" pitchFamily="50" charset="-128"/>
            </a:endParaRPr>
          </a:p>
          <a:p>
            <a:pPr marL="177800" lvl="0" indent="-177800"/>
            <a:r>
              <a:rPr lang="ja-JP" altLang="en-US" sz="1100" dirty="0">
                <a:solidFill>
                  <a:prstClr val="black"/>
                </a:solidFill>
                <a:latin typeface="Meiryo UI" panose="020B0604030504040204" pitchFamily="50" charset="-128"/>
                <a:ea typeface="Meiryo UI" panose="020B0604030504040204" pitchFamily="50" charset="-128"/>
              </a:rPr>
              <a:t>２</a:t>
            </a:r>
            <a:r>
              <a:rPr lang="ja-JP" altLang="en-US" sz="1100" dirty="0" smtClean="0">
                <a:solidFill>
                  <a:prstClr val="black"/>
                </a:solidFill>
                <a:latin typeface="Meiryo UI" panose="020B0604030504040204" pitchFamily="50" charset="-128"/>
                <a:ea typeface="Meiryo UI" panose="020B0604030504040204" pitchFamily="50" charset="-128"/>
              </a:rPr>
              <a:t>）障害福祉人材全体</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A</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B</a:t>
            </a:r>
            <a:r>
              <a:rPr lang="ja-JP" altLang="en-US" sz="1100" dirty="0">
                <a:solidFill>
                  <a:prstClr val="black"/>
                </a:solidFill>
                <a:latin typeface="Meiryo UI" panose="020B0604030504040204" pitchFamily="50" charset="-128"/>
                <a:ea typeface="Meiryo UI" panose="020B0604030504040204" pitchFamily="50" charset="-128"/>
              </a:rPr>
              <a:t>）</a:t>
            </a:r>
            <a:endParaRPr lang="en-US" altLang="ja-JP" sz="1100" dirty="0">
              <a:solidFill>
                <a:prstClr val="black"/>
              </a:solidFill>
              <a:latin typeface="Meiryo UI" panose="020B0604030504040204" pitchFamily="50" charset="-128"/>
              <a:ea typeface="Meiryo UI" panose="020B0604030504040204" pitchFamily="50" charset="-128"/>
            </a:endParaRPr>
          </a:p>
          <a:p>
            <a:pPr marL="177800" lvl="0" indent="-177800"/>
            <a:r>
              <a:rPr lang="ja-JP" altLang="en-US" sz="1100" dirty="0">
                <a:solidFill>
                  <a:prstClr val="black"/>
                </a:solidFill>
                <a:latin typeface="Meiryo UI" panose="020B0604030504040204" pitchFamily="50" charset="-128"/>
                <a:ea typeface="Meiryo UI" panose="020B0604030504040204" pitchFamily="50" charset="-128"/>
              </a:rPr>
              <a:t>３）職員全体（</a:t>
            </a:r>
            <a:r>
              <a:rPr lang="en-US" altLang="ja-JP" sz="1100" dirty="0">
                <a:solidFill>
                  <a:prstClr val="black"/>
                </a:solidFill>
                <a:latin typeface="Meiryo UI" panose="020B0604030504040204" pitchFamily="50" charset="-128"/>
                <a:ea typeface="Meiryo UI" panose="020B0604030504040204" pitchFamily="50" charset="-128"/>
              </a:rPr>
              <a:t>A</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B</a:t>
            </a:r>
            <a:r>
              <a:rPr lang="ja-JP" altLang="en-US" sz="1100" dirty="0">
                <a:solidFill>
                  <a:prstClr val="black"/>
                </a:solidFill>
                <a:latin typeface="Meiryo UI" panose="020B0604030504040204" pitchFamily="50" charset="-128"/>
                <a:ea typeface="Meiryo UI" panose="020B0604030504040204" pitchFamily="50" charset="-128"/>
              </a:rPr>
              <a:t>＋</a:t>
            </a:r>
            <a:r>
              <a:rPr lang="en-US" altLang="ja-JP" sz="1100" dirty="0">
                <a:solidFill>
                  <a:prstClr val="black"/>
                </a:solidFill>
                <a:latin typeface="Meiryo UI" panose="020B0604030504040204" pitchFamily="50" charset="-128"/>
                <a:ea typeface="Meiryo UI" panose="020B0604030504040204" pitchFamily="50" charset="-128"/>
              </a:rPr>
              <a:t>C)</a:t>
            </a:r>
          </a:p>
        </p:txBody>
      </p:sp>
      <p:cxnSp>
        <p:nvCxnSpPr>
          <p:cNvPr id="137" name="直線コネクタ 136"/>
          <p:cNvCxnSpPr/>
          <p:nvPr/>
        </p:nvCxnSpPr>
        <p:spPr>
          <a:xfrm>
            <a:off x="5075720" y="3675470"/>
            <a:ext cx="0" cy="508916"/>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138" name="正方形/長方形 137"/>
          <p:cNvSpPr/>
          <p:nvPr/>
        </p:nvSpPr>
        <p:spPr>
          <a:xfrm>
            <a:off x="4951631" y="4280768"/>
            <a:ext cx="3995936" cy="230832"/>
          </a:xfrm>
          <a:prstGeom prst="rect">
            <a:avLst/>
          </a:prstGeom>
        </p:spPr>
        <p:txBody>
          <a:bodyPr wrap="square">
            <a:spAutoFit/>
          </a:bodyPr>
          <a:lstStyle/>
          <a:p>
            <a:pPr marL="355600" lvl="0" indent="-177800">
              <a:spcBef>
                <a:spcPts val="600"/>
              </a:spcBef>
            </a:pPr>
            <a:r>
              <a:rPr lang="ja-JP" altLang="en-US" sz="900" dirty="0">
                <a:solidFill>
                  <a:prstClr val="black"/>
                </a:solidFill>
                <a:latin typeface="Meiryo UI" panose="020B0604030504040204" pitchFamily="50" charset="-128"/>
                <a:ea typeface="Meiryo UI" panose="020B0604030504040204" pitchFamily="50" charset="-128"/>
              </a:rPr>
              <a:t>加算額を全て</a:t>
            </a:r>
            <a:r>
              <a:rPr lang="en-US" altLang="ja-JP" sz="900" dirty="0">
                <a:solidFill>
                  <a:prstClr val="black"/>
                </a:solidFill>
                <a:latin typeface="Meiryo UI" panose="020B0604030504040204" pitchFamily="50" charset="-128"/>
                <a:ea typeface="Meiryo UI" panose="020B0604030504040204" pitchFamily="50" charset="-128"/>
              </a:rPr>
              <a:t>A</a:t>
            </a:r>
            <a:r>
              <a:rPr lang="ja-JP" altLang="en-US" sz="900" dirty="0">
                <a:solidFill>
                  <a:prstClr val="black"/>
                </a:solidFill>
                <a:latin typeface="Meiryo UI" panose="020B0604030504040204" pitchFamily="50" charset="-128"/>
                <a:ea typeface="Meiryo UI" panose="020B0604030504040204" pitchFamily="50" charset="-128"/>
              </a:rPr>
              <a:t>に配分することも可能</a:t>
            </a:r>
            <a:r>
              <a:rPr lang="ja-JP" altLang="en-US" sz="900" dirty="0" smtClean="0">
                <a:solidFill>
                  <a:prstClr val="black"/>
                </a:solidFill>
                <a:latin typeface="Meiryo UI" panose="020B0604030504040204" pitchFamily="50" charset="-128"/>
                <a:ea typeface="Meiryo UI" panose="020B0604030504040204" pitchFamily="50" charset="-128"/>
              </a:rPr>
              <a:t>。</a:t>
            </a:r>
            <a:r>
              <a:rPr lang="en-US" altLang="ja-JP" sz="900" dirty="0" smtClean="0">
                <a:solidFill>
                  <a:prstClr val="black"/>
                </a:solidFill>
                <a:latin typeface="Meiryo UI" panose="020B0604030504040204" pitchFamily="50" charset="-128"/>
                <a:ea typeface="Meiryo UI" panose="020B0604030504040204" pitchFamily="50" charset="-128"/>
              </a:rPr>
              <a:t>B</a:t>
            </a:r>
            <a:r>
              <a:rPr lang="ja-JP" altLang="en-US" sz="900" dirty="0">
                <a:solidFill>
                  <a:prstClr val="black"/>
                </a:solidFill>
                <a:latin typeface="Meiryo UI" panose="020B0604030504040204" pitchFamily="50" charset="-128"/>
                <a:ea typeface="Meiryo UI" panose="020B0604030504040204" pitchFamily="50" charset="-128"/>
              </a:rPr>
              <a:t>や</a:t>
            </a:r>
            <a:r>
              <a:rPr lang="en-US" altLang="ja-JP" sz="900" dirty="0">
                <a:solidFill>
                  <a:prstClr val="black"/>
                </a:solidFill>
                <a:latin typeface="Meiryo UI" panose="020B0604030504040204" pitchFamily="50" charset="-128"/>
                <a:ea typeface="Meiryo UI" panose="020B0604030504040204" pitchFamily="50" charset="-128"/>
              </a:rPr>
              <a:t>C</a:t>
            </a:r>
            <a:r>
              <a:rPr lang="ja-JP" altLang="en-US" sz="900" dirty="0">
                <a:solidFill>
                  <a:prstClr val="black"/>
                </a:solidFill>
                <a:latin typeface="Meiryo UI" panose="020B0604030504040204" pitchFamily="50" charset="-128"/>
                <a:ea typeface="Meiryo UI" panose="020B0604030504040204" pitchFamily="50" charset="-128"/>
              </a:rPr>
              <a:t>に配分することも可能。</a:t>
            </a:r>
            <a:endParaRPr lang="en-US" altLang="ja-JP" sz="900" dirty="0">
              <a:solidFill>
                <a:prstClr val="black"/>
              </a:solidFill>
              <a:latin typeface="Meiryo UI" panose="020B0604030504040204" pitchFamily="50" charset="-128"/>
              <a:ea typeface="Meiryo UI" panose="020B0604030504040204" pitchFamily="50" charset="-128"/>
            </a:endParaRPr>
          </a:p>
        </p:txBody>
      </p:sp>
      <p:pic>
        <p:nvPicPr>
          <p:cNvPr id="139" name="図 138"/>
          <p:cNvPicPr>
            <a:picLocks noChangeAspect="1"/>
          </p:cNvPicPr>
          <p:nvPr/>
        </p:nvPicPr>
        <p:blipFill rotWithShape="1">
          <a:blip r:embed="rId4">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400000"/>
                    </a14:imgEffect>
                  </a14:imgLayer>
                </a14:imgProps>
              </a:ext>
            </a:extLst>
          </a:blip>
          <a:srcRect l="3767" t="-1" b="-1458"/>
          <a:stretch/>
        </p:blipFill>
        <p:spPr>
          <a:xfrm>
            <a:off x="4662688" y="4644217"/>
            <a:ext cx="3986745" cy="346382"/>
          </a:xfrm>
          <a:prstGeom prst="rect">
            <a:avLst/>
          </a:prstGeom>
        </p:spPr>
      </p:pic>
      <p:sp>
        <p:nvSpPr>
          <p:cNvPr id="140" name="正方形/長方形 139"/>
          <p:cNvSpPr/>
          <p:nvPr/>
        </p:nvSpPr>
        <p:spPr>
          <a:xfrm>
            <a:off x="4776344" y="4688674"/>
            <a:ext cx="4270450" cy="292388"/>
          </a:xfrm>
          <a:prstGeom prst="rect">
            <a:avLst/>
          </a:prstGeom>
        </p:spPr>
        <p:txBody>
          <a:bodyPr wrap="square">
            <a:spAutoFit/>
          </a:bodyPr>
          <a:lstStyle/>
          <a:p>
            <a:pPr marL="177800" lvl="0" indent="-177800"/>
            <a:r>
              <a:rPr lang="ja-JP" altLang="en-US" sz="1300" b="1" dirty="0">
                <a:solidFill>
                  <a:prstClr val="black"/>
                </a:solidFill>
                <a:latin typeface="Meiryo UI" panose="020B0604030504040204" pitchFamily="50" charset="-128"/>
                <a:ea typeface="Meiryo UI" panose="020B0604030504040204" pitchFamily="50" charset="-128"/>
              </a:rPr>
              <a:t>２　　　賃上げ額と方法を決める（配分ルール）</a:t>
            </a:r>
          </a:p>
        </p:txBody>
      </p:sp>
      <p:cxnSp>
        <p:nvCxnSpPr>
          <p:cNvPr id="141" name="直線コネクタ 140"/>
          <p:cNvCxnSpPr/>
          <p:nvPr/>
        </p:nvCxnSpPr>
        <p:spPr>
          <a:xfrm>
            <a:off x="5172243" y="4667352"/>
            <a:ext cx="0" cy="2923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3" name="正方形/長方形 142"/>
          <p:cNvSpPr/>
          <p:nvPr/>
        </p:nvSpPr>
        <p:spPr>
          <a:xfrm>
            <a:off x="5022269" y="5018978"/>
            <a:ext cx="3707918" cy="430887"/>
          </a:xfrm>
          <a:prstGeom prst="rect">
            <a:avLst/>
          </a:prstGeom>
        </p:spPr>
        <p:txBody>
          <a:bodyPr wrap="square">
            <a:spAutoFit/>
          </a:bodyPr>
          <a:lstStyle/>
          <a:p>
            <a:r>
              <a:rPr lang="en-US" altLang="ja-JP" sz="1100" dirty="0">
                <a:latin typeface="Meiryo UI" panose="020B0604030504040204" pitchFamily="50" charset="-128"/>
                <a:ea typeface="Meiryo UI" panose="020B0604030504040204" pitchFamily="50" charset="-128"/>
              </a:rPr>
              <a:t>A</a:t>
            </a:r>
            <a:r>
              <a:rPr lang="ja-JP" altLang="en-US" sz="1100" dirty="0">
                <a:latin typeface="Meiryo UI" panose="020B0604030504040204" pitchFamily="50" charset="-128"/>
                <a:ea typeface="Meiryo UI" panose="020B0604030504040204" pitchFamily="50" charset="-128"/>
              </a:rPr>
              <a:t>のうち１人以上は、月額８万円の賃金増又は年収</a:t>
            </a:r>
            <a:r>
              <a:rPr lang="en-US" altLang="ja-JP" sz="1100" dirty="0">
                <a:latin typeface="Meiryo UI" panose="020B0604030504040204" pitchFamily="50" charset="-128"/>
                <a:ea typeface="Meiryo UI" panose="020B0604030504040204" pitchFamily="50" charset="-128"/>
              </a:rPr>
              <a:t>440</a:t>
            </a:r>
            <a:r>
              <a:rPr lang="ja-JP" altLang="en-US" sz="1100" dirty="0">
                <a:latin typeface="Meiryo UI" panose="020B0604030504040204" pitchFamily="50" charset="-128"/>
                <a:ea typeface="Meiryo UI" panose="020B0604030504040204" pitchFamily="50" charset="-128"/>
              </a:rPr>
              <a:t>万円までの賃金増が必要。</a:t>
            </a:r>
          </a:p>
        </p:txBody>
      </p:sp>
      <p:sp>
        <p:nvSpPr>
          <p:cNvPr id="144" name="楕円 143"/>
          <p:cNvSpPr/>
          <p:nvPr/>
        </p:nvSpPr>
        <p:spPr>
          <a:xfrm>
            <a:off x="4808742" y="5064873"/>
            <a:ext cx="215180" cy="2248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bg1"/>
                </a:solidFill>
                <a:latin typeface="Meiryo UI" panose="020B0604030504040204" pitchFamily="50" charset="-128"/>
                <a:ea typeface="Meiryo UI" panose="020B0604030504040204" pitchFamily="50" charset="-128"/>
              </a:rPr>
              <a:t>1</a:t>
            </a:r>
          </a:p>
        </p:txBody>
      </p:sp>
      <p:sp>
        <p:nvSpPr>
          <p:cNvPr id="145" name="角丸四角形 144"/>
          <p:cNvSpPr/>
          <p:nvPr/>
        </p:nvSpPr>
        <p:spPr>
          <a:xfrm>
            <a:off x="4928421" y="5439865"/>
            <a:ext cx="3803824" cy="381902"/>
          </a:xfrm>
          <a:prstGeom prst="roundRect">
            <a:avLst>
              <a:gd name="adj" fmla="val 25102"/>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47" name="正方形/長方形 146"/>
          <p:cNvSpPr/>
          <p:nvPr/>
        </p:nvSpPr>
        <p:spPr>
          <a:xfrm>
            <a:off x="5123803" y="5439445"/>
            <a:ext cx="4572000" cy="369332"/>
          </a:xfrm>
          <a:prstGeom prst="rect">
            <a:avLst/>
          </a:prstGeom>
        </p:spPr>
        <p:txBody>
          <a:bodyPr>
            <a:spAutoFit/>
          </a:bodyPr>
          <a:lstStyle/>
          <a:p>
            <a:r>
              <a:rPr lang="en-US" altLang="ja-JP" sz="900" dirty="0" smtClean="0">
                <a:latin typeface="Meiryo UI" panose="020B0604030504040204" pitchFamily="50" charset="-128"/>
                <a:ea typeface="Meiryo UI" panose="020B0604030504040204" pitchFamily="50" charset="-128"/>
              </a:rPr>
              <a:t>A</a:t>
            </a:r>
            <a:r>
              <a:rPr lang="ja-JP" altLang="en-US" sz="900" dirty="0" smtClean="0">
                <a:latin typeface="Meiryo UI" panose="020B0604030504040204" pitchFamily="50" charset="-128"/>
                <a:ea typeface="Meiryo UI" panose="020B0604030504040204" pitchFamily="50" charset="-128"/>
              </a:rPr>
              <a:t>の中に既</a:t>
            </a:r>
            <a:r>
              <a:rPr lang="ja-JP" altLang="en-US" sz="900" dirty="0">
                <a:latin typeface="Meiryo UI" panose="020B0604030504040204" pitchFamily="50" charset="-128"/>
                <a:ea typeface="Meiryo UI" panose="020B0604030504040204" pitchFamily="50" charset="-128"/>
              </a:rPr>
              <a:t>に年収</a:t>
            </a:r>
            <a:r>
              <a:rPr lang="en-US" altLang="ja-JP" sz="900" dirty="0">
                <a:latin typeface="Meiryo UI" panose="020B0604030504040204" pitchFamily="50" charset="-128"/>
                <a:ea typeface="Meiryo UI" panose="020B0604030504040204" pitchFamily="50" charset="-128"/>
              </a:rPr>
              <a:t>440</a:t>
            </a:r>
            <a:r>
              <a:rPr lang="ja-JP" altLang="en-US" sz="900" dirty="0">
                <a:latin typeface="Meiryo UI" panose="020B0604030504040204" pitchFamily="50" charset="-128"/>
                <a:ea typeface="Meiryo UI" panose="020B0604030504040204" pitchFamily="50" charset="-128"/>
              </a:rPr>
              <a:t>万円の人がいる場合は新たに設定する必要はない。</a:t>
            </a:r>
          </a:p>
          <a:p>
            <a:r>
              <a:rPr lang="ja-JP" altLang="en-US" sz="900" dirty="0">
                <a:latin typeface="Meiryo UI" panose="020B0604030504040204" pitchFamily="50" charset="-128"/>
                <a:ea typeface="Meiryo UI" panose="020B0604030504040204" pitchFamily="50" charset="-128"/>
              </a:rPr>
              <a:t>小規模な事業所等は、この条件を満たさなくてもよい。</a:t>
            </a:r>
          </a:p>
        </p:txBody>
      </p:sp>
      <p:sp>
        <p:nvSpPr>
          <p:cNvPr id="153" name="正方形/長方形 152"/>
          <p:cNvSpPr/>
          <p:nvPr/>
        </p:nvSpPr>
        <p:spPr>
          <a:xfrm>
            <a:off x="5022269" y="5875824"/>
            <a:ext cx="3707918" cy="430887"/>
          </a:xfrm>
          <a:prstGeom prst="rect">
            <a:avLst/>
          </a:prstGeom>
        </p:spPr>
        <p:txBody>
          <a:bodyPr wrap="square">
            <a:spAutoFit/>
          </a:bodyPr>
          <a:lstStyle/>
          <a:p>
            <a:r>
              <a:rPr lang="ja-JP" altLang="en-US" sz="1100" dirty="0" smtClean="0">
                <a:latin typeface="Meiryo UI" panose="020B0604030504040204" pitchFamily="50" charset="-128"/>
                <a:ea typeface="Meiryo UI" panose="020B0604030504040204" pitchFamily="50" charset="-128"/>
              </a:rPr>
              <a:t>グループ（</a:t>
            </a:r>
            <a:r>
              <a:rPr lang="en-US" altLang="ja-JP" sz="1100" dirty="0" smtClean="0">
                <a:latin typeface="Meiryo UI" panose="020B0604030504040204" pitchFamily="50" charset="-128"/>
                <a:ea typeface="Meiryo UI" panose="020B0604030504040204" pitchFamily="50" charset="-128"/>
              </a:rPr>
              <a:t>A</a:t>
            </a:r>
            <a:r>
              <a:rPr lang="ja-JP" altLang="en-US" sz="1100" dirty="0" err="1">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B</a:t>
            </a:r>
            <a:r>
              <a:rPr lang="ja-JP" altLang="en-US" sz="1100" dirty="0" err="1">
                <a:latin typeface="Meiryo UI" panose="020B0604030504040204" pitchFamily="50" charset="-128"/>
                <a:ea typeface="Meiryo UI" panose="020B0604030504040204" pitchFamily="50" charset="-128"/>
              </a:rPr>
              <a:t>、</a:t>
            </a:r>
            <a:r>
              <a:rPr lang="en-US" altLang="ja-JP" sz="1100" dirty="0" smtClean="0">
                <a:latin typeface="Meiryo UI" panose="020B0604030504040204" pitchFamily="50" charset="-128"/>
                <a:ea typeface="Meiryo UI" panose="020B0604030504040204" pitchFamily="50" charset="-128"/>
              </a:rPr>
              <a:t>C</a:t>
            </a:r>
            <a:r>
              <a:rPr lang="ja-JP" altLang="en-US" sz="1100" dirty="0" smtClean="0">
                <a:latin typeface="Meiryo UI" panose="020B0604030504040204" pitchFamily="50" charset="-128"/>
                <a:ea typeface="Meiryo UI" panose="020B0604030504040204" pitchFamily="50" charset="-128"/>
              </a:rPr>
              <a:t>）の</a:t>
            </a:r>
            <a:r>
              <a:rPr lang="ja-JP" altLang="en-US" sz="1100" u="sng" dirty="0" smtClean="0">
                <a:latin typeface="Meiryo UI" panose="020B0604030504040204" pitchFamily="50" charset="-128"/>
                <a:ea typeface="Meiryo UI" panose="020B0604030504040204" pitchFamily="50" charset="-128"/>
              </a:rPr>
              <a:t>平均賃金改善</a:t>
            </a:r>
            <a:r>
              <a:rPr lang="ja-JP" altLang="en-US" sz="1100" u="sng" dirty="0">
                <a:latin typeface="Meiryo UI" panose="020B0604030504040204" pitchFamily="50" charset="-128"/>
                <a:ea typeface="Meiryo UI" panose="020B0604030504040204" pitchFamily="50" charset="-128"/>
              </a:rPr>
              <a:t>額</a:t>
            </a:r>
            <a:r>
              <a:rPr lang="ja-JP" altLang="en-US" sz="1100" dirty="0">
                <a:latin typeface="Meiryo UI" panose="020B0604030504040204" pitchFamily="50" charset="-128"/>
                <a:ea typeface="Meiryo UI" panose="020B0604030504040204" pitchFamily="50" charset="-128"/>
              </a:rPr>
              <a:t>について、</a:t>
            </a:r>
          </a:p>
          <a:p>
            <a:r>
              <a:rPr lang="ja-JP" altLang="en-US" sz="1100" dirty="0">
                <a:latin typeface="Meiryo UI" panose="020B0604030504040204" pitchFamily="50" charset="-128"/>
                <a:ea typeface="Meiryo UI" panose="020B0604030504040204" pitchFamily="50" charset="-128"/>
              </a:rPr>
              <a:t>　</a:t>
            </a:r>
            <a:r>
              <a:rPr lang="en-US" altLang="ja-JP" sz="1100" b="1" dirty="0">
                <a:latin typeface="Meiryo UI" panose="020B0604030504040204" pitchFamily="50" charset="-128"/>
                <a:ea typeface="Meiryo UI" panose="020B0604030504040204" pitchFamily="50" charset="-128"/>
              </a:rPr>
              <a:t>A</a:t>
            </a:r>
            <a:r>
              <a:rPr lang="ja-JP" altLang="en-US" sz="1100" b="1" dirty="0">
                <a:latin typeface="Meiryo UI" panose="020B0604030504040204" pitchFamily="50" charset="-128"/>
                <a:ea typeface="Meiryo UI" panose="020B0604030504040204" pitchFamily="50" charset="-128"/>
              </a:rPr>
              <a:t>は</a:t>
            </a:r>
            <a:r>
              <a:rPr lang="en-US" altLang="ja-JP" sz="1100" b="1" dirty="0" smtClean="0">
                <a:latin typeface="Meiryo UI" panose="020B0604030504040204" pitchFamily="50" charset="-128"/>
                <a:ea typeface="Meiryo UI" panose="020B0604030504040204" pitchFamily="50" charset="-128"/>
              </a:rPr>
              <a:t>B</a:t>
            </a:r>
            <a:r>
              <a:rPr lang="ja-JP" altLang="en-US" sz="1100" b="1" u="sng" dirty="0" smtClean="0">
                <a:latin typeface="Meiryo UI" panose="020B0604030504040204" pitchFamily="50" charset="-128"/>
                <a:ea typeface="Meiryo UI" panose="020B0604030504040204" pitchFamily="50" charset="-128"/>
              </a:rPr>
              <a:t>より高く</a:t>
            </a:r>
            <a:r>
              <a:rPr lang="ja-JP" altLang="en-US" sz="1100" b="1" dirty="0" smtClean="0">
                <a:latin typeface="Meiryo UI" panose="020B0604030504040204" pitchFamily="50" charset="-128"/>
                <a:ea typeface="Meiryo UI" panose="020B0604030504040204" pitchFamily="50" charset="-128"/>
              </a:rPr>
              <a:t>、</a:t>
            </a:r>
            <a:r>
              <a:rPr lang="en-US" altLang="ja-JP" sz="1100" b="1" dirty="0">
                <a:latin typeface="Meiryo UI" panose="020B0604030504040204" pitchFamily="50" charset="-128"/>
                <a:ea typeface="Meiryo UI" panose="020B0604030504040204" pitchFamily="50" charset="-128"/>
              </a:rPr>
              <a:t>C</a:t>
            </a:r>
            <a:r>
              <a:rPr lang="ja-JP" altLang="en-US" sz="1100" b="1" dirty="0">
                <a:latin typeface="Meiryo UI" panose="020B0604030504040204" pitchFamily="50" charset="-128"/>
                <a:ea typeface="Meiryo UI" panose="020B0604030504040204" pitchFamily="50" charset="-128"/>
              </a:rPr>
              <a:t>は</a:t>
            </a:r>
            <a:r>
              <a:rPr lang="en-US" altLang="ja-JP" sz="1100" b="1" dirty="0">
                <a:latin typeface="Meiryo UI" panose="020B0604030504040204" pitchFamily="50" charset="-128"/>
                <a:ea typeface="Meiryo UI" panose="020B0604030504040204" pitchFamily="50" charset="-128"/>
              </a:rPr>
              <a:t>B</a:t>
            </a:r>
            <a:r>
              <a:rPr lang="ja-JP" altLang="en-US" sz="1100" b="1" dirty="0">
                <a:latin typeface="Meiryo UI" panose="020B0604030504040204" pitchFamily="50" charset="-128"/>
                <a:ea typeface="Meiryo UI" panose="020B0604030504040204" pitchFamily="50" charset="-128"/>
              </a:rPr>
              <a:t>の</a:t>
            </a:r>
            <a:r>
              <a:rPr lang="ja-JP" altLang="en-US" sz="1100" b="1" u="sng" dirty="0">
                <a:latin typeface="Meiryo UI" panose="020B0604030504040204" pitchFamily="50" charset="-128"/>
                <a:ea typeface="Meiryo UI" panose="020B0604030504040204" pitchFamily="50" charset="-128"/>
              </a:rPr>
              <a:t>２分の１以下</a:t>
            </a:r>
          </a:p>
        </p:txBody>
      </p:sp>
      <p:sp>
        <p:nvSpPr>
          <p:cNvPr id="154" name="楕円 153"/>
          <p:cNvSpPr/>
          <p:nvPr/>
        </p:nvSpPr>
        <p:spPr>
          <a:xfrm>
            <a:off x="4808742" y="5921719"/>
            <a:ext cx="215180" cy="22486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bg1"/>
                </a:solidFill>
                <a:latin typeface="Meiryo UI" panose="020B0604030504040204" pitchFamily="50" charset="-128"/>
                <a:ea typeface="Meiryo UI" panose="020B0604030504040204" pitchFamily="50" charset="-128"/>
              </a:rPr>
              <a:t>２</a:t>
            </a:r>
            <a:endParaRPr kumimoji="1" lang="en-US" altLang="ja-JP" sz="1100" b="1" dirty="0">
              <a:solidFill>
                <a:schemeClr val="bg1"/>
              </a:solidFill>
              <a:latin typeface="Meiryo UI" panose="020B0604030504040204" pitchFamily="50" charset="-128"/>
              <a:ea typeface="Meiryo UI" panose="020B0604030504040204" pitchFamily="50" charset="-128"/>
            </a:endParaRPr>
          </a:p>
        </p:txBody>
      </p:sp>
      <p:sp>
        <p:nvSpPr>
          <p:cNvPr id="155" name="角丸四角形 154"/>
          <p:cNvSpPr/>
          <p:nvPr/>
        </p:nvSpPr>
        <p:spPr>
          <a:xfrm>
            <a:off x="4936753" y="6317977"/>
            <a:ext cx="3803824" cy="283442"/>
          </a:xfrm>
          <a:prstGeom prst="roundRect">
            <a:avLst>
              <a:gd name="adj" fmla="val 33900"/>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156" name="正方形/長方形 155"/>
          <p:cNvSpPr/>
          <p:nvPr/>
        </p:nvSpPr>
        <p:spPr>
          <a:xfrm>
            <a:off x="5121745" y="6370587"/>
            <a:ext cx="3525630" cy="230832"/>
          </a:xfrm>
          <a:prstGeom prst="rect">
            <a:avLst/>
          </a:prstGeom>
        </p:spPr>
        <p:txBody>
          <a:bodyPr wrap="square">
            <a:spAutoFit/>
          </a:bodyPr>
          <a:lstStyle/>
          <a:p>
            <a:r>
              <a:rPr lang="ja-JP" altLang="en-US" sz="900" dirty="0">
                <a:latin typeface="Meiryo UI" panose="020B0604030504040204" pitchFamily="50" charset="-128"/>
                <a:ea typeface="Meiryo UI" panose="020B0604030504040204" pitchFamily="50" charset="-128"/>
              </a:rPr>
              <a:t>各グループ内の一人ひとりの賃上げは、一律でもメリハリをつけても可。</a:t>
            </a:r>
          </a:p>
        </p:txBody>
      </p:sp>
      <p:sp>
        <p:nvSpPr>
          <p:cNvPr id="84" name="片側の 2 つの角を丸めた四角形 83"/>
          <p:cNvSpPr>
            <a:spLocks/>
          </p:cNvSpPr>
          <p:nvPr/>
        </p:nvSpPr>
        <p:spPr>
          <a:xfrm rot="10800000">
            <a:off x="4842000" y="1404048"/>
            <a:ext cx="396000" cy="432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片側の 2 つの角を丸めた四角形 84"/>
          <p:cNvSpPr>
            <a:spLocks/>
          </p:cNvSpPr>
          <p:nvPr/>
        </p:nvSpPr>
        <p:spPr>
          <a:xfrm rot="10800000">
            <a:off x="360000" y="504000"/>
            <a:ext cx="396000" cy="432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片側の 2 つの角を丸めた四角形 108"/>
          <p:cNvSpPr>
            <a:spLocks/>
          </p:cNvSpPr>
          <p:nvPr/>
        </p:nvSpPr>
        <p:spPr>
          <a:xfrm rot="10800000">
            <a:off x="378000" y="2520000"/>
            <a:ext cx="396000" cy="432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片側の 2 つの角を丸めた四角形 109"/>
          <p:cNvSpPr>
            <a:spLocks/>
          </p:cNvSpPr>
          <p:nvPr/>
        </p:nvSpPr>
        <p:spPr>
          <a:xfrm rot="10800000">
            <a:off x="4842000" y="476672"/>
            <a:ext cx="396000" cy="432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片側の 2 つの角を丸めた四角形 112"/>
          <p:cNvSpPr>
            <a:spLocks/>
          </p:cNvSpPr>
          <p:nvPr/>
        </p:nvSpPr>
        <p:spPr>
          <a:xfrm rot="10800000">
            <a:off x="395536" y="4581128"/>
            <a:ext cx="396000" cy="432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テキスト ボックス 127"/>
          <p:cNvSpPr txBox="1"/>
          <p:nvPr/>
        </p:nvSpPr>
        <p:spPr>
          <a:xfrm>
            <a:off x="4831255" y="1400081"/>
            <a:ext cx="350809" cy="400110"/>
          </a:xfrm>
          <a:prstGeom prst="rect">
            <a:avLst/>
          </a:prstGeom>
          <a:noFill/>
        </p:spPr>
        <p:txBody>
          <a:bodyPr wrap="square" rtlCol="0">
            <a:spAutoFit/>
          </a:bodyPr>
          <a:lstStyle/>
          <a:p>
            <a:r>
              <a:rPr kumimoji="1" lang="ja-JP" altLang="en-US" sz="2000" b="1" dirty="0">
                <a:solidFill>
                  <a:schemeClr val="bg1"/>
                </a:solidFill>
                <a:latin typeface="Meiryo UI" panose="020B0604030504040204" pitchFamily="50" charset="-128"/>
                <a:ea typeface="Meiryo UI" panose="020B0604030504040204" pitchFamily="50" charset="-128"/>
              </a:rPr>
              <a:t>５</a:t>
            </a:r>
          </a:p>
        </p:txBody>
      </p:sp>
      <p:sp>
        <p:nvSpPr>
          <p:cNvPr id="106" name="テキスト ボックス 105"/>
          <p:cNvSpPr txBox="1"/>
          <p:nvPr/>
        </p:nvSpPr>
        <p:spPr>
          <a:xfrm>
            <a:off x="367732" y="4636273"/>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３</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03" name="テキスト ボックス 102"/>
          <p:cNvSpPr txBox="1"/>
          <p:nvPr/>
        </p:nvSpPr>
        <p:spPr>
          <a:xfrm>
            <a:off x="357929" y="2545096"/>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２</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415028" y="489283"/>
            <a:ext cx="350809" cy="400110"/>
          </a:xfrm>
          <a:prstGeom prst="rect">
            <a:avLst/>
          </a:prstGeom>
          <a:noFill/>
        </p:spPr>
        <p:txBody>
          <a:bodyPr wrap="square" rtlCol="0">
            <a:spAutoFit/>
          </a:bodyPr>
          <a:lstStyle/>
          <a:p>
            <a:r>
              <a:rPr kumimoji="1" lang="en-US" altLang="ja-JP" sz="2000" b="1" dirty="0">
                <a:solidFill>
                  <a:schemeClr val="bg1"/>
                </a:solidFill>
                <a:latin typeface="Meiryo UI" panose="020B0604030504040204" pitchFamily="50" charset="-128"/>
                <a:ea typeface="Meiryo UI" panose="020B0604030504040204" pitchFamily="50" charset="-128"/>
              </a:rPr>
              <a:t>1</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99" name="テキスト ボックス 98"/>
          <p:cNvSpPr txBox="1"/>
          <p:nvPr/>
        </p:nvSpPr>
        <p:spPr>
          <a:xfrm>
            <a:off x="4821321" y="509323"/>
            <a:ext cx="350809" cy="400110"/>
          </a:xfrm>
          <a:prstGeom prst="rect">
            <a:avLst/>
          </a:prstGeom>
          <a:noFill/>
        </p:spPr>
        <p:txBody>
          <a:bodyPr wrap="square" rtlCol="0">
            <a:spAutoFit/>
          </a:bodyPr>
          <a:lstStyle/>
          <a:p>
            <a:r>
              <a:rPr kumimoji="1" lang="ja-JP" altLang="en-US" sz="2000" b="1" dirty="0" smtClean="0">
                <a:solidFill>
                  <a:schemeClr val="bg1"/>
                </a:solidFill>
                <a:latin typeface="Meiryo UI" panose="020B0604030504040204" pitchFamily="50" charset="-128"/>
                <a:ea typeface="Meiryo UI" panose="020B0604030504040204" pitchFamily="50" charset="-128"/>
              </a:rPr>
              <a:t>４</a:t>
            </a:r>
            <a:endParaRPr kumimoji="1" lang="ja-JP" altLang="en-US" sz="2000" b="1" dirty="0">
              <a:solidFill>
                <a:schemeClr val="bg1"/>
              </a:solidFill>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1</a:t>
            </a:fld>
            <a:endParaRPr kumimoji="1" lang="ja-JP" altLang="en-US"/>
          </a:p>
        </p:txBody>
      </p:sp>
    </p:spTree>
    <p:extLst>
      <p:ext uri="{BB962C8B-B14F-4D97-AF65-F5344CB8AC3E}">
        <p14:creationId xmlns:p14="http://schemas.microsoft.com/office/powerpoint/2010/main" val="1594508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323527" y="620689"/>
            <a:ext cx="8511065" cy="936103"/>
          </a:xfrm>
          <a:prstGeom prst="roundRect">
            <a:avLst>
              <a:gd name="adj" fmla="val 16817"/>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角丸四角形 13"/>
          <p:cNvSpPr/>
          <p:nvPr/>
        </p:nvSpPr>
        <p:spPr>
          <a:xfrm>
            <a:off x="379828" y="1734326"/>
            <a:ext cx="8440322" cy="2220588"/>
          </a:xfrm>
          <a:prstGeom prst="roundRect">
            <a:avLst>
              <a:gd name="adj" fmla="val 10489"/>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latin typeface="Meiryo UI" panose="020B0604030504040204" pitchFamily="50" charset="-128"/>
              <a:ea typeface="Meiryo UI" panose="020B0604030504040204" pitchFamily="50" charset="-128"/>
            </a:endParaRPr>
          </a:p>
        </p:txBody>
      </p:sp>
      <p:sp>
        <p:nvSpPr>
          <p:cNvPr id="24" name="角丸四角形 23"/>
          <p:cNvSpPr/>
          <p:nvPr/>
        </p:nvSpPr>
        <p:spPr>
          <a:xfrm>
            <a:off x="755577" y="4103182"/>
            <a:ext cx="8136903" cy="1846098"/>
          </a:xfrm>
          <a:prstGeom prst="roundRect">
            <a:avLst>
              <a:gd name="adj" fmla="val 10489"/>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6" name="片側の 2 つの角を丸めた四角形 35"/>
          <p:cNvSpPr/>
          <p:nvPr/>
        </p:nvSpPr>
        <p:spPr>
          <a:xfrm rot="5400000">
            <a:off x="6282240" y="-990000"/>
            <a:ext cx="900000" cy="4176464"/>
          </a:xfrm>
          <a:prstGeom prst="round2SameRect">
            <a:avLst>
              <a:gd name="adj1" fmla="val 9430"/>
              <a:gd name="adj2"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片側の 2 つの角を丸めた四角形 31"/>
          <p:cNvSpPr/>
          <p:nvPr/>
        </p:nvSpPr>
        <p:spPr>
          <a:xfrm rot="5400000">
            <a:off x="5634240" y="756000"/>
            <a:ext cx="2196000" cy="4176464"/>
          </a:xfrm>
          <a:prstGeom prst="round2SameRect">
            <a:avLst>
              <a:gd name="adj1" fmla="val 9430"/>
              <a:gd name="adj2"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片側の 2 つの角を丸めた四角形 43"/>
          <p:cNvSpPr/>
          <p:nvPr/>
        </p:nvSpPr>
        <p:spPr>
          <a:xfrm rot="5400000">
            <a:off x="5868480" y="2916224"/>
            <a:ext cx="1800000" cy="4248000"/>
          </a:xfrm>
          <a:prstGeom prst="round2SameRect">
            <a:avLst>
              <a:gd name="adj1" fmla="val 9430"/>
              <a:gd name="adj2" fmla="val 0"/>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5" name="正方形/長方形 4"/>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１　　　</a:t>
            </a:r>
            <a:r>
              <a:rPr lang="ja-JP" altLang="en-US" b="1" dirty="0" smtClean="0">
                <a:solidFill>
                  <a:schemeClr val="bg1"/>
                </a:solidFill>
                <a:latin typeface="Meiryo UI" panose="020B0604030504040204" pitchFamily="50" charset="-128"/>
                <a:ea typeface="Meiryo UI" panose="020B0604030504040204" pitchFamily="50" charset="-128"/>
              </a:rPr>
              <a:t>特定処遇改善加算</a:t>
            </a:r>
            <a:r>
              <a:rPr lang="ja-JP" altLang="en-US" b="1" dirty="0">
                <a:solidFill>
                  <a:schemeClr val="bg1"/>
                </a:solidFill>
                <a:latin typeface="Meiryo UI" panose="020B0604030504040204" pitchFamily="50" charset="-128"/>
                <a:ea typeface="Meiryo UI" panose="020B0604030504040204" pitchFamily="50" charset="-128"/>
              </a:rPr>
              <a:t>の算定要件の確認</a:t>
            </a:r>
          </a:p>
        </p:txBody>
      </p:sp>
      <p:cxnSp>
        <p:nvCxnSpPr>
          <p:cNvPr id="10" name="直線コネクタ 9"/>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1096787" y="692696"/>
            <a:ext cx="3331197" cy="830997"/>
          </a:xfrm>
          <a:prstGeom prst="rect">
            <a:avLst/>
          </a:prstGeom>
        </p:spPr>
        <p:txBody>
          <a:bodyPr wrap="square">
            <a:spAutoFit/>
          </a:bodyPr>
          <a:lstStyle/>
          <a:p>
            <a:r>
              <a:rPr lang="ja-JP" altLang="en-US" sz="1600" dirty="0">
                <a:latin typeface="Meiryo UI" panose="020B0604030504040204" pitchFamily="50" charset="-128"/>
                <a:ea typeface="Meiryo UI" panose="020B0604030504040204" pitchFamily="50" charset="-128"/>
              </a:rPr>
              <a:t>現行</a:t>
            </a:r>
            <a:r>
              <a:rPr lang="ja-JP" altLang="en-US" sz="1600" dirty="0" smtClean="0">
                <a:latin typeface="Meiryo UI" panose="020B0604030504040204" pitchFamily="50" charset="-128"/>
                <a:ea typeface="Meiryo UI" panose="020B0604030504040204" pitchFamily="50" charset="-128"/>
              </a:rPr>
              <a:t>の福祉・介護</a:t>
            </a:r>
            <a:r>
              <a:rPr lang="ja-JP" altLang="en-US" sz="1600" dirty="0">
                <a:latin typeface="Meiryo UI" panose="020B0604030504040204" pitchFamily="50" charset="-128"/>
                <a:ea typeface="Meiryo UI" panose="020B0604030504040204" pitchFamily="50" charset="-128"/>
              </a:rPr>
              <a:t>職員処遇改善加算（</a:t>
            </a:r>
            <a:r>
              <a:rPr lang="en-US" altLang="ja-JP" sz="1600" dirty="0">
                <a:latin typeface="Meiryo UI" panose="020B0604030504040204" pitchFamily="50" charset="-128"/>
                <a:ea typeface="Meiryo UI" panose="020B0604030504040204" pitchFamily="50" charset="-128"/>
              </a:rPr>
              <a:t>Ⅰ</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Ⅲ</a:t>
            </a:r>
            <a:r>
              <a:rPr lang="ja-JP" altLang="en-US" sz="1600" dirty="0">
                <a:latin typeface="Meiryo UI" panose="020B0604030504040204" pitchFamily="50" charset="-128"/>
                <a:ea typeface="Meiryo UI" panose="020B0604030504040204" pitchFamily="50" charset="-128"/>
              </a:rPr>
              <a:t>）のいずれか</a:t>
            </a:r>
            <a:r>
              <a:rPr lang="ja-JP" altLang="en-US" sz="1600" dirty="0" smtClean="0">
                <a:latin typeface="Meiryo UI" panose="020B0604030504040204" pitchFamily="50" charset="-128"/>
                <a:ea typeface="Meiryo UI" panose="020B0604030504040204" pitchFamily="50" charset="-128"/>
              </a:rPr>
              <a:t>を算定して</a:t>
            </a:r>
            <a:r>
              <a:rPr lang="ja-JP" altLang="en-US" sz="1600" dirty="0">
                <a:latin typeface="Meiryo UI" panose="020B0604030504040204" pitchFamily="50" charset="-128"/>
                <a:ea typeface="Meiryo UI" panose="020B0604030504040204" pitchFamily="50" charset="-128"/>
              </a:rPr>
              <a:t>いること</a:t>
            </a:r>
          </a:p>
        </p:txBody>
      </p:sp>
      <p:sp>
        <p:nvSpPr>
          <p:cNvPr id="18" name="正方形/長方形 17"/>
          <p:cNvSpPr/>
          <p:nvPr/>
        </p:nvSpPr>
        <p:spPr>
          <a:xfrm>
            <a:off x="1105512" y="2407262"/>
            <a:ext cx="3332545" cy="830997"/>
          </a:xfrm>
          <a:prstGeom prst="rect">
            <a:avLst/>
          </a:prstGeom>
        </p:spPr>
        <p:txBody>
          <a:bodyPr wrap="square">
            <a:spAutoFit/>
          </a:bodyPr>
          <a:lstStyle/>
          <a:p>
            <a:r>
              <a:rPr lang="ja-JP" altLang="en-US" sz="1600" dirty="0" smtClean="0">
                <a:latin typeface="Meiryo UI" panose="020B0604030504040204" pitchFamily="50" charset="-128"/>
                <a:ea typeface="Meiryo UI" panose="020B0604030504040204" pitchFamily="50" charset="-128"/>
              </a:rPr>
              <a:t>福祉・介護</a:t>
            </a:r>
            <a:r>
              <a:rPr lang="ja-JP" altLang="en-US" sz="1600" dirty="0">
                <a:latin typeface="Meiryo UI" panose="020B0604030504040204" pitchFamily="50" charset="-128"/>
                <a:ea typeface="Meiryo UI" panose="020B0604030504040204" pitchFamily="50" charset="-128"/>
              </a:rPr>
              <a:t>職員処遇改善加算の職場環境等要件に関し、複数の取組を行っていること</a:t>
            </a:r>
          </a:p>
        </p:txBody>
      </p:sp>
      <p:sp>
        <p:nvSpPr>
          <p:cNvPr id="25" name="正方形/長方形 24"/>
          <p:cNvSpPr/>
          <p:nvPr/>
        </p:nvSpPr>
        <p:spPr>
          <a:xfrm>
            <a:off x="1080540" y="4574707"/>
            <a:ext cx="3450087" cy="830997"/>
          </a:xfrm>
          <a:prstGeom prst="rect">
            <a:avLst/>
          </a:prstGeom>
        </p:spPr>
        <p:txBody>
          <a:bodyPr wrap="square">
            <a:spAutoFit/>
          </a:bodyPr>
          <a:lstStyle/>
          <a:p>
            <a:r>
              <a:rPr lang="ja-JP" altLang="en-US" sz="1600" dirty="0">
                <a:latin typeface="Meiryo UI" panose="020B0604030504040204" pitchFamily="50" charset="-128"/>
                <a:ea typeface="Meiryo UI" panose="020B0604030504040204" pitchFamily="50" charset="-128"/>
              </a:rPr>
              <a:t>情報公表システム等において、取り組んでいる職場環境等</a:t>
            </a:r>
            <a:r>
              <a:rPr lang="ja-JP" altLang="en-US" sz="1600" dirty="0" smtClean="0">
                <a:latin typeface="Meiryo UI" panose="020B0604030504040204" pitchFamily="50" charset="-128"/>
                <a:ea typeface="Meiryo UI" panose="020B0604030504040204" pitchFamily="50" charset="-128"/>
              </a:rPr>
              <a:t>要件の内容等を</a:t>
            </a:r>
            <a:r>
              <a:rPr lang="ja-JP" altLang="en-US" sz="1600" dirty="0">
                <a:latin typeface="Meiryo UI" panose="020B0604030504040204" pitchFamily="50" charset="-128"/>
                <a:ea typeface="Meiryo UI" panose="020B0604030504040204" pitchFamily="50" charset="-128"/>
              </a:rPr>
              <a:t>公表していること（公表予定含む</a:t>
            </a:r>
            <a:r>
              <a:rPr lang="ja-JP" altLang="en-US" sz="1600" dirty="0" smtClean="0">
                <a:latin typeface="Meiryo UI" panose="020B0604030504040204" pitchFamily="50" charset="-128"/>
                <a:ea typeface="Meiryo UI" panose="020B0604030504040204" pitchFamily="50" charset="-128"/>
              </a:rPr>
              <a:t>）</a:t>
            </a:r>
            <a:endParaRPr lang="ja-JP" altLang="en-US" sz="1600" dirty="0">
              <a:latin typeface="Meiryo UI" panose="020B0604030504040204" pitchFamily="50" charset="-128"/>
              <a:ea typeface="Meiryo UI" panose="020B0604030504040204" pitchFamily="50" charset="-128"/>
            </a:endParaRPr>
          </a:p>
        </p:txBody>
      </p:sp>
      <p:sp>
        <p:nvSpPr>
          <p:cNvPr id="13" name="正方形/長方形 12"/>
          <p:cNvSpPr/>
          <p:nvPr/>
        </p:nvSpPr>
        <p:spPr>
          <a:xfrm>
            <a:off x="4688995" y="858526"/>
            <a:ext cx="3987462" cy="523220"/>
          </a:xfrm>
          <a:prstGeom prst="rect">
            <a:avLst/>
          </a:prstGeom>
        </p:spPr>
        <p:txBody>
          <a:bodyPr wrap="square">
            <a:spAutoFit/>
          </a:bodyPr>
          <a:lstStyle/>
          <a:p>
            <a:pPr marL="179388" lvl="0" indent="-179388"/>
            <a:r>
              <a:rPr lang="en-US" altLang="ja-JP" sz="1400" dirty="0">
                <a:solidFill>
                  <a:prstClr val="black"/>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dirty="0" smtClean="0">
                <a:solidFill>
                  <a:prstClr val="black"/>
                </a:solidFill>
                <a:latin typeface="Meiryo UI" panose="020B0604030504040204" pitchFamily="50" charset="-128"/>
                <a:ea typeface="Meiryo UI" panose="020B0604030504040204" pitchFamily="50" charset="-128"/>
              </a:rPr>
              <a:t>処遇改善加算の算定と</a:t>
            </a:r>
            <a:r>
              <a:rPr lang="ja-JP" altLang="en-US" sz="1400" dirty="0">
                <a:solidFill>
                  <a:prstClr val="black"/>
                </a:solidFill>
                <a:latin typeface="Meiryo UI" panose="020B0604030504040204" pitchFamily="50" charset="-128"/>
                <a:ea typeface="Meiryo UI" panose="020B0604030504040204" pitchFamily="50" charset="-128"/>
              </a:rPr>
              <a:t>同時に</a:t>
            </a:r>
            <a:r>
              <a:rPr lang="ja-JP" altLang="en-US" sz="1400" dirty="0" smtClean="0">
                <a:solidFill>
                  <a:prstClr val="black"/>
                </a:solidFill>
                <a:latin typeface="Meiryo UI" panose="020B0604030504040204" pitchFamily="50" charset="-128"/>
                <a:ea typeface="Meiryo UI" panose="020B0604030504040204" pitchFamily="50" charset="-128"/>
              </a:rPr>
              <a:t>、特定処遇改善加算</a:t>
            </a:r>
            <a:r>
              <a:rPr lang="ja-JP" altLang="en-US" sz="1400" dirty="0">
                <a:solidFill>
                  <a:prstClr val="black"/>
                </a:solidFill>
                <a:latin typeface="Meiryo UI" panose="020B0604030504040204" pitchFamily="50" charset="-128"/>
                <a:ea typeface="Meiryo UI" panose="020B0604030504040204" pitchFamily="50" charset="-128"/>
              </a:rPr>
              <a:t>の届出を行い、算定される場合を含む</a:t>
            </a:r>
            <a:endParaRPr lang="en-US" altLang="ja-JP" sz="1400" dirty="0">
              <a:solidFill>
                <a:prstClr val="black"/>
              </a:solidFill>
              <a:latin typeface="Meiryo UI" panose="020B0604030504040204" pitchFamily="50" charset="-128"/>
              <a:ea typeface="Meiryo UI" panose="020B0604030504040204" pitchFamily="50" charset="-128"/>
            </a:endParaRPr>
          </a:p>
        </p:txBody>
      </p:sp>
      <p:sp>
        <p:nvSpPr>
          <p:cNvPr id="40" name="角丸四角形 39"/>
          <p:cNvSpPr/>
          <p:nvPr/>
        </p:nvSpPr>
        <p:spPr>
          <a:xfrm>
            <a:off x="332481" y="6176562"/>
            <a:ext cx="8494573" cy="487282"/>
          </a:xfrm>
          <a:prstGeom prst="roundRect">
            <a:avLst>
              <a:gd name="adj" fmla="val 23273"/>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41" name="正方形/長方形 40"/>
          <p:cNvSpPr/>
          <p:nvPr/>
        </p:nvSpPr>
        <p:spPr>
          <a:xfrm>
            <a:off x="2051720" y="6235537"/>
            <a:ext cx="6561928" cy="369332"/>
          </a:xfrm>
          <a:prstGeom prst="rect">
            <a:avLst/>
          </a:prstGeom>
        </p:spPr>
        <p:txBody>
          <a:bodyPr wrap="square">
            <a:spAutoFit/>
          </a:bodyPr>
          <a:lstStyle/>
          <a:p>
            <a:pPr marL="266700" lvl="0" indent="-92075">
              <a:spcBef>
                <a:spcPts val="600"/>
              </a:spcBef>
            </a:pPr>
            <a:r>
              <a:rPr lang="ja-JP" altLang="en-US" b="1" dirty="0">
                <a:solidFill>
                  <a:prstClr val="black"/>
                </a:solidFill>
                <a:latin typeface="Meiryo UI" panose="020B0604030504040204" pitchFamily="50" charset="-128"/>
                <a:ea typeface="Meiryo UI" panose="020B0604030504040204" pitchFamily="50" charset="-128"/>
              </a:rPr>
              <a:t>勤続</a:t>
            </a:r>
            <a:r>
              <a:rPr lang="en-US" altLang="ja-JP" b="1" dirty="0">
                <a:solidFill>
                  <a:prstClr val="black"/>
                </a:solidFill>
                <a:latin typeface="Meiryo UI" panose="020B0604030504040204" pitchFamily="50" charset="-128"/>
                <a:ea typeface="Meiryo UI" panose="020B0604030504040204" pitchFamily="50" charset="-128"/>
              </a:rPr>
              <a:t>10</a:t>
            </a:r>
            <a:r>
              <a:rPr lang="ja-JP" altLang="en-US" b="1" dirty="0">
                <a:solidFill>
                  <a:prstClr val="black"/>
                </a:solidFill>
                <a:latin typeface="Meiryo UI" panose="020B0604030504040204" pitchFamily="50" charset="-128"/>
                <a:ea typeface="Meiryo UI" panose="020B0604030504040204" pitchFamily="50" charset="-128"/>
              </a:rPr>
              <a:t>年以上の介護</a:t>
            </a:r>
            <a:r>
              <a:rPr lang="ja-JP" altLang="en-US" b="1" dirty="0" smtClean="0">
                <a:solidFill>
                  <a:prstClr val="black"/>
                </a:solidFill>
                <a:latin typeface="Meiryo UI" panose="020B0604030504040204" pitchFamily="50" charset="-128"/>
                <a:ea typeface="Meiryo UI" panose="020B0604030504040204" pitchFamily="50" charset="-128"/>
              </a:rPr>
              <a:t>福祉士等がい</a:t>
            </a:r>
            <a:r>
              <a:rPr lang="ja-JP" altLang="en-US" b="1" dirty="0">
                <a:solidFill>
                  <a:prstClr val="black"/>
                </a:solidFill>
                <a:latin typeface="Meiryo UI" panose="020B0604030504040204" pitchFamily="50" charset="-128"/>
                <a:ea typeface="Meiryo UI" panose="020B0604030504040204" pitchFamily="50" charset="-128"/>
              </a:rPr>
              <a:t>なくて</a:t>
            </a:r>
            <a:r>
              <a:rPr lang="ja-JP" altLang="en-US" b="1" dirty="0" smtClean="0">
                <a:solidFill>
                  <a:prstClr val="black"/>
                </a:solidFill>
                <a:latin typeface="Meiryo UI" panose="020B0604030504040204" pitchFamily="50" charset="-128"/>
                <a:ea typeface="Meiryo UI" panose="020B0604030504040204" pitchFamily="50" charset="-128"/>
              </a:rPr>
              <a:t>も算定可能</a:t>
            </a:r>
            <a:endParaRPr lang="en-US" altLang="ja-JP" b="1" dirty="0">
              <a:solidFill>
                <a:prstClr val="black"/>
              </a:solidFill>
              <a:latin typeface="Meiryo UI" panose="020B0604030504040204" pitchFamily="50" charset="-128"/>
              <a:ea typeface="Meiryo UI" panose="020B0604030504040204" pitchFamily="50" charset="-128"/>
            </a:endParaRPr>
          </a:p>
        </p:txBody>
      </p:sp>
      <p:pic>
        <p:nvPicPr>
          <p:cNvPr id="42" name="図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4985" y="6167990"/>
            <a:ext cx="479543" cy="479543"/>
          </a:xfrm>
          <a:prstGeom prst="rect">
            <a:avLst/>
          </a:prstGeom>
        </p:spPr>
      </p:pic>
      <p:sp>
        <p:nvSpPr>
          <p:cNvPr id="19" name="正方形/長方形 18"/>
          <p:cNvSpPr/>
          <p:nvPr/>
        </p:nvSpPr>
        <p:spPr>
          <a:xfrm>
            <a:off x="4689209" y="1836907"/>
            <a:ext cx="4113089" cy="307777"/>
          </a:xfrm>
          <a:prstGeom prst="rect">
            <a:avLst/>
          </a:prstGeom>
        </p:spPr>
        <p:txBody>
          <a:bodyPr wrap="square">
            <a:spAutoFit/>
          </a:bodyPr>
          <a:lstStyle/>
          <a:p>
            <a:pPr lvl="0"/>
            <a:r>
              <a:rPr lang="ja-JP" altLang="en-US" sz="1400" dirty="0">
                <a:solidFill>
                  <a:prstClr val="black"/>
                </a:solidFill>
                <a:latin typeface="Meiryo UI" panose="020B0604030504040204" pitchFamily="50" charset="-128"/>
                <a:ea typeface="Meiryo UI" panose="020B0604030504040204" pitchFamily="50" charset="-128"/>
              </a:rPr>
              <a:t>職場環境等要件に関し、複数の取組を行っていること</a:t>
            </a:r>
          </a:p>
        </p:txBody>
      </p:sp>
      <p:graphicFrame>
        <p:nvGraphicFramePr>
          <p:cNvPr id="20" name="表 19"/>
          <p:cNvGraphicFramePr>
            <a:graphicFrameLocks noGrp="1"/>
          </p:cNvGraphicFramePr>
          <p:nvPr>
            <p:extLst>
              <p:ext uri="{D42A27DB-BD31-4B8C-83A1-F6EECF244321}">
                <p14:modId xmlns:p14="http://schemas.microsoft.com/office/powerpoint/2010/main" val="3830435117"/>
              </p:ext>
            </p:extLst>
          </p:nvPr>
        </p:nvGraphicFramePr>
        <p:xfrm>
          <a:off x="5004048" y="2561707"/>
          <a:ext cx="3096344" cy="1152128"/>
        </p:xfrm>
        <a:graphic>
          <a:graphicData uri="http://schemas.openxmlformats.org/drawingml/2006/table">
            <a:tbl>
              <a:tblPr/>
              <a:tblGrid>
                <a:gridCol w="792088">
                  <a:extLst>
                    <a:ext uri="{9D8B030D-6E8A-4147-A177-3AD203B41FA5}">
                      <a16:colId xmlns:a16="http://schemas.microsoft.com/office/drawing/2014/main" val="3122967789"/>
                    </a:ext>
                  </a:extLst>
                </a:gridCol>
                <a:gridCol w="2304256">
                  <a:extLst>
                    <a:ext uri="{9D8B030D-6E8A-4147-A177-3AD203B41FA5}">
                      <a16:colId xmlns:a16="http://schemas.microsoft.com/office/drawing/2014/main" val="2693879845"/>
                    </a:ext>
                  </a:extLst>
                </a:gridCol>
              </a:tblGrid>
              <a:tr h="379414">
                <a:tc>
                  <a:txBody>
                    <a:bodyPr/>
                    <a:lstStyle/>
                    <a:p>
                      <a:pPr>
                        <a:spcAft>
                          <a:spcPts val="0"/>
                        </a:spcAft>
                      </a:pPr>
                      <a:r>
                        <a:rPr lang="ja-JP" sz="105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資質の向上</a:t>
                      </a:r>
                      <a:endParaRPr lang="ja-JP" sz="16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solidFill>
                      <a:srgbClr val="FFB52C"/>
                    </a:solidFill>
                  </a:tcPr>
                </a:tc>
                <a:tc>
                  <a:txBody>
                    <a:bodyPr/>
                    <a:lstStyle/>
                    <a:p>
                      <a:pPr marL="75565" indent="-75565">
                        <a:spcAft>
                          <a:spcPts val="0"/>
                        </a:spcAft>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2679599156"/>
                  </a:ext>
                </a:extLst>
              </a:tr>
              <a:tr h="437733">
                <a:tc>
                  <a:txBody>
                    <a:bodyPr/>
                    <a:lstStyle/>
                    <a:p>
                      <a:pPr>
                        <a:spcAft>
                          <a:spcPts val="0"/>
                        </a:spcAft>
                      </a:pPr>
                      <a:r>
                        <a:rPr lang="ja-JP" sz="105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労働環境・</a:t>
                      </a:r>
                      <a:endParaRPr lang="ja-JP" sz="16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spcAft>
                          <a:spcPts val="0"/>
                        </a:spcAft>
                      </a:pPr>
                      <a:r>
                        <a:rPr lang="ja-JP" sz="105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処遇の改善</a:t>
                      </a:r>
                      <a:endParaRPr lang="ja-JP" sz="16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solidFill>
                      <a:srgbClr val="FFB52C"/>
                    </a:solidFill>
                  </a:tcPr>
                </a:tc>
                <a:tc>
                  <a:txBody>
                    <a:bodyPr/>
                    <a:lstStyle/>
                    <a:p>
                      <a:pPr>
                        <a:spcAft>
                          <a:spcPts val="0"/>
                        </a:spcAft>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9525" cap="flat" cmpd="sng" algn="ctr">
                      <a:solidFill>
                        <a:schemeClr val="tx1">
                          <a:lumMod val="50000"/>
                          <a:lumOff val="50000"/>
                        </a:schemeClr>
                      </a:solidFill>
                      <a:prstDash val="sysDash"/>
                      <a:round/>
                      <a:headEnd type="none" w="med" len="med"/>
                      <a:tailEnd type="none" w="med" len="med"/>
                    </a:lnB>
                    <a:solidFill>
                      <a:schemeClr val="bg1"/>
                    </a:solidFill>
                  </a:tcPr>
                </a:tc>
                <a:extLst>
                  <a:ext uri="{0D108BD9-81ED-4DB2-BD59-A6C34878D82A}">
                    <a16:rowId xmlns:a16="http://schemas.microsoft.com/office/drawing/2014/main" val="3082977405"/>
                  </a:ext>
                </a:extLst>
              </a:tr>
              <a:tr h="334981">
                <a:tc>
                  <a:txBody>
                    <a:bodyPr/>
                    <a:lstStyle/>
                    <a:p>
                      <a:pPr>
                        <a:spcAft>
                          <a:spcPts val="0"/>
                        </a:spcAft>
                      </a:pPr>
                      <a:r>
                        <a:rPr lang="ja-JP" sz="105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その他</a:t>
                      </a:r>
                      <a:endParaRPr lang="ja-JP" sz="16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B52C"/>
                    </a:solidFill>
                  </a:tcPr>
                </a:tc>
                <a:tc>
                  <a:txBody>
                    <a:bodyPr/>
                    <a:lstStyle/>
                    <a:p>
                      <a:pPr>
                        <a:spcAft>
                          <a:spcPts val="0"/>
                        </a:spcAft>
                      </a:pP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31115" marR="31115"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ysDash"/>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66860080"/>
                  </a:ext>
                </a:extLst>
              </a:tr>
            </a:tbl>
          </a:graphicData>
        </a:graphic>
      </p:graphicFrame>
      <p:sp>
        <p:nvSpPr>
          <p:cNvPr id="21" name="右中かっこ 20"/>
          <p:cNvSpPr/>
          <p:nvPr/>
        </p:nvSpPr>
        <p:spPr>
          <a:xfrm>
            <a:off x="5858884" y="2623238"/>
            <a:ext cx="144016" cy="102906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2" name="正方形/長方形 21"/>
          <p:cNvSpPr/>
          <p:nvPr/>
        </p:nvSpPr>
        <p:spPr>
          <a:xfrm>
            <a:off x="6002900" y="2900794"/>
            <a:ext cx="1737976" cy="492443"/>
          </a:xfrm>
          <a:prstGeom prst="rect">
            <a:avLst/>
          </a:prstGeom>
        </p:spPr>
        <p:txBody>
          <a:bodyPr wrap="none">
            <a:spAutoFit/>
          </a:bodyPr>
          <a:lstStyle/>
          <a:p>
            <a:r>
              <a:rPr lang="ja-JP" altLang="en-US" sz="1300" dirty="0">
                <a:solidFill>
                  <a:prstClr val="black"/>
                </a:solidFill>
                <a:latin typeface="Meiryo UI" panose="020B0604030504040204" pitchFamily="50" charset="-128"/>
                <a:ea typeface="Meiryo UI" panose="020B0604030504040204" pitchFamily="50" charset="-128"/>
              </a:rPr>
              <a:t>それぞれの区分について</a:t>
            </a:r>
            <a:endParaRPr lang="en-US" altLang="ja-JP" sz="1300" dirty="0">
              <a:solidFill>
                <a:prstClr val="black"/>
              </a:solidFill>
              <a:latin typeface="Meiryo UI" panose="020B0604030504040204" pitchFamily="50" charset="-128"/>
              <a:ea typeface="Meiryo UI" panose="020B0604030504040204" pitchFamily="50" charset="-128"/>
            </a:endParaRPr>
          </a:p>
          <a:p>
            <a:r>
              <a:rPr lang="ja-JP" altLang="en-US" sz="1300" dirty="0">
                <a:latin typeface="Meiryo UI" panose="020B0604030504040204" pitchFamily="50" charset="-128"/>
                <a:ea typeface="Meiryo UI" panose="020B0604030504040204" pitchFamily="50" charset="-128"/>
              </a:rPr>
              <a:t>１以上の取組が必要</a:t>
            </a:r>
          </a:p>
        </p:txBody>
      </p:sp>
      <p:sp>
        <p:nvSpPr>
          <p:cNvPr id="23" name="正方形/長方形 22"/>
          <p:cNvSpPr/>
          <p:nvPr/>
        </p:nvSpPr>
        <p:spPr>
          <a:xfrm>
            <a:off x="4787816" y="2091036"/>
            <a:ext cx="3888640" cy="461665"/>
          </a:xfrm>
          <a:prstGeom prst="rect">
            <a:avLst/>
          </a:prstGeom>
        </p:spPr>
        <p:txBody>
          <a:bodyPr wrap="square">
            <a:spAutoFit/>
          </a:bodyPr>
          <a:lstStyle/>
          <a:p>
            <a:pPr marL="179388" lvl="0" indent="-179388"/>
            <a:r>
              <a:rPr lang="en-US" altLang="ja-JP" sz="1200" dirty="0">
                <a:solidFill>
                  <a:prstClr val="black"/>
                </a:solidFill>
                <a:latin typeface="Meiryo UI" panose="020B0604030504040204" pitchFamily="50" charset="-128"/>
                <a:ea typeface="Meiryo UI" panose="020B0604030504040204" pitchFamily="50" charset="-128"/>
              </a:rPr>
              <a:t>※</a:t>
            </a:r>
            <a:r>
              <a:rPr lang="ja-JP" altLang="en-US" sz="1200" dirty="0">
                <a:solidFill>
                  <a:prstClr val="black"/>
                </a:solidFill>
                <a:latin typeface="Meiryo UI" panose="020B0604030504040204" pitchFamily="50" charset="-128"/>
                <a:ea typeface="Meiryo UI" panose="020B0604030504040204" pitchFamily="50" charset="-128"/>
              </a:rPr>
              <a:t>　既に取組を行っている場合、新たな取組を行うことまでは求めていない。</a:t>
            </a:r>
          </a:p>
        </p:txBody>
      </p:sp>
      <p:sp>
        <p:nvSpPr>
          <p:cNvPr id="28" name="正方形/長方形 27"/>
          <p:cNvSpPr/>
          <p:nvPr/>
        </p:nvSpPr>
        <p:spPr>
          <a:xfrm>
            <a:off x="4580792" y="4204826"/>
            <a:ext cx="4383695" cy="1600438"/>
          </a:xfrm>
          <a:prstGeom prst="rect">
            <a:avLst/>
          </a:prstGeom>
        </p:spPr>
        <p:txBody>
          <a:bodyPr wrap="square">
            <a:spAutoFit/>
          </a:bodyPr>
          <a:lstStyle/>
          <a:p>
            <a:pPr marL="93663" indent="-93663"/>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以下の内容について</a:t>
            </a:r>
            <a:r>
              <a:rPr lang="ja-JP" altLang="en-US" sz="1400" dirty="0" smtClean="0">
                <a:latin typeface="Meiryo UI" panose="020B0604030504040204" pitchFamily="50" charset="-128"/>
                <a:ea typeface="Meiryo UI" panose="020B0604030504040204" pitchFamily="50" charset="-128"/>
              </a:rPr>
              <a:t>、障害福祉サービス</a:t>
            </a:r>
            <a:r>
              <a:rPr lang="ja-JP" altLang="en-US" sz="1400" dirty="0">
                <a:latin typeface="Meiryo UI" panose="020B0604030504040204" pitchFamily="50" charset="-128"/>
                <a:ea typeface="Meiryo UI" panose="020B0604030504040204" pitchFamily="50" charset="-128"/>
              </a:rPr>
              <a:t>情報公表制度を活用し、公表していること</a:t>
            </a:r>
          </a:p>
          <a:p>
            <a:pPr marL="93663"/>
            <a:r>
              <a:rPr lang="ja-JP" altLang="en-US" sz="1400" dirty="0">
                <a:latin typeface="Meiryo UI" panose="020B0604030504040204" pitchFamily="50" charset="-128"/>
                <a:ea typeface="Meiryo UI" panose="020B0604030504040204" pitchFamily="50" charset="-128"/>
              </a:rPr>
              <a:t>・　処遇改善に関する加算</a:t>
            </a:r>
            <a:r>
              <a:rPr lang="ja-JP" altLang="en-US" sz="1400" dirty="0" smtClean="0">
                <a:latin typeface="Meiryo UI" panose="020B0604030504040204" pitchFamily="50" charset="-128"/>
                <a:ea typeface="Meiryo UI" panose="020B0604030504040204" pitchFamily="50" charset="-128"/>
              </a:rPr>
              <a:t>の算定状況</a:t>
            </a:r>
            <a:endParaRPr lang="ja-JP" altLang="en-US" sz="1400" dirty="0">
              <a:latin typeface="Meiryo UI" panose="020B0604030504040204" pitchFamily="50" charset="-128"/>
              <a:ea typeface="Meiryo UI" panose="020B0604030504040204" pitchFamily="50" charset="-128"/>
            </a:endParaRPr>
          </a:p>
          <a:p>
            <a:pPr marL="93663"/>
            <a:r>
              <a:rPr lang="ja-JP" altLang="en-US" sz="1400" dirty="0">
                <a:latin typeface="Meiryo UI" panose="020B0604030504040204" pitchFamily="50" charset="-128"/>
                <a:ea typeface="Meiryo UI" panose="020B0604030504040204" pitchFamily="50" charset="-128"/>
              </a:rPr>
              <a:t>・　賃金以外の処遇改善に関する具体的な取組内容</a:t>
            </a:r>
            <a:endParaRPr lang="en-US" altLang="ja-JP" sz="1400" dirty="0">
              <a:latin typeface="Meiryo UI" panose="020B0604030504040204" pitchFamily="50" charset="-128"/>
              <a:ea typeface="Meiryo UI" panose="020B0604030504040204" pitchFamily="50" charset="-128"/>
            </a:endParaRPr>
          </a:p>
          <a:p>
            <a:endParaRPr lang="ja-JP" altLang="en-US" sz="1400" dirty="0">
              <a:latin typeface="Meiryo UI" panose="020B0604030504040204" pitchFamily="50" charset="-128"/>
              <a:ea typeface="Meiryo UI" panose="020B0604030504040204" pitchFamily="50" charset="-128"/>
            </a:endParaRPr>
          </a:p>
          <a:p>
            <a:pPr marL="93663" indent="-93663"/>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a:t>
            </a:r>
            <a:r>
              <a:rPr lang="ja-JP" altLang="en-US" sz="1400" dirty="0" smtClean="0">
                <a:latin typeface="Meiryo UI" panose="020B0604030504040204" pitchFamily="50" charset="-128"/>
                <a:ea typeface="Meiryo UI" panose="020B0604030504040204" pitchFamily="50" charset="-128"/>
              </a:rPr>
              <a:t>原則は、情報公表システムでの公表だが、事業所の</a:t>
            </a:r>
            <a:r>
              <a:rPr lang="ja-JP" altLang="en-US" sz="1400" dirty="0">
                <a:latin typeface="Meiryo UI" panose="020B0604030504040204" pitchFamily="50" charset="-128"/>
                <a:ea typeface="Meiryo UI" panose="020B0604030504040204" pitchFamily="50" charset="-128"/>
              </a:rPr>
              <a:t>ホームページがある場合は、そのホームページでの公表</a:t>
            </a:r>
            <a:r>
              <a:rPr lang="ja-JP" altLang="en-US" sz="1400" dirty="0" smtClean="0">
                <a:latin typeface="Meiryo UI" panose="020B0604030504040204" pitchFamily="50" charset="-128"/>
                <a:ea typeface="Meiryo UI" panose="020B0604030504040204" pitchFamily="50" charset="-128"/>
              </a:rPr>
              <a:t>も</a:t>
            </a:r>
            <a:r>
              <a:rPr lang="en-US" altLang="ja-JP" sz="1400" dirty="0" smtClean="0">
                <a:latin typeface="Meiryo UI" panose="020B0604030504040204" pitchFamily="50" charset="-128"/>
                <a:ea typeface="Meiryo UI" panose="020B0604030504040204" pitchFamily="50" charset="-128"/>
              </a:rPr>
              <a:t>OK</a:t>
            </a:r>
            <a:endParaRPr lang="en-US" altLang="ja-JP" sz="140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379828" y="2638135"/>
            <a:ext cx="350809" cy="584775"/>
          </a:xfrm>
          <a:prstGeom prst="rect">
            <a:avLst/>
          </a:prstGeom>
          <a:noFill/>
        </p:spPr>
        <p:txBody>
          <a:bodyPr wrap="square" rtlCol="0">
            <a:spAutoFit/>
          </a:bodyPr>
          <a:lstStyle/>
          <a:p>
            <a:r>
              <a:rPr kumimoji="1" lang="ja-JP" altLang="en-US" sz="3200" b="1" dirty="0" smtClean="0">
                <a:solidFill>
                  <a:schemeClr val="bg1"/>
                </a:solidFill>
                <a:latin typeface="Meiryo UI" panose="020B0604030504040204" pitchFamily="50" charset="-128"/>
                <a:ea typeface="Meiryo UI" panose="020B0604030504040204" pitchFamily="50" charset="-128"/>
              </a:rPr>
              <a:t>２</a:t>
            </a:r>
            <a:endParaRPr kumimoji="1" lang="ja-JP" altLang="en-US" sz="3200" b="1" dirty="0">
              <a:solidFill>
                <a:schemeClr val="bg1"/>
              </a:solidFill>
              <a:latin typeface="Meiryo UI" panose="020B0604030504040204" pitchFamily="50" charset="-128"/>
              <a:ea typeface="Meiryo UI" panose="020B0604030504040204" pitchFamily="50" charset="-128"/>
            </a:endParaRPr>
          </a:p>
        </p:txBody>
      </p:sp>
      <p:sp>
        <p:nvSpPr>
          <p:cNvPr id="33" name="片側の 2 つの角を丸めた四角形 32"/>
          <p:cNvSpPr/>
          <p:nvPr/>
        </p:nvSpPr>
        <p:spPr>
          <a:xfrm rot="16200000">
            <a:off x="144000" y="728740"/>
            <a:ext cx="936104" cy="720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片側の 2 つの角を丸めた四角形 33"/>
          <p:cNvSpPr/>
          <p:nvPr/>
        </p:nvSpPr>
        <p:spPr>
          <a:xfrm rot="16200000">
            <a:off x="-467872" y="2492809"/>
            <a:ext cx="2232000" cy="720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片側の 2 つの角を丸めた四角形 34"/>
          <p:cNvSpPr/>
          <p:nvPr/>
        </p:nvSpPr>
        <p:spPr>
          <a:xfrm rot="16200000">
            <a:off x="-288000" y="4653280"/>
            <a:ext cx="1872000" cy="720000"/>
          </a:xfrm>
          <a:prstGeom prst="round2SameRect">
            <a:avLst>
              <a:gd name="adj1" fmla="val 30908"/>
              <a:gd name="adj2" fmla="val 0"/>
            </a:avLst>
          </a:prstGeom>
          <a:solidFill>
            <a:srgbClr val="8CB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328430" y="4810891"/>
            <a:ext cx="350809" cy="584775"/>
          </a:xfrm>
          <a:prstGeom prst="rect">
            <a:avLst/>
          </a:prstGeom>
          <a:noFill/>
        </p:spPr>
        <p:txBody>
          <a:bodyPr wrap="square" rtlCol="0">
            <a:spAutoFit/>
          </a:bodyPr>
          <a:lstStyle/>
          <a:p>
            <a:r>
              <a:rPr kumimoji="1" lang="ja-JP" altLang="en-US" sz="3200" b="1" dirty="0">
                <a:solidFill>
                  <a:schemeClr val="bg1"/>
                </a:solidFill>
                <a:latin typeface="Meiryo UI" panose="020B0604030504040204" pitchFamily="50" charset="-128"/>
                <a:ea typeface="Meiryo UI" panose="020B0604030504040204" pitchFamily="50" charset="-128"/>
              </a:rPr>
              <a:t>３</a:t>
            </a:r>
          </a:p>
        </p:txBody>
      </p:sp>
      <p:sp>
        <p:nvSpPr>
          <p:cNvPr id="46" name="テキスト ボックス 45"/>
          <p:cNvSpPr txBox="1"/>
          <p:nvPr/>
        </p:nvSpPr>
        <p:spPr>
          <a:xfrm>
            <a:off x="314901" y="4596161"/>
            <a:ext cx="633454" cy="338554"/>
          </a:xfrm>
          <a:prstGeom prst="rect">
            <a:avLst/>
          </a:prstGeom>
          <a:no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要件</a:t>
            </a:r>
          </a:p>
        </p:txBody>
      </p:sp>
      <p:sp>
        <p:nvSpPr>
          <p:cNvPr id="38" name="テキスト ボックス 37"/>
          <p:cNvSpPr txBox="1"/>
          <p:nvPr/>
        </p:nvSpPr>
        <p:spPr>
          <a:xfrm>
            <a:off x="350734" y="741387"/>
            <a:ext cx="633454" cy="338554"/>
          </a:xfrm>
          <a:prstGeom prst="rect">
            <a:avLst/>
          </a:prstGeom>
          <a:no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要件</a:t>
            </a:r>
          </a:p>
        </p:txBody>
      </p:sp>
      <p:sp>
        <p:nvSpPr>
          <p:cNvPr id="39" name="テキスト ボックス 38"/>
          <p:cNvSpPr txBox="1"/>
          <p:nvPr/>
        </p:nvSpPr>
        <p:spPr>
          <a:xfrm>
            <a:off x="328042" y="2315644"/>
            <a:ext cx="633454" cy="338554"/>
          </a:xfrm>
          <a:prstGeom prst="rect">
            <a:avLst/>
          </a:prstGeom>
          <a:noFill/>
        </p:spPr>
        <p:txBody>
          <a:bodyPr wrap="square" rtlCol="0">
            <a:spAutoFit/>
          </a:bodyPr>
          <a:lstStyle/>
          <a:p>
            <a:pPr algn="ctr"/>
            <a:r>
              <a:rPr kumimoji="1" lang="ja-JP" altLang="en-US" sz="1600" b="1" dirty="0">
                <a:solidFill>
                  <a:schemeClr val="bg1"/>
                </a:solidFill>
                <a:latin typeface="Meiryo UI" panose="020B0604030504040204" pitchFamily="50" charset="-128"/>
                <a:ea typeface="Meiryo UI" panose="020B0604030504040204" pitchFamily="50" charset="-128"/>
              </a:rPr>
              <a:t>要件</a:t>
            </a:r>
          </a:p>
        </p:txBody>
      </p:sp>
      <p:sp>
        <p:nvSpPr>
          <p:cNvPr id="31" name="テキスト ボックス 30"/>
          <p:cNvSpPr txBox="1"/>
          <p:nvPr/>
        </p:nvSpPr>
        <p:spPr>
          <a:xfrm>
            <a:off x="448839" y="919574"/>
            <a:ext cx="350809" cy="584775"/>
          </a:xfrm>
          <a:prstGeom prst="rect">
            <a:avLst/>
          </a:prstGeom>
          <a:noFill/>
        </p:spPr>
        <p:txBody>
          <a:bodyPr wrap="square" rtlCol="0">
            <a:spAutoFit/>
          </a:bodyPr>
          <a:lstStyle/>
          <a:p>
            <a:r>
              <a:rPr kumimoji="1" lang="en-US" altLang="ja-JP" sz="3200" b="1" dirty="0">
                <a:solidFill>
                  <a:schemeClr val="bg1"/>
                </a:solidFill>
                <a:latin typeface="Meiryo UI" panose="020B0604030504040204" pitchFamily="50" charset="-128"/>
                <a:ea typeface="Meiryo UI" panose="020B0604030504040204" pitchFamily="50" charset="-128"/>
              </a:rPr>
              <a:t>1</a:t>
            </a:r>
            <a:endParaRPr kumimoji="1" lang="ja-JP" altLang="en-US" sz="3200" b="1" dirty="0">
              <a:solidFill>
                <a:schemeClr val="bg1"/>
              </a:solidFill>
              <a:latin typeface="Meiryo UI" panose="020B0604030504040204" pitchFamily="50" charset="-128"/>
              <a:ea typeface="Meiryo UI" panose="020B0604030504040204" pitchFamily="50" charset="-128"/>
            </a:endParaRPr>
          </a:p>
        </p:txBody>
      </p:sp>
      <p:sp>
        <p:nvSpPr>
          <p:cNvPr id="37" name="テキスト ボックス 36"/>
          <p:cNvSpPr txBox="1"/>
          <p:nvPr/>
        </p:nvSpPr>
        <p:spPr>
          <a:xfrm>
            <a:off x="341571" y="2530374"/>
            <a:ext cx="350809" cy="584775"/>
          </a:xfrm>
          <a:prstGeom prst="rect">
            <a:avLst/>
          </a:prstGeom>
          <a:noFill/>
        </p:spPr>
        <p:txBody>
          <a:bodyPr wrap="square" rtlCol="0">
            <a:spAutoFit/>
          </a:bodyPr>
          <a:lstStyle/>
          <a:p>
            <a:r>
              <a:rPr kumimoji="1" lang="ja-JP" altLang="en-US" sz="3200" b="1" dirty="0">
                <a:solidFill>
                  <a:schemeClr val="bg1"/>
                </a:solidFill>
                <a:latin typeface="Meiryo UI" panose="020B0604030504040204" pitchFamily="50" charset="-128"/>
                <a:ea typeface="Meiryo UI" panose="020B0604030504040204" pitchFamily="50" charset="-128"/>
              </a:rPr>
              <a:t>２</a:t>
            </a: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2</a:t>
            </a:fld>
            <a:endParaRPr kumimoji="1" lang="ja-JP" altLang="en-US"/>
          </a:p>
        </p:txBody>
      </p:sp>
    </p:spTree>
    <p:extLst>
      <p:ext uri="{BB962C8B-B14F-4D97-AF65-F5344CB8AC3E}">
        <p14:creationId xmlns:p14="http://schemas.microsoft.com/office/powerpoint/2010/main" val="395493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角丸四角形 34"/>
          <p:cNvSpPr/>
          <p:nvPr/>
        </p:nvSpPr>
        <p:spPr>
          <a:xfrm>
            <a:off x="368312" y="2564904"/>
            <a:ext cx="4334125" cy="1245664"/>
          </a:xfrm>
          <a:prstGeom prst="roundRect">
            <a:avLst>
              <a:gd name="adj" fmla="val 12676"/>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4" name="正方形/長方形 3"/>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5" name="正方形/長方形 4"/>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２　　　加算区分の確認</a:t>
            </a:r>
          </a:p>
        </p:txBody>
      </p:sp>
      <p:cxnSp>
        <p:nvCxnSpPr>
          <p:cNvPr id="6" name="直線コネクタ 5"/>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325577" y="692696"/>
            <a:ext cx="8494573" cy="1016465"/>
          </a:xfrm>
          <a:prstGeom prst="roundRect">
            <a:avLst>
              <a:gd name="adj" fmla="val 23273"/>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383" y="848621"/>
            <a:ext cx="599812" cy="599812"/>
          </a:xfrm>
          <a:prstGeom prst="rect">
            <a:avLst/>
          </a:prstGeom>
        </p:spPr>
      </p:pic>
      <p:sp>
        <p:nvSpPr>
          <p:cNvPr id="10" name="正方形/長方形 9"/>
          <p:cNvSpPr/>
          <p:nvPr/>
        </p:nvSpPr>
        <p:spPr>
          <a:xfrm>
            <a:off x="1270635" y="777990"/>
            <a:ext cx="7704981" cy="830997"/>
          </a:xfrm>
          <a:prstGeom prst="rect">
            <a:avLst/>
          </a:prstGeom>
        </p:spPr>
        <p:txBody>
          <a:bodyPr wrap="square">
            <a:spAutoFit/>
          </a:bodyPr>
          <a:lstStyle/>
          <a:p>
            <a:r>
              <a:rPr lang="ja-JP" altLang="en-US" sz="1600" dirty="0" smtClean="0">
                <a:latin typeface="Meiryo UI" panose="020B0604030504040204" pitchFamily="50" charset="-128"/>
                <a:ea typeface="Meiryo UI" panose="020B0604030504040204" pitchFamily="50" charset="-128"/>
              </a:rPr>
              <a:t>特定処遇</a:t>
            </a:r>
            <a:r>
              <a:rPr lang="ja-JP" altLang="en-US" sz="1600" dirty="0">
                <a:latin typeface="Meiryo UI" panose="020B0604030504040204" pitchFamily="50" charset="-128"/>
                <a:ea typeface="Meiryo UI" panose="020B0604030504040204" pitchFamily="50" charset="-128"/>
              </a:rPr>
              <a:t>改善</a:t>
            </a:r>
            <a:r>
              <a:rPr lang="ja-JP" altLang="en-US" sz="1600" dirty="0" smtClean="0">
                <a:latin typeface="Meiryo UI" panose="020B0604030504040204" pitchFamily="50" charset="-128"/>
                <a:ea typeface="Meiryo UI" panose="020B0604030504040204" pitchFamily="50" charset="-128"/>
              </a:rPr>
              <a:t>加算の区分</a:t>
            </a:r>
            <a:r>
              <a:rPr lang="ja-JP" altLang="en-US" sz="1600" dirty="0">
                <a:latin typeface="Meiryo UI" panose="020B0604030504040204" pitchFamily="50" charset="-128"/>
                <a:ea typeface="Meiryo UI" panose="020B0604030504040204" pitchFamily="50" charset="-128"/>
              </a:rPr>
              <a:t>は、</a:t>
            </a:r>
            <a:r>
              <a:rPr lang="en-US" altLang="ja-JP" sz="1600" dirty="0">
                <a:latin typeface="Meiryo UI" panose="020B0604030504040204" pitchFamily="50" charset="-128"/>
                <a:ea typeface="Meiryo UI" panose="020B0604030504040204" pitchFamily="50" charset="-128"/>
              </a:rPr>
              <a:t>Ⅰ</a:t>
            </a:r>
            <a:r>
              <a:rPr lang="ja-JP" altLang="en-US" sz="1600" dirty="0">
                <a:latin typeface="Meiryo UI" panose="020B0604030504040204" pitchFamily="50" charset="-128"/>
                <a:ea typeface="Meiryo UI" panose="020B0604030504040204" pitchFamily="50" charset="-128"/>
              </a:rPr>
              <a:t>と</a:t>
            </a:r>
            <a:r>
              <a:rPr lang="en-US" altLang="ja-JP" sz="1600" dirty="0">
                <a:latin typeface="Meiryo UI" panose="020B0604030504040204" pitchFamily="50" charset="-128"/>
                <a:ea typeface="Meiryo UI" panose="020B0604030504040204" pitchFamily="50" charset="-128"/>
              </a:rPr>
              <a:t>Ⅱ</a:t>
            </a:r>
            <a:r>
              <a:rPr lang="ja-JP" altLang="en-US" sz="1600" dirty="0">
                <a:latin typeface="Meiryo UI" panose="020B0604030504040204" pitchFamily="50" charset="-128"/>
                <a:ea typeface="Meiryo UI" panose="020B0604030504040204" pitchFamily="50" charset="-128"/>
              </a:rPr>
              <a:t>の２区分。</a:t>
            </a:r>
          </a:p>
          <a:p>
            <a:r>
              <a:rPr lang="en-US" altLang="ja-JP" sz="1600" dirty="0" smtClean="0">
                <a:latin typeface="Meiryo UI" panose="020B0604030504040204" pitchFamily="50" charset="-128"/>
                <a:ea typeface="Meiryo UI" panose="020B0604030504040204" pitchFamily="50" charset="-128"/>
              </a:rPr>
              <a:t>Ⅰ</a:t>
            </a:r>
            <a:r>
              <a:rPr lang="ja-JP" altLang="en-US" sz="1600" dirty="0" smtClean="0">
                <a:latin typeface="Meiryo UI" panose="020B0604030504040204" pitchFamily="50" charset="-128"/>
                <a:ea typeface="Meiryo UI" panose="020B0604030504040204" pitchFamily="50" charset="-128"/>
              </a:rPr>
              <a:t>は、「配置等要件、現行加算要件、職場環境等要件及び見える化要件」の全てを満たす場合、算定可能。</a:t>
            </a:r>
            <a:endParaRPr lang="ja-JP" altLang="en-US" sz="1600" dirty="0">
              <a:latin typeface="Meiryo UI" panose="020B0604030504040204" pitchFamily="50" charset="-128"/>
              <a:ea typeface="Meiryo UI" panose="020B0604030504040204" pitchFamily="50" charset="-128"/>
            </a:endParaRPr>
          </a:p>
        </p:txBody>
      </p:sp>
      <p:sp>
        <p:nvSpPr>
          <p:cNvPr id="11" name="正方形/長方形 10"/>
          <p:cNvSpPr/>
          <p:nvPr/>
        </p:nvSpPr>
        <p:spPr>
          <a:xfrm>
            <a:off x="7549396" y="3861426"/>
            <a:ext cx="1188000" cy="764954"/>
          </a:xfrm>
          <a:prstGeom prst="rect">
            <a:avLst/>
          </a:prstGeom>
          <a:solidFill>
            <a:schemeClr val="bg1">
              <a:lumMod val="8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tIns="45702" rIns="72000" bIns="45702" rtlCol="0" anchor="ctr"/>
          <a:lstStyle/>
          <a:p>
            <a:pPr marL="0" marR="0" lvl="0" indent="0" algn="l" defTabSz="914238"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2" name="正方形/長方形 11"/>
          <p:cNvSpPr/>
          <p:nvPr/>
        </p:nvSpPr>
        <p:spPr>
          <a:xfrm>
            <a:off x="6360751" y="3485234"/>
            <a:ext cx="1188000" cy="1141146"/>
          </a:xfrm>
          <a:prstGeom prst="rect">
            <a:avLst/>
          </a:prstGeom>
          <a:solidFill>
            <a:schemeClr val="accent1">
              <a:lumMod val="40000"/>
              <a:lumOff val="6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03" tIns="45702" rIns="91403" bIns="45702" rtlCol="0" anchor="ctr"/>
          <a:lstStyle/>
          <a:p>
            <a:pPr marL="0" marR="0" lvl="0" indent="0" algn="l" defTabSz="914238"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3" name="正方形/長方形 12"/>
          <p:cNvSpPr/>
          <p:nvPr/>
        </p:nvSpPr>
        <p:spPr>
          <a:xfrm>
            <a:off x="5223078" y="3079090"/>
            <a:ext cx="1188000" cy="1547290"/>
          </a:xfrm>
          <a:prstGeom prst="rect">
            <a:avLst/>
          </a:prstGeom>
          <a:solidFill>
            <a:schemeClr val="accent1">
              <a:lumMod val="60000"/>
              <a:lumOff val="40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03" tIns="45702" rIns="91403" bIns="45702" rtlCol="0" anchor="ctr"/>
          <a:lstStyle/>
          <a:p>
            <a:pPr marL="0" marR="0" lvl="0" indent="0" algn="l" defTabSz="914238"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4" name="正方形/長方形 13"/>
          <p:cNvSpPr/>
          <p:nvPr/>
        </p:nvSpPr>
        <p:spPr>
          <a:xfrm>
            <a:off x="5034454" y="4243903"/>
            <a:ext cx="1565245" cy="261610"/>
          </a:xfrm>
          <a:prstGeom prst="rect">
            <a:avLst/>
          </a:prstGeom>
          <a:ln>
            <a:noFill/>
          </a:ln>
        </p:spPr>
        <p:txBody>
          <a:bodyPr wrap="square">
            <a:spAutoFit/>
          </a:bodyPr>
          <a:lstStyle/>
          <a:p>
            <a:pPr marL="0" marR="0" lvl="0" indent="0" algn="ctr" defTabSz="914238" rtl="0" eaLnBrk="1" fontAlgn="auto" latinLnBrk="0" hangingPunct="1">
              <a:lnSpc>
                <a:spcPct val="100000"/>
              </a:lnSpc>
              <a:spcBef>
                <a:spcPts val="60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月額</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3.7</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万円相当</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5" name="正方形/長方形 14"/>
          <p:cNvSpPr/>
          <p:nvPr/>
        </p:nvSpPr>
        <p:spPr>
          <a:xfrm>
            <a:off x="6196990" y="4243903"/>
            <a:ext cx="1565245" cy="261610"/>
          </a:xfrm>
          <a:prstGeom prst="rect">
            <a:avLst/>
          </a:prstGeom>
          <a:ln>
            <a:noFill/>
          </a:ln>
        </p:spPr>
        <p:txBody>
          <a:bodyPr wrap="square">
            <a:spAutoFit/>
          </a:bodyPr>
          <a:lstStyle/>
          <a:p>
            <a:pPr marL="0" marR="0" lvl="0" indent="0" algn="ctr" defTabSz="914238" rtl="0" eaLnBrk="1" fontAlgn="auto" latinLnBrk="0" hangingPunct="1">
              <a:lnSpc>
                <a:spcPct val="100000"/>
              </a:lnSpc>
              <a:spcBef>
                <a:spcPts val="60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月額</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2.7</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万円相当</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 name="正方形/長方形 15"/>
          <p:cNvSpPr/>
          <p:nvPr/>
        </p:nvSpPr>
        <p:spPr>
          <a:xfrm>
            <a:off x="7384990" y="4243903"/>
            <a:ext cx="1565245" cy="261610"/>
          </a:xfrm>
          <a:prstGeom prst="rect">
            <a:avLst/>
          </a:prstGeom>
          <a:ln>
            <a:noFill/>
          </a:ln>
        </p:spPr>
        <p:txBody>
          <a:bodyPr wrap="square">
            <a:spAutoFit/>
          </a:bodyPr>
          <a:lstStyle/>
          <a:p>
            <a:pPr marL="0" marR="0" lvl="0" indent="0" algn="ctr" defTabSz="914238" rtl="0" eaLnBrk="1" fontAlgn="auto" latinLnBrk="0" hangingPunct="1">
              <a:lnSpc>
                <a:spcPct val="100000"/>
              </a:lnSpc>
              <a:spcBef>
                <a:spcPts val="60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月額</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1.5</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万円相当</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7" name="正方形/長方形 16"/>
          <p:cNvSpPr/>
          <p:nvPr/>
        </p:nvSpPr>
        <p:spPr>
          <a:xfrm>
            <a:off x="6946330" y="2117532"/>
            <a:ext cx="1765472" cy="505463"/>
          </a:xfrm>
          <a:prstGeom prst="rect">
            <a:avLst/>
          </a:prstGeom>
          <a:solidFill>
            <a:srgbClr val="F3B3B3"/>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91403" tIns="45702" rIns="91403" bIns="45702" rtlCol="0" anchor="ctr"/>
          <a:lstStyle/>
          <a:p>
            <a:pPr marL="0" marR="0" lvl="0" indent="0" algn="l" defTabSz="914238"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8" name="正方形/長方形 17"/>
          <p:cNvSpPr/>
          <p:nvPr/>
        </p:nvSpPr>
        <p:spPr>
          <a:xfrm>
            <a:off x="5223079" y="1757492"/>
            <a:ext cx="1723251" cy="853054"/>
          </a:xfrm>
          <a:prstGeom prst="rect">
            <a:avLst/>
          </a:prstGeom>
          <a:solidFill>
            <a:srgbClr val="EB868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lIns="91403" tIns="45702" rIns="91403" bIns="45702" rtlCol="0" anchor="ctr"/>
          <a:lstStyle/>
          <a:p>
            <a:pPr marL="0" marR="0" lvl="0" indent="0" algn="l" defTabSz="914238"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5220072" y="2160942"/>
            <a:ext cx="1728192" cy="338554"/>
          </a:xfrm>
          <a:prstGeom prst="rect">
            <a:avLst/>
          </a:prstGeom>
          <a:noFill/>
        </p:spPr>
        <p:txBody>
          <a:bodyPr wrap="square" rtlCol="0">
            <a:spAutoFit/>
          </a:bodyPr>
          <a:lstStyle/>
          <a:p>
            <a:pPr algn="ctr"/>
            <a:r>
              <a:rPr kumimoji="1" lang="ja-JP" altLang="en-US" sz="1600" dirty="0" smtClean="0">
                <a:latin typeface="Meiryo UI" panose="020B0604030504040204" pitchFamily="50" charset="-128"/>
                <a:ea typeface="Meiryo UI" panose="020B0604030504040204" pitchFamily="50" charset="-128"/>
              </a:rPr>
              <a:t>特定加算（</a:t>
            </a:r>
            <a:r>
              <a:rPr kumimoji="1" lang="en-US" altLang="ja-JP" sz="1600" dirty="0" smtClean="0">
                <a:latin typeface="Meiryo UI" panose="020B0604030504040204" pitchFamily="50" charset="-128"/>
                <a:ea typeface="Meiryo UI" panose="020B0604030504040204" pitchFamily="50" charset="-128"/>
              </a:rPr>
              <a:t>Ⅰ</a:t>
            </a:r>
            <a:r>
              <a:rPr kumimoji="1" lang="ja-JP" altLang="en-US" sz="1600" dirty="0" smtClean="0">
                <a:latin typeface="Meiryo UI" panose="020B0604030504040204" pitchFamily="50" charset="-128"/>
                <a:ea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020272" y="2160000"/>
            <a:ext cx="1656184" cy="338554"/>
          </a:xfrm>
          <a:prstGeom prst="rect">
            <a:avLst/>
          </a:prstGeom>
          <a:noFill/>
        </p:spPr>
        <p:txBody>
          <a:bodyPr wrap="square" rtlCol="0">
            <a:spAutoFit/>
          </a:bodyPr>
          <a:lstStyle/>
          <a:p>
            <a:pPr algn="ctr"/>
            <a:r>
              <a:rPr kumimoji="1" lang="ja-JP" altLang="en-US" sz="1600" dirty="0" smtClean="0">
                <a:latin typeface="Meiryo UI" panose="020B0604030504040204" pitchFamily="50" charset="-128"/>
                <a:ea typeface="Meiryo UI" panose="020B0604030504040204" pitchFamily="50" charset="-128"/>
              </a:rPr>
              <a:t>特定加算（</a:t>
            </a:r>
            <a:r>
              <a:rPr kumimoji="1" lang="en-US" altLang="ja-JP" sz="1600" dirty="0" smtClean="0">
                <a:latin typeface="Meiryo UI" panose="020B0604030504040204" pitchFamily="50" charset="-128"/>
                <a:ea typeface="Meiryo UI" panose="020B0604030504040204" pitchFamily="50" charset="-128"/>
              </a:rPr>
              <a:t>Ⅱ</a:t>
            </a:r>
            <a:r>
              <a:rPr kumimoji="1" lang="ja-JP" altLang="en-US" sz="1600" dirty="0" smtClean="0">
                <a:latin typeface="Meiryo UI" panose="020B0604030504040204" pitchFamily="50" charset="-128"/>
                <a:ea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endParaRPr>
          </a:p>
        </p:txBody>
      </p:sp>
      <p:sp>
        <p:nvSpPr>
          <p:cNvPr id="25" name="加算 24"/>
          <p:cNvSpPr/>
          <p:nvPr/>
        </p:nvSpPr>
        <p:spPr bwMode="auto">
          <a:xfrm>
            <a:off x="6733546" y="2743862"/>
            <a:ext cx="442409" cy="399133"/>
          </a:xfrm>
          <a:prstGeom prst="mathPlus">
            <a:avLst/>
          </a:prstGeom>
          <a:solidFill>
            <a:schemeClr val="bg1">
              <a:lumMod val="65000"/>
            </a:schemeClr>
          </a:solidFill>
          <a:ln w="12700" algn="ctr">
            <a:no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4F81BD">
                  <a:lumMod val="50000"/>
                </a:srgbClr>
              </a:solidFill>
              <a:effectLst/>
              <a:uLnTx/>
              <a:uFillTx/>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5205009" y="3886530"/>
            <a:ext cx="1224136" cy="338554"/>
          </a:xfrm>
          <a:prstGeom prst="rect">
            <a:avLst/>
          </a:prstGeom>
          <a:noFill/>
        </p:spPr>
        <p:txBody>
          <a:bodyPr wrap="square" rtlCol="0">
            <a:spAutoFit/>
          </a:bodyPr>
          <a:lstStyle/>
          <a:p>
            <a:pPr algn="ctr"/>
            <a:r>
              <a:rPr kumimoji="1" lang="ja-JP" altLang="en-US" sz="1600" dirty="0">
                <a:latin typeface="Meiryo UI" panose="020B0604030504040204" pitchFamily="50" charset="-128"/>
                <a:ea typeface="Meiryo UI" panose="020B0604030504040204" pitchFamily="50" charset="-128"/>
              </a:rPr>
              <a:t>加算</a:t>
            </a:r>
            <a:r>
              <a:rPr kumimoji="1" lang="en-US" altLang="ja-JP" sz="1600" dirty="0">
                <a:latin typeface="Meiryo UI" panose="020B0604030504040204" pitchFamily="50" charset="-128"/>
                <a:ea typeface="Meiryo UI" panose="020B0604030504040204" pitchFamily="50" charset="-128"/>
              </a:rPr>
              <a:t>(Ⅰ)</a:t>
            </a:r>
            <a:endParaRPr kumimoji="1" lang="ja-JP" altLang="en-US" sz="16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334261" y="3914632"/>
            <a:ext cx="1224136" cy="338554"/>
          </a:xfrm>
          <a:prstGeom prst="rect">
            <a:avLst/>
          </a:prstGeom>
          <a:noFill/>
        </p:spPr>
        <p:txBody>
          <a:bodyPr wrap="square" rtlCol="0">
            <a:spAutoFit/>
          </a:bodyPr>
          <a:lstStyle/>
          <a:p>
            <a:pPr algn="ctr"/>
            <a:r>
              <a:rPr kumimoji="1" lang="ja-JP" altLang="en-US" sz="1600" dirty="0">
                <a:latin typeface="Meiryo UI" panose="020B0604030504040204" pitchFamily="50" charset="-128"/>
                <a:ea typeface="Meiryo UI" panose="020B0604030504040204" pitchFamily="50" charset="-128"/>
              </a:rPr>
              <a:t>加算</a:t>
            </a:r>
            <a:r>
              <a:rPr kumimoji="1" lang="en-US" altLang="ja-JP" sz="1600" dirty="0">
                <a:latin typeface="Meiryo UI" panose="020B0604030504040204" pitchFamily="50" charset="-128"/>
                <a:ea typeface="Meiryo UI" panose="020B0604030504040204" pitchFamily="50" charset="-128"/>
              </a:rPr>
              <a:t>(Ⅱ)</a:t>
            </a:r>
            <a:endParaRPr kumimoji="1" lang="ja-JP" altLang="en-US" sz="1600" dirty="0">
              <a:latin typeface="Meiryo UI" panose="020B0604030504040204" pitchFamily="50" charset="-128"/>
              <a:ea typeface="Meiryo UI" panose="020B0604030504040204" pitchFamily="50" charset="-128"/>
            </a:endParaRPr>
          </a:p>
        </p:txBody>
      </p:sp>
      <p:sp>
        <p:nvSpPr>
          <p:cNvPr id="28" name="テキスト ボックス 27"/>
          <p:cNvSpPr txBox="1"/>
          <p:nvPr/>
        </p:nvSpPr>
        <p:spPr>
          <a:xfrm>
            <a:off x="7532560" y="3914632"/>
            <a:ext cx="1224136" cy="338554"/>
          </a:xfrm>
          <a:prstGeom prst="rect">
            <a:avLst/>
          </a:prstGeom>
          <a:noFill/>
        </p:spPr>
        <p:txBody>
          <a:bodyPr wrap="square" rtlCol="0">
            <a:spAutoFit/>
          </a:bodyPr>
          <a:lstStyle/>
          <a:p>
            <a:pPr algn="ctr"/>
            <a:r>
              <a:rPr kumimoji="1" lang="ja-JP" altLang="en-US" sz="1600" dirty="0">
                <a:latin typeface="Meiryo UI" panose="020B0604030504040204" pitchFamily="50" charset="-128"/>
                <a:ea typeface="Meiryo UI" panose="020B0604030504040204" pitchFamily="50" charset="-128"/>
              </a:rPr>
              <a:t>加算</a:t>
            </a:r>
            <a:r>
              <a:rPr kumimoji="1" lang="en-US" altLang="ja-JP" sz="1600" dirty="0">
                <a:latin typeface="Meiryo UI" panose="020B0604030504040204" pitchFamily="50" charset="-128"/>
                <a:ea typeface="Meiryo UI" panose="020B0604030504040204" pitchFamily="50" charset="-128"/>
              </a:rPr>
              <a:t>(Ⅲ)</a:t>
            </a:r>
            <a:endParaRPr kumimoji="1" lang="ja-JP" altLang="en-US" sz="1600" dirty="0">
              <a:latin typeface="Meiryo UI" panose="020B0604030504040204" pitchFamily="50" charset="-128"/>
              <a:ea typeface="Meiryo UI" panose="020B0604030504040204" pitchFamily="50" charset="-128"/>
            </a:endParaRPr>
          </a:p>
        </p:txBody>
      </p:sp>
      <p:sp>
        <p:nvSpPr>
          <p:cNvPr id="29" name="正方形/長方形 28"/>
          <p:cNvSpPr/>
          <p:nvPr/>
        </p:nvSpPr>
        <p:spPr>
          <a:xfrm>
            <a:off x="5205010" y="1757492"/>
            <a:ext cx="1741320" cy="853053"/>
          </a:xfrm>
          <a:prstGeom prst="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0" name="二等辺三角形 29"/>
          <p:cNvSpPr/>
          <p:nvPr/>
        </p:nvSpPr>
        <p:spPr>
          <a:xfrm rot="5400000">
            <a:off x="4699544" y="2059795"/>
            <a:ext cx="386297" cy="303283"/>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2" name="正方形/長方形 31"/>
          <p:cNvSpPr/>
          <p:nvPr/>
        </p:nvSpPr>
        <p:spPr>
          <a:xfrm>
            <a:off x="368312" y="1822577"/>
            <a:ext cx="4117275" cy="738664"/>
          </a:xfrm>
          <a:prstGeom prst="rect">
            <a:avLst/>
          </a:prstGeom>
        </p:spPr>
        <p:txBody>
          <a:bodyPr wrap="square">
            <a:spAutoFit/>
          </a:bodyPr>
          <a:lstStyle/>
          <a:p>
            <a:pPr marL="177800" indent="-177800"/>
            <a:r>
              <a:rPr lang="ja-JP" altLang="en-US" sz="1400" dirty="0" smtClean="0">
                <a:solidFill>
                  <a:prstClr val="black"/>
                </a:solidFill>
                <a:latin typeface="Meiryo UI" panose="020B0604030504040204" pitchFamily="50" charset="-128"/>
                <a:ea typeface="Meiryo UI" panose="020B0604030504040204" pitchFamily="50" charset="-128"/>
              </a:rPr>
              <a:t>区分（</a:t>
            </a:r>
            <a:r>
              <a:rPr lang="en-US" altLang="ja-JP" sz="1400" dirty="0" smtClean="0">
                <a:solidFill>
                  <a:prstClr val="black"/>
                </a:solidFill>
                <a:latin typeface="Meiryo UI" panose="020B0604030504040204" pitchFamily="50" charset="-128"/>
                <a:ea typeface="Meiryo UI" panose="020B0604030504040204" pitchFamily="50" charset="-128"/>
              </a:rPr>
              <a:t>Ⅰ</a:t>
            </a:r>
            <a:r>
              <a:rPr lang="ja-JP" altLang="en-US" sz="1400" dirty="0" smtClean="0">
                <a:solidFill>
                  <a:prstClr val="black"/>
                </a:solidFill>
                <a:latin typeface="Meiryo UI" panose="020B0604030504040204" pitchFamily="50" charset="-128"/>
                <a:ea typeface="Meiryo UI" panose="020B0604030504040204" pitchFamily="50" charset="-128"/>
              </a:rPr>
              <a:t>）は、「配置等要件、現行加算要件、職場</a:t>
            </a:r>
            <a:endParaRPr lang="en-US" altLang="ja-JP" sz="1400" dirty="0" smtClean="0">
              <a:solidFill>
                <a:prstClr val="black"/>
              </a:solidFill>
              <a:latin typeface="Meiryo UI" panose="020B0604030504040204" pitchFamily="50" charset="-128"/>
              <a:ea typeface="Meiryo UI" panose="020B0604030504040204" pitchFamily="50" charset="-128"/>
            </a:endParaRPr>
          </a:p>
          <a:p>
            <a:pPr marL="177800" indent="-177800"/>
            <a:r>
              <a:rPr lang="ja-JP" altLang="en-US" sz="1400" dirty="0" smtClean="0">
                <a:solidFill>
                  <a:prstClr val="black"/>
                </a:solidFill>
                <a:latin typeface="Meiryo UI" panose="020B0604030504040204" pitchFamily="50" charset="-128"/>
                <a:ea typeface="Meiryo UI" panose="020B0604030504040204" pitchFamily="50" charset="-128"/>
              </a:rPr>
              <a:t>環境等要件及び見える化要件」の全てを満たす場合、</a:t>
            </a:r>
            <a:endParaRPr lang="en-US" altLang="ja-JP" sz="1400" dirty="0" smtClean="0">
              <a:solidFill>
                <a:prstClr val="black"/>
              </a:solidFill>
              <a:latin typeface="Meiryo UI" panose="020B0604030504040204" pitchFamily="50" charset="-128"/>
              <a:ea typeface="Meiryo UI" panose="020B0604030504040204" pitchFamily="50" charset="-128"/>
            </a:endParaRPr>
          </a:p>
          <a:p>
            <a:pPr marL="177800" indent="-177800"/>
            <a:r>
              <a:rPr lang="ja-JP" altLang="en-US" sz="1400" dirty="0" smtClean="0">
                <a:solidFill>
                  <a:prstClr val="black"/>
                </a:solidFill>
                <a:latin typeface="Meiryo UI" panose="020B0604030504040204" pitchFamily="50" charset="-128"/>
                <a:ea typeface="Meiryo UI" panose="020B0604030504040204" pitchFamily="50" charset="-128"/>
              </a:rPr>
              <a:t>算定可能。</a:t>
            </a:r>
            <a:endParaRPr lang="en-US" altLang="ja-JP" sz="1400" dirty="0" smtClean="0">
              <a:solidFill>
                <a:prstClr val="black"/>
              </a:solidFill>
              <a:latin typeface="Meiryo UI" panose="020B0604030504040204" pitchFamily="50" charset="-128"/>
              <a:ea typeface="Meiryo UI" panose="020B0604030504040204" pitchFamily="50" charset="-128"/>
            </a:endParaRPr>
          </a:p>
        </p:txBody>
      </p:sp>
      <p:sp>
        <p:nvSpPr>
          <p:cNvPr id="34" name="正方形/長方形 33"/>
          <p:cNvSpPr/>
          <p:nvPr/>
        </p:nvSpPr>
        <p:spPr>
          <a:xfrm>
            <a:off x="291028" y="2607143"/>
            <a:ext cx="4424988" cy="1215717"/>
          </a:xfrm>
          <a:prstGeom prst="rect">
            <a:avLst/>
          </a:prstGeom>
        </p:spPr>
        <p:txBody>
          <a:bodyPr wrap="square">
            <a:spAutoFit/>
          </a:bodyPr>
          <a:lstStyle/>
          <a:p>
            <a:pPr marL="177800" lvl="0" indent="3175">
              <a:spcBef>
                <a:spcPts val="600"/>
              </a:spcBef>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smtClean="0">
                <a:solidFill>
                  <a:prstClr val="black"/>
                </a:solidFill>
                <a:latin typeface="Meiryo UI" panose="020B0604030504040204" pitchFamily="50" charset="-128"/>
                <a:ea typeface="Meiryo UI" panose="020B0604030504040204" pitchFamily="50" charset="-128"/>
              </a:rPr>
              <a:t>配置</a:t>
            </a:r>
            <a:r>
              <a:rPr lang="ja-JP" altLang="en-US" sz="1200" dirty="0">
                <a:solidFill>
                  <a:prstClr val="black"/>
                </a:solidFill>
                <a:latin typeface="Meiryo UI" panose="020B0604030504040204" pitchFamily="50" charset="-128"/>
                <a:ea typeface="Meiryo UI" panose="020B0604030504040204" pitchFamily="50" charset="-128"/>
              </a:rPr>
              <a:t>等</a:t>
            </a:r>
            <a:r>
              <a:rPr lang="ja-JP" altLang="en-US" sz="1200" dirty="0" smtClean="0">
                <a:solidFill>
                  <a:prstClr val="black"/>
                </a:solidFill>
                <a:latin typeface="Meiryo UI" panose="020B0604030504040204" pitchFamily="50" charset="-128"/>
                <a:ea typeface="Meiryo UI" panose="020B0604030504040204" pitchFamily="50" charset="-128"/>
              </a:rPr>
              <a:t>要件</a:t>
            </a:r>
            <a:endParaRPr lang="en-US" altLang="ja-JP" sz="1200" dirty="0" smtClean="0">
              <a:solidFill>
                <a:prstClr val="black"/>
              </a:solidFill>
              <a:latin typeface="Meiryo UI" panose="020B0604030504040204" pitchFamily="50" charset="-128"/>
              <a:ea typeface="Meiryo UI" panose="020B0604030504040204" pitchFamily="50" charset="-128"/>
            </a:endParaRPr>
          </a:p>
          <a:p>
            <a:pPr marL="177800" lvl="0" indent="3175">
              <a:spcBef>
                <a:spcPts val="600"/>
              </a:spcBef>
            </a:pPr>
            <a:r>
              <a:rPr lang="ja-JP" altLang="en-US" sz="1200" dirty="0" smtClean="0">
                <a:solidFill>
                  <a:prstClr val="black"/>
                </a:solidFill>
                <a:latin typeface="Meiryo UI" panose="020B0604030504040204" pitchFamily="50" charset="-128"/>
                <a:ea typeface="Meiryo UI" panose="020B0604030504040204" pitchFamily="50" charset="-128"/>
              </a:rPr>
              <a:t>福祉</a:t>
            </a:r>
            <a:r>
              <a:rPr lang="ja-JP" altLang="en-US" sz="1200" dirty="0">
                <a:solidFill>
                  <a:prstClr val="black"/>
                </a:solidFill>
                <a:latin typeface="Meiryo UI" panose="020B0604030504040204" pitchFamily="50" charset="-128"/>
                <a:ea typeface="Meiryo UI" panose="020B0604030504040204" pitchFamily="50" charset="-128"/>
              </a:rPr>
              <a:t>専門職員配置等加算（居宅介護、重度訪問介護、同行援護、行動援護にあたっては特定事業所加算）を算定していること。</a:t>
            </a:r>
            <a:endParaRPr lang="en-US" altLang="ja-JP" sz="1200" dirty="0">
              <a:solidFill>
                <a:prstClr val="black"/>
              </a:solidFill>
              <a:latin typeface="Meiryo UI" panose="020B0604030504040204" pitchFamily="50" charset="-128"/>
              <a:ea typeface="Meiryo UI" panose="020B0604030504040204" pitchFamily="50" charset="-128"/>
            </a:endParaRPr>
          </a:p>
          <a:p>
            <a:pPr marL="177800" lvl="0" indent="3175">
              <a:spcBef>
                <a:spcPts val="600"/>
              </a:spcBef>
            </a:pPr>
            <a:r>
              <a:rPr lang="en-US" altLang="ja-JP" sz="900" dirty="0">
                <a:solidFill>
                  <a:prstClr val="black"/>
                </a:solidFill>
                <a:latin typeface="Meiryo UI" panose="020B0604030504040204" pitchFamily="50" charset="-128"/>
                <a:ea typeface="Meiryo UI" panose="020B0604030504040204" pitchFamily="50" charset="-128"/>
              </a:rPr>
              <a:t>※ </a:t>
            </a:r>
            <a:r>
              <a:rPr lang="ja-JP" altLang="en-US" sz="900" dirty="0">
                <a:solidFill>
                  <a:prstClr val="black"/>
                </a:solidFill>
                <a:latin typeface="Meiryo UI" panose="020B0604030504040204" pitchFamily="50" charset="-128"/>
                <a:ea typeface="Meiryo UI" panose="020B0604030504040204" pitchFamily="50" charset="-128"/>
              </a:rPr>
              <a:t>重度障害者等包括支援、施設入所支援</a:t>
            </a:r>
            <a:r>
              <a:rPr lang="ja-JP" altLang="en-US" sz="900" dirty="0" smtClean="0">
                <a:solidFill>
                  <a:prstClr val="black"/>
                </a:solidFill>
                <a:latin typeface="Meiryo UI" panose="020B0604030504040204" pitchFamily="50" charset="-128"/>
                <a:ea typeface="Meiryo UI" panose="020B0604030504040204" pitchFamily="50" charset="-128"/>
              </a:rPr>
              <a:t>、短期入所、居宅</a:t>
            </a:r>
            <a:r>
              <a:rPr lang="ja-JP" altLang="en-US" sz="900" dirty="0">
                <a:solidFill>
                  <a:prstClr val="black"/>
                </a:solidFill>
                <a:latin typeface="Meiryo UI" panose="020B0604030504040204" pitchFamily="50" charset="-128"/>
                <a:ea typeface="Meiryo UI" panose="020B0604030504040204" pitchFamily="50" charset="-128"/>
              </a:rPr>
              <a:t>訪問型児童発達支援、保育所等訪問支援にあたっては、配置等要件がない</a:t>
            </a:r>
            <a:r>
              <a:rPr lang="ja-JP" altLang="en-US" sz="900" dirty="0" smtClean="0">
                <a:solidFill>
                  <a:prstClr val="black"/>
                </a:solidFill>
                <a:latin typeface="Meiryo UI" panose="020B0604030504040204" pitchFamily="50" charset="-128"/>
                <a:ea typeface="Meiryo UI" panose="020B0604030504040204" pitchFamily="50" charset="-128"/>
              </a:rPr>
              <a:t>ため、加算</a:t>
            </a:r>
            <a:r>
              <a:rPr lang="ja-JP" altLang="en-US" sz="900" dirty="0">
                <a:solidFill>
                  <a:prstClr val="black"/>
                </a:solidFill>
                <a:latin typeface="Meiryo UI" panose="020B0604030504040204" pitchFamily="50" charset="-128"/>
                <a:ea typeface="Meiryo UI" panose="020B0604030504040204" pitchFamily="50" charset="-128"/>
              </a:rPr>
              <a:t>区分は</a:t>
            </a:r>
            <a:r>
              <a:rPr lang="ja-JP" altLang="en-US" sz="900" dirty="0" smtClean="0">
                <a:solidFill>
                  <a:prstClr val="black"/>
                </a:solidFill>
                <a:latin typeface="Meiryo UI" panose="020B0604030504040204" pitchFamily="50" charset="-128"/>
                <a:ea typeface="Meiryo UI" panose="020B0604030504040204" pitchFamily="50" charset="-128"/>
              </a:rPr>
              <a:t>一つ（区分なし）となる</a:t>
            </a:r>
            <a:endParaRPr lang="en-US" altLang="ja-JP" sz="900" dirty="0">
              <a:solidFill>
                <a:prstClr val="black"/>
              </a:solidFill>
              <a:latin typeface="Meiryo UI" panose="020B0604030504040204" pitchFamily="50" charset="-128"/>
              <a:ea typeface="Meiryo UI" panose="020B0604030504040204" pitchFamily="50" charset="-128"/>
            </a:endParaRPr>
          </a:p>
        </p:txBody>
      </p:sp>
      <p:cxnSp>
        <p:nvCxnSpPr>
          <p:cNvPr id="39" name="直線コネクタ 38"/>
          <p:cNvCxnSpPr/>
          <p:nvPr/>
        </p:nvCxnSpPr>
        <p:spPr>
          <a:xfrm>
            <a:off x="5223078" y="4807282"/>
            <a:ext cx="351431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6018646" y="4928149"/>
            <a:ext cx="1872208" cy="307777"/>
          </a:xfrm>
          <a:prstGeom prst="rect">
            <a:avLst/>
          </a:prstGeom>
          <a:noFill/>
        </p:spPr>
        <p:txBody>
          <a:bodyPr wrap="square" rtlCol="0">
            <a:spAutoFit/>
          </a:bodyPr>
          <a:lstStyle/>
          <a:p>
            <a:pPr algn="ctr"/>
            <a:r>
              <a:rPr kumimoji="1" lang="ja-JP" altLang="en-US" sz="1400" b="1" dirty="0">
                <a:latin typeface="Meiryo UI" panose="020B0604030504040204" pitchFamily="50" charset="-128"/>
                <a:ea typeface="Meiryo UI" panose="020B0604030504040204" pitchFamily="50" charset="-128"/>
              </a:rPr>
              <a:t>現行の加算区分</a:t>
            </a:r>
          </a:p>
        </p:txBody>
      </p:sp>
      <p:sp>
        <p:nvSpPr>
          <p:cNvPr id="41" name="メモ 40"/>
          <p:cNvSpPr/>
          <p:nvPr/>
        </p:nvSpPr>
        <p:spPr>
          <a:xfrm>
            <a:off x="325577" y="3987169"/>
            <a:ext cx="4376860" cy="1881960"/>
          </a:xfrm>
          <a:prstGeom prst="foldedCorner">
            <a:avLst>
              <a:gd name="adj" fmla="val 9868"/>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UI" panose="020B0604030504040204" pitchFamily="50" charset="-128"/>
              <a:ea typeface="Meiryo UI" panose="020B0604030504040204" pitchFamily="50" charset="-128"/>
            </a:endParaRPr>
          </a:p>
        </p:txBody>
      </p:sp>
      <p:sp>
        <p:nvSpPr>
          <p:cNvPr id="45" name="正方形/長方形 44"/>
          <p:cNvSpPr/>
          <p:nvPr/>
        </p:nvSpPr>
        <p:spPr>
          <a:xfrm>
            <a:off x="401693" y="4091942"/>
            <a:ext cx="3312368" cy="292388"/>
          </a:xfrm>
          <a:prstGeom prst="rect">
            <a:avLst/>
          </a:prstGeom>
        </p:spPr>
        <p:txBody>
          <a:bodyPr wrap="square">
            <a:spAutoFit/>
          </a:bodyPr>
          <a:lstStyle/>
          <a:p>
            <a:pPr lvl="0"/>
            <a:r>
              <a:rPr lang="ja-JP" altLang="en-US" sz="1300" b="1" dirty="0">
                <a:solidFill>
                  <a:prstClr val="black"/>
                </a:solidFill>
                <a:latin typeface="Meiryo UI" panose="020B0604030504040204" pitchFamily="50" charset="-128"/>
                <a:ea typeface="Meiryo UI" panose="020B0604030504040204" pitchFamily="50" charset="-128"/>
              </a:rPr>
              <a:t>留意点：年度途中での変更の届出</a:t>
            </a:r>
            <a:endParaRPr lang="en-US" altLang="ja-JP" sz="1300" b="1" dirty="0">
              <a:solidFill>
                <a:prstClr val="black"/>
              </a:solidFill>
              <a:latin typeface="Meiryo UI" panose="020B0604030504040204" pitchFamily="50" charset="-128"/>
              <a:ea typeface="Meiryo UI" panose="020B0604030504040204" pitchFamily="50" charset="-128"/>
            </a:endParaRPr>
          </a:p>
        </p:txBody>
      </p:sp>
      <p:sp>
        <p:nvSpPr>
          <p:cNvPr id="46" name="正方形/長方形 45"/>
          <p:cNvSpPr/>
          <p:nvPr/>
        </p:nvSpPr>
        <p:spPr>
          <a:xfrm>
            <a:off x="445986" y="4415255"/>
            <a:ext cx="4039602" cy="1092607"/>
          </a:xfrm>
          <a:prstGeom prst="rect">
            <a:avLst/>
          </a:prstGeom>
        </p:spPr>
        <p:txBody>
          <a:bodyPr wrap="square">
            <a:spAutoFit/>
          </a:bodyPr>
          <a:lstStyle/>
          <a:p>
            <a:pPr marL="179388" lvl="0" indent="-179388"/>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solidFill>
                  <a:schemeClr val="accent1"/>
                </a:solidFill>
                <a:latin typeface="Meiryo UI" panose="020B0604030504040204" pitchFamily="50" charset="-128"/>
                <a:ea typeface="Meiryo UI" panose="020B0604030504040204" pitchFamily="50" charset="-128"/>
              </a:rPr>
              <a:t> </a:t>
            </a:r>
            <a:r>
              <a:rPr lang="ja-JP" altLang="en-US" sz="1200" dirty="0" smtClean="0">
                <a:latin typeface="Meiryo UI" panose="020B0604030504040204" pitchFamily="50" charset="-128"/>
                <a:ea typeface="Meiryo UI" panose="020B0604030504040204" pitchFamily="50" charset="-128"/>
              </a:rPr>
              <a:t>配置等要件に関する適合状況に変更があり、</a:t>
            </a:r>
            <a:r>
              <a:rPr lang="ja-JP" altLang="en-US" sz="1200" dirty="0" smtClean="0">
                <a:solidFill>
                  <a:prstClr val="black"/>
                </a:solidFill>
                <a:latin typeface="Meiryo UI" panose="020B0604030504040204" pitchFamily="50" charset="-128"/>
                <a:ea typeface="Meiryo UI" panose="020B0604030504040204" pitchFamily="50" charset="-128"/>
              </a:rPr>
              <a:t>該当する加算区分に変更が生じる場合には、届出</a:t>
            </a:r>
            <a:r>
              <a:rPr lang="ja-JP" altLang="en-US" sz="1200" dirty="0">
                <a:solidFill>
                  <a:prstClr val="black"/>
                </a:solidFill>
                <a:latin typeface="Meiryo UI" panose="020B0604030504040204" pitchFamily="50" charset="-128"/>
                <a:ea typeface="Meiryo UI" panose="020B0604030504040204" pitchFamily="50" charset="-128"/>
              </a:rPr>
              <a:t>が必要</a:t>
            </a:r>
            <a:endParaRPr lang="en-US" altLang="ja-JP" sz="1200" dirty="0">
              <a:solidFill>
                <a:prstClr val="black"/>
              </a:solidFill>
              <a:latin typeface="Meiryo UI" panose="020B0604030504040204" pitchFamily="50" charset="-128"/>
              <a:ea typeface="Meiryo UI" panose="020B0604030504040204" pitchFamily="50" charset="-128"/>
            </a:endParaRPr>
          </a:p>
          <a:p>
            <a:pPr marL="179388" lvl="0" indent="-179388">
              <a:spcBef>
                <a:spcPts val="600"/>
              </a:spcBef>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solidFill>
                  <a:schemeClr val="accent1"/>
                </a:solidFill>
                <a:latin typeface="Meiryo UI" panose="020B0604030504040204" pitchFamily="50" charset="-128"/>
                <a:ea typeface="Meiryo UI" panose="020B0604030504040204" pitchFamily="50" charset="-128"/>
              </a:rPr>
              <a:t> </a:t>
            </a:r>
            <a:r>
              <a:rPr lang="ja-JP" altLang="en-US" sz="1200" dirty="0" smtClean="0">
                <a:solidFill>
                  <a:prstClr val="black"/>
                </a:solidFill>
                <a:latin typeface="Meiryo UI" panose="020B0604030504040204" pitchFamily="50" charset="-128"/>
                <a:ea typeface="Meiryo UI" panose="020B0604030504040204" pitchFamily="50" charset="-128"/>
              </a:rPr>
              <a:t>喀痰吸引</a:t>
            </a:r>
            <a:r>
              <a:rPr lang="ja-JP" altLang="en-US" sz="1200" dirty="0">
                <a:solidFill>
                  <a:prstClr val="black"/>
                </a:solidFill>
                <a:latin typeface="Meiryo UI" panose="020B0604030504040204" pitchFamily="50" charset="-128"/>
                <a:ea typeface="Meiryo UI" panose="020B0604030504040204" pitchFamily="50" charset="-128"/>
              </a:rPr>
              <a:t>を必要とする利用者割合についての要件などを満たせないことで</a:t>
            </a:r>
            <a:r>
              <a:rPr lang="ja-JP" altLang="en-US" sz="1200" dirty="0" smtClean="0">
                <a:solidFill>
                  <a:prstClr val="black"/>
                </a:solidFill>
                <a:latin typeface="Meiryo UI" panose="020B0604030504040204" pitchFamily="50" charset="-128"/>
                <a:ea typeface="Meiryo UI" panose="020B0604030504040204" pitchFamily="50" charset="-128"/>
              </a:rPr>
              <a:t>、</a:t>
            </a:r>
            <a:r>
              <a:rPr lang="ja-JP" altLang="en-US" sz="1200" u="sng" dirty="0" smtClean="0">
                <a:solidFill>
                  <a:prstClr val="black"/>
                </a:solidFill>
                <a:latin typeface="Meiryo UI" panose="020B0604030504040204" pitchFamily="50" charset="-128"/>
                <a:ea typeface="Meiryo UI" panose="020B0604030504040204" pitchFamily="50" charset="-128"/>
              </a:rPr>
              <a:t>特定事業所加算を算定できない状況が、</a:t>
            </a:r>
            <a:r>
              <a:rPr lang="ja-JP" altLang="en-US" sz="1200" u="sng" dirty="0">
                <a:solidFill>
                  <a:prstClr val="black"/>
                </a:solidFill>
                <a:latin typeface="Meiryo UI" panose="020B0604030504040204" pitchFamily="50" charset="-128"/>
                <a:ea typeface="Meiryo UI" panose="020B0604030504040204" pitchFamily="50" charset="-128"/>
              </a:rPr>
              <a:t>３ヶ月を超えて常態化した場合は届出</a:t>
            </a:r>
            <a:r>
              <a:rPr lang="ja-JP" altLang="en-US" sz="1200" dirty="0">
                <a:solidFill>
                  <a:prstClr val="black"/>
                </a:solidFill>
                <a:latin typeface="Meiryo UI" panose="020B0604030504040204" pitchFamily="50" charset="-128"/>
                <a:ea typeface="Meiryo UI" panose="020B0604030504040204" pitchFamily="50" charset="-128"/>
              </a:rPr>
              <a:t>が必要</a:t>
            </a:r>
            <a:endParaRPr lang="en-US" altLang="ja-JP" sz="1200" dirty="0">
              <a:solidFill>
                <a:prstClr val="black"/>
              </a:solidFill>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3</a:t>
            </a:fld>
            <a:endParaRPr kumimoji="1" lang="ja-JP" altLang="en-US"/>
          </a:p>
        </p:txBody>
      </p:sp>
    </p:spTree>
    <p:extLst>
      <p:ext uri="{BB962C8B-B14F-4D97-AF65-F5344CB8AC3E}">
        <p14:creationId xmlns:p14="http://schemas.microsoft.com/office/powerpoint/2010/main" val="2739759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２　　　加算区分の確認　</a:t>
            </a:r>
            <a:r>
              <a:rPr lang="en-US" altLang="ja-JP" b="1" dirty="0">
                <a:solidFill>
                  <a:schemeClr val="bg1"/>
                </a:solidFill>
                <a:latin typeface="Meiryo UI" panose="020B0604030504040204" pitchFamily="50" charset="-128"/>
                <a:ea typeface="Meiryo UI" panose="020B0604030504040204" pitchFamily="50" charset="-128"/>
              </a:rPr>
              <a:t>―</a:t>
            </a:r>
            <a:r>
              <a:rPr lang="ja-JP" altLang="en-US" b="1" dirty="0">
                <a:solidFill>
                  <a:schemeClr val="bg1"/>
                </a:solidFill>
                <a:latin typeface="Meiryo UI" panose="020B0604030504040204" pitchFamily="50" charset="-128"/>
                <a:ea typeface="Meiryo UI" panose="020B0604030504040204" pitchFamily="50" charset="-128"/>
              </a:rPr>
              <a:t>（参考）加算率</a:t>
            </a:r>
          </a:p>
        </p:txBody>
      </p:sp>
      <p:cxnSp>
        <p:nvCxnSpPr>
          <p:cNvPr id="7" name="直線コネクタ 6"/>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9" name="表 8"/>
          <p:cNvGraphicFramePr>
            <a:graphicFrameLocks noGrp="1"/>
          </p:cNvGraphicFramePr>
          <p:nvPr>
            <p:extLst>
              <p:ext uri="{D42A27DB-BD31-4B8C-83A1-F6EECF244321}">
                <p14:modId xmlns:p14="http://schemas.microsoft.com/office/powerpoint/2010/main" val="2270767606"/>
              </p:ext>
            </p:extLst>
          </p:nvPr>
        </p:nvGraphicFramePr>
        <p:xfrm>
          <a:off x="323849" y="6100192"/>
          <a:ext cx="8495981" cy="713184"/>
        </p:xfrm>
        <a:graphic>
          <a:graphicData uri="http://schemas.openxmlformats.org/drawingml/2006/table">
            <a:tbl>
              <a:tblPr firstRow="1" bandRow="1">
                <a:tableStyleId>{5C22544A-7EE6-4342-B048-85BDC9FD1C3A}</a:tableStyleId>
              </a:tblPr>
              <a:tblGrid>
                <a:gridCol w="5112247">
                  <a:extLst>
                    <a:ext uri="{9D8B030D-6E8A-4147-A177-3AD203B41FA5}">
                      <a16:colId xmlns:a16="http://schemas.microsoft.com/office/drawing/2014/main" val="20000"/>
                    </a:ext>
                  </a:extLst>
                </a:gridCol>
                <a:gridCol w="3383734">
                  <a:extLst>
                    <a:ext uri="{9D8B030D-6E8A-4147-A177-3AD203B41FA5}">
                      <a16:colId xmlns:a16="http://schemas.microsoft.com/office/drawing/2014/main" val="20001"/>
                    </a:ext>
                  </a:extLst>
                </a:gridCol>
              </a:tblGrid>
              <a:tr h="251553">
                <a:tc>
                  <a:txBody>
                    <a:bodyPr/>
                    <a:lstStyle/>
                    <a:p>
                      <a:pPr algn="ctr" hangingPunct="0">
                        <a:spcAft>
                          <a:spcPts val="0"/>
                        </a:spcAft>
                      </a:pPr>
                      <a:r>
                        <a:rPr lang="ja-JP" sz="1100" b="0" spc="-40" dirty="0" smtClean="0">
                          <a:solidFill>
                            <a:schemeClr val="bg1"/>
                          </a:solidFill>
                          <a:effectLst/>
                          <a:latin typeface="Meiryo UI" panose="020B0604030504040204" pitchFamily="50" charset="-128"/>
                          <a:ea typeface="Meiryo UI" panose="020B0604030504040204" pitchFamily="50" charset="-128"/>
                          <a:cs typeface="Century"/>
                        </a:rPr>
                        <a:t>サービス区分</a:t>
                      </a:r>
                      <a:endParaRPr lang="ja-JP" sz="1100" b="0" dirty="0">
                        <a:solidFill>
                          <a:schemeClr val="bg1"/>
                        </a:solidFill>
                        <a:effectLst/>
                        <a:latin typeface="Meiryo UI" panose="020B0604030504040204" pitchFamily="50" charset="-128"/>
                        <a:ea typeface="Meiryo UI" panose="020B0604030504040204" pitchFamily="50" charset="-128"/>
                        <a:cs typeface="Century"/>
                      </a:endParaRPr>
                    </a:p>
                  </a:txBody>
                  <a:tcPr marL="28735" marR="28735"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01C1C"/>
                    </a:solidFill>
                  </a:tcPr>
                </a:tc>
                <a:tc>
                  <a:txBody>
                    <a:bodyPr/>
                    <a:lstStyle/>
                    <a:p>
                      <a:pPr marL="19685" indent="-19685" algn="ctr" hangingPunct="0">
                        <a:spcAft>
                          <a:spcPts val="0"/>
                        </a:spcAft>
                      </a:pPr>
                      <a:r>
                        <a:rPr lang="ja-JP" sz="1100" b="0" spc="-40" dirty="0">
                          <a:solidFill>
                            <a:schemeClr val="bg1"/>
                          </a:solidFill>
                          <a:effectLst/>
                          <a:latin typeface="Meiryo UI" panose="020B0604030504040204" pitchFamily="50" charset="-128"/>
                          <a:ea typeface="Meiryo UI" panose="020B0604030504040204" pitchFamily="50" charset="-128"/>
                          <a:cs typeface="Century"/>
                        </a:rPr>
                        <a:t>加算率</a:t>
                      </a:r>
                      <a:endParaRPr lang="ja-JP" sz="1100" b="0" dirty="0">
                        <a:solidFill>
                          <a:schemeClr val="bg1"/>
                        </a:solidFill>
                        <a:effectLst/>
                        <a:latin typeface="Meiryo UI" panose="020B0604030504040204" pitchFamily="50" charset="-128"/>
                        <a:ea typeface="Meiryo UI" panose="020B0604030504040204" pitchFamily="50" charset="-128"/>
                        <a:cs typeface="Century"/>
                      </a:endParaRPr>
                    </a:p>
                  </a:txBody>
                  <a:tcPr marL="28735" marR="28735"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B01C1C"/>
                    </a:solidFill>
                  </a:tcPr>
                </a:tc>
                <a:extLst>
                  <a:ext uri="{0D108BD9-81ED-4DB2-BD59-A6C34878D82A}">
                    <a16:rowId xmlns:a16="http://schemas.microsoft.com/office/drawing/2014/main" val="10000"/>
                  </a:ext>
                </a:extLst>
              </a:tr>
              <a:tr h="461631">
                <a:tc>
                  <a:txBody>
                    <a:bodyPr/>
                    <a:lstStyle/>
                    <a:p>
                      <a:pPr algn="just" hangingPunct="0">
                        <a:spcAft>
                          <a:spcPts val="0"/>
                        </a:spcAft>
                      </a:pPr>
                      <a:r>
                        <a:rPr kumimoji="1" lang="ja-JP" altLang="ja-JP" sz="1050" kern="1200" dirty="0" smtClean="0">
                          <a:solidFill>
                            <a:schemeClr val="dk1"/>
                          </a:solidFill>
                          <a:effectLst/>
                          <a:latin typeface="Meiryo UI" panose="020B0604030504040204" pitchFamily="50" charset="-128"/>
                          <a:ea typeface="Meiryo UI" panose="020B0604030504040204" pitchFamily="50" charset="-128"/>
                          <a:cs typeface="+mn-cs"/>
                        </a:rPr>
                        <a:t>就労定着支援、自立生活援助、計画相談支援、障害児相談支援、地域相談支援（移行）、地域相談支援（定着）</a:t>
                      </a:r>
                      <a:endParaRPr lang="ja-JP" sz="500" dirty="0">
                        <a:solidFill>
                          <a:srgbClr val="000000"/>
                        </a:solidFill>
                        <a:effectLst/>
                        <a:latin typeface="Meiryo UI" panose="020B0604030504040204" pitchFamily="50" charset="-128"/>
                        <a:ea typeface="Meiryo UI" panose="020B0604030504040204" pitchFamily="50" charset="-128"/>
                        <a:cs typeface="Century"/>
                      </a:endParaRPr>
                    </a:p>
                  </a:txBody>
                  <a:tcPr marL="28735" marR="28735" marT="0" marB="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hangingPunct="0">
                        <a:spcAft>
                          <a:spcPts val="0"/>
                        </a:spcAft>
                      </a:pPr>
                      <a:r>
                        <a:rPr lang="ja-JP" sz="1200" spc="-40" dirty="0">
                          <a:solidFill>
                            <a:srgbClr val="000000"/>
                          </a:solidFill>
                          <a:effectLst/>
                          <a:latin typeface="Meiryo UI" panose="020B0604030504040204" pitchFamily="50" charset="-128"/>
                          <a:ea typeface="Meiryo UI" panose="020B0604030504040204" pitchFamily="50" charset="-128"/>
                          <a:cs typeface="Century"/>
                        </a:rPr>
                        <a:t>０％</a:t>
                      </a:r>
                      <a:endParaRPr lang="ja-JP" sz="1200" dirty="0">
                        <a:solidFill>
                          <a:srgbClr val="000000"/>
                        </a:solidFill>
                        <a:effectLst/>
                        <a:latin typeface="Meiryo UI" panose="020B0604030504040204" pitchFamily="50" charset="-128"/>
                        <a:ea typeface="Meiryo UI" panose="020B0604030504040204" pitchFamily="50" charset="-128"/>
                        <a:cs typeface="Century"/>
                      </a:endParaRPr>
                    </a:p>
                  </a:txBody>
                  <a:tcPr marL="28735" marR="28735" marT="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sp>
        <p:nvSpPr>
          <p:cNvPr id="10" name="テキスト ボックス 9"/>
          <p:cNvSpPr txBox="1"/>
          <p:nvPr/>
        </p:nvSpPr>
        <p:spPr>
          <a:xfrm>
            <a:off x="323528" y="5792415"/>
            <a:ext cx="2385589" cy="307777"/>
          </a:xfrm>
          <a:prstGeom prst="rect">
            <a:avLst/>
          </a:prstGeom>
          <a:noFill/>
        </p:spPr>
        <p:txBody>
          <a:bodyPr wrap="none" rtlCol="0">
            <a:spAutoFit/>
          </a:bodyPr>
          <a:lstStyle/>
          <a:p>
            <a:pPr defTabSz="843933">
              <a:defRPr/>
            </a:pPr>
            <a:r>
              <a:rPr lang="ja-JP" altLang="en-US" sz="1400" b="1" dirty="0">
                <a:solidFill>
                  <a:prstClr val="black"/>
                </a:solidFill>
                <a:latin typeface="Meiryo UI" panose="020B0604030504040204" pitchFamily="50" charset="-128"/>
                <a:ea typeface="Meiryo UI" panose="020B0604030504040204" pitchFamily="50" charset="-128"/>
              </a:rPr>
              <a:t>２．</a:t>
            </a:r>
            <a:r>
              <a:rPr lang="ja-JP" altLang="ja-JP" sz="1400" b="1" dirty="0">
                <a:solidFill>
                  <a:prstClr val="black"/>
                </a:solidFill>
                <a:latin typeface="Meiryo UI" panose="020B0604030504040204" pitchFamily="50" charset="-128"/>
                <a:ea typeface="Meiryo UI" panose="020B0604030504040204" pitchFamily="50" charset="-128"/>
              </a:rPr>
              <a:t>加算算定</a:t>
            </a:r>
            <a:r>
              <a:rPr lang="ja-JP" altLang="en-US" sz="1400" b="1" dirty="0">
                <a:solidFill>
                  <a:prstClr val="black"/>
                </a:solidFill>
                <a:latin typeface="Meiryo UI" panose="020B0604030504040204" pitchFamily="50" charset="-128"/>
                <a:ea typeface="Meiryo UI" panose="020B0604030504040204" pitchFamily="50" charset="-128"/>
              </a:rPr>
              <a:t>非</a:t>
            </a:r>
            <a:r>
              <a:rPr lang="ja-JP" altLang="ja-JP" sz="1400" b="1" dirty="0">
                <a:solidFill>
                  <a:prstClr val="black"/>
                </a:solidFill>
                <a:latin typeface="Meiryo UI" panose="020B0604030504040204" pitchFamily="50" charset="-128"/>
                <a:ea typeface="Meiryo UI" panose="020B0604030504040204" pitchFamily="50" charset="-128"/>
              </a:rPr>
              <a:t>対象サービス</a:t>
            </a:r>
          </a:p>
        </p:txBody>
      </p:sp>
      <p:sp>
        <p:nvSpPr>
          <p:cNvPr id="11" name="正方形/長方形 10"/>
          <p:cNvSpPr/>
          <p:nvPr/>
        </p:nvSpPr>
        <p:spPr>
          <a:xfrm>
            <a:off x="323528" y="476672"/>
            <a:ext cx="2304256" cy="307777"/>
          </a:xfrm>
          <a:prstGeom prst="rect">
            <a:avLst/>
          </a:prstGeom>
        </p:spPr>
        <p:txBody>
          <a:bodyPr wrap="square">
            <a:spAutoFit/>
          </a:bodyPr>
          <a:lstStyle/>
          <a:p>
            <a:pPr defTabSz="843933">
              <a:defRPr/>
            </a:pPr>
            <a:r>
              <a:rPr lang="ja-JP" altLang="en-US" sz="1400" b="1" dirty="0">
                <a:solidFill>
                  <a:prstClr val="black"/>
                </a:solidFill>
                <a:latin typeface="Meiryo UI" panose="020B0604030504040204" pitchFamily="50" charset="-128"/>
                <a:ea typeface="Meiryo UI" panose="020B0604030504040204" pitchFamily="50" charset="-128"/>
              </a:rPr>
              <a:t>１．</a:t>
            </a:r>
            <a:r>
              <a:rPr lang="ja-JP" altLang="ja-JP" sz="1400" b="1" dirty="0">
                <a:solidFill>
                  <a:prstClr val="black"/>
                </a:solidFill>
                <a:latin typeface="Meiryo UI" panose="020B0604030504040204" pitchFamily="50" charset="-128"/>
                <a:ea typeface="Meiryo UI" panose="020B0604030504040204" pitchFamily="50" charset="-128"/>
              </a:rPr>
              <a:t>加算算定対象サービス</a:t>
            </a:r>
          </a:p>
        </p:txBody>
      </p:sp>
      <p:graphicFrame>
        <p:nvGraphicFramePr>
          <p:cNvPr id="3" name="表 2"/>
          <p:cNvGraphicFramePr>
            <a:graphicFrameLocks noGrp="1"/>
          </p:cNvGraphicFramePr>
          <p:nvPr>
            <p:extLst>
              <p:ext uri="{D42A27DB-BD31-4B8C-83A1-F6EECF244321}">
                <p14:modId xmlns:p14="http://schemas.microsoft.com/office/powerpoint/2010/main" val="1939856193"/>
              </p:ext>
            </p:extLst>
          </p:nvPr>
        </p:nvGraphicFramePr>
        <p:xfrm>
          <a:off x="323528" y="784454"/>
          <a:ext cx="8510395" cy="4997035"/>
        </p:xfrm>
        <a:graphic>
          <a:graphicData uri="http://schemas.openxmlformats.org/drawingml/2006/table">
            <a:tbl>
              <a:tblPr bandRow="1">
                <a:tableStyleId>{5C22544A-7EE6-4342-B048-85BDC9FD1C3A}</a:tableStyleId>
              </a:tblPr>
              <a:tblGrid>
                <a:gridCol w="2952328">
                  <a:extLst>
                    <a:ext uri="{9D8B030D-6E8A-4147-A177-3AD203B41FA5}">
                      <a16:colId xmlns:a16="http://schemas.microsoft.com/office/drawing/2014/main" val="3948110480"/>
                    </a:ext>
                  </a:extLst>
                </a:gridCol>
                <a:gridCol w="2771987">
                  <a:extLst>
                    <a:ext uri="{9D8B030D-6E8A-4147-A177-3AD203B41FA5}">
                      <a16:colId xmlns:a16="http://schemas.microsoft.com/office/drawing/2014/main" val="1590265354"/>
                    </a:ext>
                  </a:extLst>
                </a:gridCol>
                <a:gridCol w="25400">
                  <a:extLst>
                    <a:ext uri="{9D8B030D-6E8A-4147-A177-3AD203B41FA5}">
                      <a16:colId xmlns:a16="http://schemas.microsoft.com/office/drawing/2014/main" val="241524999"/>
                    </a:ext>
                  </a:extLst>
                </a:gridCol>
                <a:gridCol w="2760680">
                  <a:extLst>
                    <a:ext uri="{9D8B030D-6E8A-4147-A177-3AD203B41FA5}">
                      <a16:colId xmlns:a16="http://schemas.microsoft.com/office/drawing/2014/main" val="1794181555"/>
                    </a:ext>
                  </a:extLst>
                </a:gridCol>
              </a:tblGrid>
              <a:tr h="365757">
                <a:tc rowSpan="2">
                  <a:txBody>
                    <a:bodyPr/>
                    <a:lstStyle/>
                    <a:p>
                      <a:pPr algn="ctr" hangingPunct="1">
                        <a:lnSpc>
                          <a:spcPts val="1400"/>
                        </a:lnSpc>
                        <a:spcAft>
                          <a:spcPts val="0"/>
                        </a:spcAft>
                      </a:pPr>
                      <a:r>
                        <a:rPr lang="ja-JP" sz="1000" dirty="0">
                          <a:solidFill>
                            <a:schemeClr val="bg1"/>
                          </a:solidFill>
                          <a:effectLst/>
                          <a:latin typeface="Meiryo UI" panose="020B0604030504040204" pitchFamily="50" charset="-128"/>
                          <a:ea typeface="Meiryo UI" panose="020B0604030504040204" pitchFamily="50" charset="-128"/>
                        </a:rPr>
                        <a:t>サービス区分</a:t>
                      </a:r>
                      <a:endParaRPr lang="ja-JP" sz="1000" dirty="0">
                        <a:solidFill>
                          <a:schemeClr val="bg1"/>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solidFill>
                      <a:schemeClr val="accent1">
                        <a:lumMod val="75000"/>
                      </a:schemeClr>
                    </a:solidFill>
                  </a:tcPr>
                </a:tc>
                <a:tc gridSpan="3">
                  <a:txBody>
                    <a:bodyPr/>
                    <a:lstStyle/>
                    <a:p>
                      <a:pPr algn="ctr" hangingPunct="1">
                        <a:lnSpc>
                          <a:spcPts val="1400"/>
                        </a:lnSpc>
                        <a:spcAft>
                          <a:spcPts val="0"/>
                        </a:spcAft>
                      </a:pPr>
                      <a:r>
                        <a:rPr lang="ja-JP" sz="1000" dirty="0">
                          <a:solidFill>
                            <a:schemeClr val="bg1"/>
                          </a:solidFill>
                          <a:effectLst/>
                          <a:latin typeface="Meiryo UI" panose="020B0604030504040204" pitchFamily="50" charset="-128"/>
                          <a:ea typeface="Meiryo UI" panose="020B0604030504040204" pitchFamily="50" charset="-128"/>
                        </a:rPr>
                        <a:t>福祉専門職員配置等加算等の</a:t>
                      </a:r>
                    </a:p>
                    <a:p>
                      <a:pPr algn="ctr" hangingPunct="1">
                        <a:lnSpc>
                          <a:spcPts val="1400"/>
                        </a:lnSpc>
                        <a:spcAft>
                          <a:spcPts val="0"/>
                        </a:spcAft>
                      </a:pPr>
                      <a:r>
                        <a:rPr lang="ja-JP" sz="1000" dirty="0">
                          <a:solidFill>
                            <a:schemeClr val="bg1"/>
                          </a:solidFill>
                          <a:effectLst/>
                          <a:latin typeface="Meiryo UI" panose="020B0604030504040204" pitchFamily="50" charset="-128"/>
                          <a:ea typeface="Meiryo UI" panose="020B0604030504040204" pitchFamily="50" charset="-128"/>
                        </a:rPr>
                        <a:t>算定状況に応じた加算率</a:t>
                      </a:r>
                      <a:endParaRPr lang="ja-JP" sz="1000" dirty="0">
                        <a:solidFill>
                          <a:schemeClr val="bg1"/>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solidFill>
                      <a:schemeClr val="accent1">
                        <a:lumMod val="7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17906904"/>
                  </a:ext>
                </a:extLst>
              </a:tr>
              <a:tr h="182878">
                <a:tc vMerge="1">
                  <a:txBody>
                    <a:bodyPr/>
                    <a:lstStyle/>
                    <a:p>
                      <a:endParaRPr kumimoji="1" lang="ja-JP" altLang="en-US"/>
                    </a:p>
                  </a:txBody>
                  <a:tcPr/>
                </a:tc>
                <a:tc gridSpan="2">
                  <a:txBody>
                    <a:bodyPr/>
                    <a:lstStyle/>
                    <a:p>
                      <a:pPr algn="ctr" hangingPunct="1">
                        <a:lnSpc>
                          <a:spcPts val="1400"/>
                        </a:lnSpc>
                        <a:spcAft>
                          <a:spcPts val="0"/>
                        </a:spcAft>
                      </a:pPr>
                      <a:r>
                        <a:rPr lang="ja-JP" altLang="en-US" sz="1000" dirty="0" smtClean="0">
                          <a:solidFill>
                            <a:schemeClr val="bg1"/>
                          </a:solidFill>
                          <a:effectLst/>
                          <a:latin typeface="Meiryo UI" panose="020B0604030504040204" pitchFamily="50" charset="-128"/>
                          <a:ea typeface="Meiryo UI" panose="020B0604030504040204" pitchFamily="50" charset="-128"/>
                        </a:rPr>
                        <a:t>区分</a:t>
                      </a:r>
                      <a:r>
                        <a:rPr lang="ja-JP" sz="1000" dirty="0" smtClean="0">
                          <a:solidFill>
                            <a:schemeClr val="bg1"/>
                          </a:solidFill>
                          <a:effectLst/>
                          <a:latin typeface="Meiryo UI" panose="020B0604030504040204" pitchFamily="50" charset="-128"/>
                          <a:ea typeface="Meiryo UI" panose="020B0604030504040204" pitchFamily="50" charset="-128"/>
                        </a:rPr>
                        <a:t>（</a:t>
                      </a:r>
                      <a:r>
                        <a:rPr lang="ja-JP" sz="1000" dirty="0">
                          <a:solidFill>
                            <a:schemeClr val="bg1"/>
                          </a:solidFill>
                          <a:effectLst/>
                          <a:latin typeface="Meiryo UI" panose="020B0604030504040204" pitchFamily="50" charset="-128"/>
                          <a:ea typeface="Meiryo UI" panose="020B0604030504040204" pitchFamily="50" charset="-128"/>
                        </a:rPr>
                        <a:t>Ⅰ）</a:t>
                      </a:r>
                      <a:endParaRPr lang="ja-JP" sz="1000" dirty="0">
                        <a:solidFill>
                          <a:schemeClr val="bg1"/>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solidFill>
                      <a:schemeClr val="accent1">
                        <a:lumMod val="75000"/>
                      </a:schemeClr>
                    </a:solidFill>
                  </a:tcPr>
                </a:tc>
                <a:tc hMerge="1">
                  <a:txBody>
                    <a:bodyPr/>
                    <a:lstStyle/>
                    <a:p>
                      <a:endParaRPr kumimoji="1" lang="ja-JP" altLang="en-US"/>
                    </a:p>
                  </a:txBody>
                  <a:tcPr/>
                </a:tc>
                <a:tc>
                  <a:txBody>
                    <a:bodyPr/>
                    <a:lstStyle/>
                    <a:p>
                      <a:pPr algn="ctr" hangingPunct="1">
                        <a:lnSpc>
                          <a:spcPts val="1400"/>
                        </a:lnSpc>
                        <a:spcAft>
                          <a:spcPts val="0"/>
                        </a:spcAft>
                      </a:pPr>
                      <a:r>
                        <a:rPr lang="ja-JP" altLang="en-US" sz="1000" dirty="0" smtClean="0">
                          <a:solidFill>
                            <a:schemeClr val="bg1"/>
                          </a:solidFill>
                          <a:effectLst/>
                          <a:latin typeface="Meiryo UI" panose="020B0604030504040204" pitchFamily="50" charset="-128"/>
                          <a:ea typeface="Meiryo UI" panose="020B0604030504040204" pitchFamily="50" charset="-128"/>
                        </a:rPr>
                        <a:t>区分</a:t>
                      </a:r>
                      <a:r>
                        <a:rPr lang="ja-JP" sz="1000" dirty="0" smtClean="0">
                          <a:solidFill>
                            <a:schemeClr val="bg1"/>
                          </a:solidFill>
                          <a:effectLst/>
                          <a:latin typeface="Meiryo UI" panose="020B0604030504040204" pitchFamily="50" charset="-128"/>
                          <a:ea typeface="Meiryo UI" panose="020B0604030504040204" pitchFamily="50" charset="-128"/>
                        </a:rPr>
                        <a:t>（</a:t>
                      </a:r>
                      <a:r>
                        <a:rPr lang="ja-JP" sz="1000" dirty="0">
                          <a:solidFill>
                            <a:schemeClr val="bg1"/>
                          </a:solidFill>
                          <a:effectLst/>
                          <a:latin typeface="Meiryo UI" panose="020B0604030504040204" pitchFamily="50" charset="-128"/>
                          <a:ea typeface="Meiryo UI" panose="020B0604030504040204" pitchFamily="50" charset="-128"/>
                        </a:rPr>
                        <a:t>Ⅱ）</a:t>
                      </a:r>
                      <a:endParaRPr lang="ja-JP" sz="1000" dirty="0">
                        <a:solidFill>
                          <a:schemeClr val="bg1"/>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solidFill>
                      <a:schemeClr val="accent1">
                        <a:lumMod val="75000"/>
                      </a:schemeClr>
                    </a:solidFill>
                  </a:tcPr>
                </a:tc>
                <a:extLst>
                  <a:ext uri="{0D108BD9-81ED-4DB2-BD59-A6C34878D82A}">
                    <a16:rowId xmlns:a16="http://schemas.microsoft.com/office/drawing/2014/main" val="1763347431"/>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居宅介護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７．</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５．</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20069353"/>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重度訪問介護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362422168"/>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同行援護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．５％</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749951660"/>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行動援護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５．</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808832221"/>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重度障害者等包括支援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3">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６</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１％</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001996605"/>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生活介護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sz="1000" dirty="0">
                          <a:effectLst/>
                          <a:latin typeface="Meiryo UI" panose="020B0604030504040204" pitchFamily="50" charset="-128"/>
                          <a:ea typeface="Meiryo UI" panose="020B0604030504040204" pitchFamily="50" charset="-128"/>
                        </a:rPr>
                        <a:t>１．４％</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a:effectLst/>
                          <a:latin typeface="Meiryo UI" panose="020B0604030504040204" pitchFamily="50" charset="-128"/>
                          <a:ea typeface="Meiryo UI" panose="020B0604030504040204" pitchFamily="50" charset="-128"/>
                        </a:rPr>
                        <a:t>１．３％</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3925041924"/>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施設入所支援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3">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２</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662558330"/>
                  </a:ext>
                </a:extLst>
              </a:tr>
              <a:tr h="185350">
                <a:tc>
                  <a:txBody>
                    <a:bodyPr/>
                    <a:lstStyle/>
                    <a:p>
                      <a:pPr algn="just" hangingPunct="1">
                        <a:lnSpc>
                          <a:spcPts val="1400"/>
                        </a:lnSpc>
                        <a:spcAft>
                          <a:spcPts val="0"/>
                        </a:spcAft>
                      </a:pPr>
                      <a:r>
                        <a:rPr lang="ja-JP" altLang="en-US" sz="1000" dirty="0" smtClean="0">
                          <a:solidFill>
                            <a:srgbClr val="000000"/>
                          </a:solidFill>
                          <a:effectLst/>
                          <a:latin typeface="Meiryo UI" panose="020B0604030504040204" pitchFamily="50" charset="-128"/>
                          <a:ea typeface="Meiryo UI" panose="020B0604030504040204" pitchFamily="50" charset="-128"/>
                          <a:cs typeface="Century" panose="02040604050505020304" pitchFamily="18" charset="0"/>
                        </a:rPr>
                        <a:t>短期入所</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3">
                  <a:txBody>
                    <a:bodyPr/>
                    <a:lstStyle/>
                    <a:p>
                      <a:pPr algn="ctr" hangingPunct="0">
                        <a:spcAft>
                          <a:spcPts val="0"/>
                        </a:spcAft>
                      </a:pPr>
                      <a:r>
                        <a:rPr lang="ja-JP" altLang="en-US" sz="1000" dirty="0" smtClean="0">
                          <a:solidFill>
                            <a:srgbClr val="000000"/>
                          </a:solidFill>
                          <a:effectLst/>
                          <a:latin typeface="Meiryo UI" panose="020B0604030504040204" pitchFamily="50" charset="-128"/>
                          <a:ea typeface="Meiryo UI" panose="020B0604030504040204" pitchFamily="50" charset="-128"/>
                          <a:cs typeface="Century" panose="02040604050505020304" pitchFamily="18" charset="0"/>
                        </a:rPr>
                        <a:t>２．１％</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hMerge="1">
                  <a:txBody>
                    <a:bodyPr/>
                    <a:lstStyle/>
                    <a:p>
                      <a:pPr algn="ctr" hangingPunct="0">
                        <a:spcAft>
                          <a:spcPts val="0"/>
                        </a:spcAft>
                      </a:pP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311828583"/>
                  </a:ext>
                </a:extLst>
              </a:tr>
              <a:tr h="185350">
                <a:tc>
                  <a:txBody>
                    <a:bodyPr/>
                    <a:lstStyle/>
                    <a:p>
                      <a:pPr algn="just" hangingPunct="1">
                        <a:lnSpc>
                          <a:spcPts val="1400"/>
                        </a:lnSpc>
                        <a:spcAft>
                          <a:spcPts val="0"/>
                        </a:spcAft>
                      </a:pPr>
                      <a:r>
                        <a:rPr lang="ja-JP" altLang="en-US" sz="1000" dirty="0" smtClean="0">
                          <a:solidFill>
                            <a:srgbClr val="000000"/>
                          </a:solidFill>
                          <a:effectLst/>
                          <a:latin typeface="Meiryo UI" panose="020B0604030504040204" pitchFamily="50" charset="-128"/>
                          <a:ea typeface="Meiryo UI" panose="020B0604030504040204" pitchFamily="50" charset="-128"/>
                          <a:cs typeface="Century" panose="02040604050505020304" pitchFamily="18" charset="0"/>
                        </a:rPr>
                        <a:t>療養介護</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a:txBody>
                    <a:bodyPr/>
                    <a:lstStyle/>
                    <a:p>
                      <a:pPr algn="ctr" hangingPunct="0">
                        <a:spcAft>
                          <a:spcPts val="0"/>
                        </a:spcAft>
                      </a:pPr>
                      <a:r>
                        <a:rPr lang="ja-JP" altLang="en-US" sz="1000" dirty="0" smtClean="0">
                          <a:solidFill>
                            <a:srgbClr val="000000"/>
                          </a:solidFill>
                          <a:effectLst/>
                          <a:latin typeface="Meiryo UI" panose="020B0604030504040204" pitchFamily="50" charset="-128"/>
                          <a:ea typeface="Meiryo UI" panose="020B0604030504040204" pitchFamily="50" charset="-128"/>
                          <a:cs typeface="Century" panose="02040604050505020304" pitchFamily="18" charset="0"/>
                        </a:rPr>
                        <a:t>２．１％</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gridSpan="2">
                  <a:txBody>
                    <a:bodyPr/>
                    <a:lstStyle/>
                    <a:p>
                      <a:pPr algn="ctr" hangingPunct="0">
                        <a:spcAft>
                          <a:spcPts val="0"/>
                        </a:spcAft>
                      </a:pPr>
                      <a:r>
                        <a:rPr lang="ja-JP" altLang="en-US" sz="1000" dirty="0" smtClean="0">
                          <a:solidFill>
                            <a:srgbClr val="000000"/>
                          </a:solidFill>
                          <a:effectLst/>
                          <a:latin typeface="Meiryo UI" panose="020B0604030504040204" pitchFamily="50" charset="-128"/>
                          <a:ea typeface="Meiryo UI" panose="020B0604030504040204" pitchFamily="50" charset="-128"/>
                          <a:cs typeface="Century" panose="02040604050505020304" pitchFamily="18" charset="0"/>
                        </a:rPr>
                        <a:t>１．９％</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extLst>
                  <a:ext uri="{0D108BD9-81ED-4DB2-BD59-A6C34878D82A}">
                    <a16:rowId xmlns:a16="http://schemas.microsoft.com/office/drawing/2014/main" val="3049742433"/>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自立訓練（機能訓練）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４</a:t>
                      </a:r>
                      <a:r>
                        <a:rPr lang="ja-JP" sz="1000" dirty="0" smtClean="0">
                          <a:effectLst/>
                          <a:latin typeface="Meiryo UI" panose="020B0604030504040204" pitchFamily="50" charset="-128"/>
                          <a:ea typeface="Meiryo UI" panose="020B0604030504040204" pitchFamily="50" charset="-128"/>
                        </a:rPr>
                        <a:t>．０％</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６</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824183388"/>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自立訓練（生活訓練）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４</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３．</a:t>
                      </a:r>
                      <a:r>
                        <a:rPr lang="ja-JP" altLang="en-US" sz="1000" dirty="0" smtClean="0">
                          <a:effectLst/>
                          <a:latin typeface="Meiryo UI" panose="020B0604030504040204" pitchFamily="50" charset="-128"/>
                          <a:ea typeface="Meiryo UI" panose="020B0604030504040204" pitchFamily="50" charset="-128"/>
                        </a:rPr>
                        <a:t>６</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025150475"/>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就労移行支援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024187041"/>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就労継続支援Ａ型</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308630751"/>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就労継続支援Ｂ型</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７</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５</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141619731"/>
                  </a:ext>
                </a:extLst>
              </a:tr>
              <a:tr h="185350">
                <a:tc>
                  <a:txBody>
                    <a:bodyPr/>
                    <a:lstStyle/>
                    <a:p>
                      <a:pPr algn="just" hangingPunct="1">
                        <a:lnSpc>
                          <a:spcPts val="1000"/>
                        </a:lnSpc>
                        <a:spcAft>
                          <a:spcPts val="0"/>
                        </a:spcAft>
                      </a:pPr>
                      <a:r>
                        <a:rPr lang="ja-JP" sz="1000" dirty="0">
                          <a:effectLst/>
                          <a:latin typeface="Meiryo UI" panose="020B0604030504040204" pitchFamily="50" charset="-128"/>
                          <a:ea typeface="Meiryo UI" panose="020B0604030504040204" pitchFamily="50" charset="-128"/>
                        </a:rPr>
                        <a:t>共同生活援助（指定共同生活援助）</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９</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６</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4005437465"/>
                  </a:ext>
                </a:extLst>
              </a:tr>
              <a:tr h="185350">
                <a:tc>
                  <a:txBody>
                    <a:bodyPr/>
                    <a:lstStyle/>
                    <a:p>
                      <a:pPr algn="just" hangingPunct="1">
                        <a:lnSpc>
                          <a:spcPts val="1000"/>
                        </a:lnSpc>
                        <a:spcAft>
                          <a:spcPts val="0"/>
                        </a:spcAft>
                      </a:pPr>
                      <a:r>
                        <a:rPr lang="ja-JP" sz="1000">
                          <a:effectLst/>
                          <a:latin typeface="Meiryo UI" panose="020B0604030504040204" pitchFamily="50" charset="-128"/>
                          <a:ea typeface="Meiryo UI" panose="020B0604030504040204" pitchFamily="50" charset="-128"/>
                        </a:rPr>
                        <a:t>共同生活援助（日中サービス支援型）</a:t>
                      </a:r>
                      <a:endParaRPr lang="ja-JP" sz="100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９</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smtClean="0">
                          <a:effectLst/>
                          <a:latin typeface="Meiryo UI" panose="020B0604030504040204" pitchFamily="50" charset="-128"/>
                          <a:ea typeface="Meiryo UI" panose="020B0604030504040204" pitchFamily="50" charset="-128"/>
                        </a:rPr>
                        <a:t>１．</a:t>
                      </a:r>
                      <a:r>
                        <a:rPr lang="ja-JP" altLang="en-US" sz="1000" dirty="0" smtClean="0">
                          <a:effectLst/>
                          <a:latin typeface="Meiryo UI" panose="020B0604030504040204" pitchFamily="50" charset="-128"/>
                          <a:ea typeface="Meiryo UI" panose="020B0604030504040204" pitchFamily="50" charset="-128"/>
                        </a:rPr>
                        <a:t>６</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751169483"/>
                  </a:ext>
                </a:extLst>
              </a:tr>
              <a:tr h="185350">
                <a:tc>
                  <a:txBody>
                    <a:bodyPr/>
                    <a:lstStyle/>
                    <a:p>
                      <a:pPr algn="just" hangingPunct="1">
                        <a:lnSpc>
                          <a:spcPts val="1000"/>
                        </a:lnSpc>
                        <a:spcAft>
                          <a:spcPts val="0"/>
                        </a:spcAft>
                      </a:pPr>
                      <a:r>
                        <a:rPr lang="ja-JP" sz="1000" dirty="0">
                          <a:effectLst/>
                          <a:latin typeface="Meiryo UI" panose="020B0604030504040204" pitchFamily="50" charset="-128"/>
                          <a:ea typeface="Meiryo UI" panose="020B0604030504040204" pitchFamily="50" charset="-128"/>
                        </a:rPr>
                        <a:t>共同生活援助（外部サービス利用型）</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９</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sz="1000" dirty="0">
                          <a:effectLst/>
                          <a:latin typeface="Meiryo UI" panose="020B0604030504040204" pitchFamily="50" charset="-128"/>
                          <a:ea typeface="Meiryo UI" panose="020B0604030504040204" pitchFamily="50" charset="-128"/>
                        </a:rPr>
                        <a:t>１．６％</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3301022095"/>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児童発達支援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16728147"/>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医療型児童発達支援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585727180"/>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放課後等デイサービス</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０</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554436032"/>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居宅訪問型児童発達支援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3">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．１％</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91818762"/>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保育所等訪問支援</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3">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１</a:t>
                      </a:r>
                      <a:r>
                        <a:rPr lang="ja-JP" sz="1000" dirty="0" smtClean="0">
                          <a:effectLst/>
                          <a:latin typeface="Meiryo UI" panose="020B0604030504040204" pitchFamily="50" charset="-128"/>
                          <a:ea typeface="Meiryo UI" panose="020B0604030504040204" pitchFamily="50" charset="-128"/>
                        </a:rPr>
                        <a:t>．１％</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865593451"/>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福祉型障害児入所施設</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４</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９</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203834882"/>
                  </a:ext>
                </a:extLst>
              </a:tr>
              <a:tr h="185350">
                <a:tc>
                  <a:txBody>
                    <a:bodyPr/>
                    <a:lstStyle/>
                    <a:p>
                      <a:pPr algn="just" hangingPunct="1">
                        <a:lnSpc>
                          <a:spcPts val="1400"/>
                        </a:lnSpc>
                        <a:spcAft>
                          <a:spcPts val="0"/>
                        </a:spcAft>
                      </a:pPr>
                      <a:r>
                        <a:rPr lang="ja-JP" sz="1000" dirty="0">
                          <a:effectLst/>
                          <a:latin typeface="Meiryo UI" panose="020B0604030504040204" pitchFamily="50" charset="-128"/>
                          <a:ea typeface="Meiryo UI" panose="020B0604030504040204" pitchFamily="50" charset="-128"/>
                        </a:rPr>
                        <a:t>医療型障害児入所施設</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nchor="ctr"/>
                </a:tc>
                <a:tc gridSpan="2">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４</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0" marR="0" marT="0" marB="0"/>
                </a:tc>
                <a:tc hMerge="1">
                  <a:txBody>
                    <a:bodyPr/>
                    <a:lstStyle/>
                    <a:p>
                      <a:endParaRPr kumimoji="1" lang="ja-JP" altLang="en-US"/>
                    </a:p>
                  </a:txBody>
                  <a:tcPr/>
                </a:tc>
                <a:tc>
                  <a:txBody>
                    <a:bodyPr/>
                    <a:lstStyle/>
                    <a:p>
                      <a:pPr algn="ctr" hangingPunct="0">
                        <a:spcAft>
                          <a:spcPts val="0"/>
                        </a:spcAft>
                      </a:pPr>
                      <a:r>
                        <a:rPr lang="ja-JP" altLang="en-US" sz="1000" dirty="0" smtClean="0">
                          <a:effectLst/>
                          <a:latin typeface="Meiryo UI" panose="020B0604030504040204" pitchFamily="50" charset="-128"/>
                          <a:ea typeface="Meiryo UI" panose="020B0604030504040204" pitchFamily="50" charset="-128"/>
                        </a:rPr>
                        <a:t>３</a:t>
                      </a:r>
                      <a:r>
                        <a:rPr lang="ja-JP" sz="1000" dirty="0" smtClean="0">
                          <a:effectLst/>
                          <a:latin typeface="Meiryo UI" panose="020B0604030504040204" pitchFamily="50" charset="-128"/>
                          <a:ea typeface="Meiryo UI" panose="020B0604030504040204" pitchFamily="50" charset="-128"/>
                        </a:rPr>
                        <a:t>．</a:t>
                      </a:r>
                      <a:r>
                        <a:rPr lang="ja-JP" altLang="en-US" sz="1000" dirty="0" smtClean="0">
                          <a:effectLst/>
                          <a:latin typeface="Meiryo UI" panose="020B0604030504040204" pitchFamily="50" charset="-128"/>
                          <a:ea typeface="Meiryo UI" panose="020B0604030504040204" pitchFamily="50" charset="-128"/>
                        </a:rPr>
                        <a:t>９</a:t>
                      </a:r>
                      <a:r>
                        <a:rPr lang="ja-JP" sz="1000" dirty="0" smtClean="0">
                          <a:effectLst/>
                          <a:latin typeface="Meiryo UI" panose="020B0604030504040204" pitchFamily="50" charset="-128"/>
                          <a:ea typeface="Meiryo UI" panose="020B0604030504040204" pitchFamily="50" charset="-128"/>
                        </a:rPr>
                        <a:t>％</a:t>
                      </a:r>
                      <a:endParaRPr lang="ja-JP" sz="1000" dirty="0">
                        <a:solidFill>
                          <a:srgbClr val="000000"/>
                        </a:solidFill>
                        <a:effectLst/>
                        <a:latin typeface="Meiryo UI" panose="020B0604030504040204" pitchFamily="50" charset="-128"/>
                        <a:ea typeface="Meiryo UI" panose="020B0604030504040204" pitchFamily="50" charset="-128"/>
                        <a:cs typeface="Century" panose="02040604050505020304" pitchFamily="18" charset="0"/>
                      </a:endParaRPr>
                    </a:p>
                  </a:txBody>
                  <a:tcPr marL="22242" marR="22242" marT="0" marB="0"/>
                </a:tc>
                <a:extLst>
                  <a:ext uri="{0D108BD9-81ED-4DB2-BD59-A6C34878D82A}">
                    <a16:rowId xmlns:a16="http://schemas.microsoft.com/office/drawing/2014/main" val="1078107390"/>
                  </a:ext>
                </a:extLst>
              </a:tr>
            </a:tbl>
          </a:graphicData>
        </a:graphic>
      </p:graphicFrame>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4</a:t>
            </a:fld>
            <a:endParaRPr kumimoji="1" lang="ja-JP" altLang="en-US"/>
          </a:p>
        </p:txBody>
      </p:sp>
      <p:sp>
        <p:nvSpPr>
          <p:cNvPr id="12" name="四角形吹き出し 11"/>
          <p:cNvSpPr/>
          <p:nvPr/>
        </p:nvSpPr>
        <p:spPr>
          <a:xfrm>
            <a:off x="-2196752" y="-603448"/>
            <a:ext cx="1497142" cy="1214297"/>
          </a:xfrm>
          <a:prstGeom prst="wedgeRectCallout">
            <a:avLst>
              <a:gd name="adj1" fmla="val 83673"/>
              <a:gd name="adj2" fmla="val 515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改定後の単位に修正しました。</a:t>
            </a:r>
            <a:endParaRPr kumimoji="1" lang="ja-JP" altLang="en-US" dirty="0"/>
          </a:p>
        </p:txBody>
      </p:sp>
    </p:spTree>
    <p:extLst>
      <p:ext uri="{BB962C8B-B14F-4D97-AF65-F5344CB8AC3E}">
        <p14:creationId xmlns:p14="http://schemas.microsoft.com/office/powerpoint/2010/main" val="4062373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5" name="正方形/長方形 4"/>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３　　　</a:t>
            </a:r>
            <a:r>
              <a:rPr lang="ja-JP" altLang="en-US" b="1" dirty="0" smtClean="0">
                <a:solidFill>
                  <a:schemeClr val="bg1"/>
                </a:solidFill>
                <a:latin typeface="Meiryo UI" panose="020B0604030504040204" pitchFamily="50" charset="-128"/>
                <a:ea typeface="Meiryo UI" panose="020B0604030504040204" pitchFamily="50" charset="-128"/>
              </a:rPr>
              <a:t>特定処遇改善加算</a:t>
            </a:r>
            <a:r>
              <a:rPr lang="ja-JP" altLang="en-US" b="1" dirty="0">
                <a:solidFill>
                  <a:schemeClr val="bg1"/>
                </a:solidFill>
                <a:latin typeface="Meiryo UI" panose="020B0604030504040204" pitchFamily="50" charset="-128"/>
                <a:ea typeface="Meiryo UI" panose="020B0604030504040204" pitchFamily="50" charset="-128"/>
              </a:rPr>
              <a:t>の見込額の計算</a:t>
            </a:r>
          </a:p>
        </p:txBody>
      </p:sp>
      <p:cxnSp>
        <p:nvCxnSpPr>
          <p:cNvPr id="6" name="直線コネクタ 5"/>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323528" y="599203"/>
            <a:ext cx="8496622" cy="1440159"/>
          </a:xfrm>
          <a:prstGeom prst="roundRect">
            <a:avLst>
              <a:gd name="adj" fmla="val 12013"/>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eiryo UI" panose="020B0604030504040204" pitchFamily="50" charset="-128"/>
                <a:ea typeface="Meiryo UI" panose="020B0604030504040204" pitchFamily="50" charset="-128"/>
              </a:rPr>
              <a:t>重度訪問</a:t>
            </a:r>
            <a:endParaRPr kumimoji="1" lang="ja-JP" altLang="en-US" dirty="0">
              <a:latin typeface="Meiryo UI" panose="020B0604030504040204" pitchFamily="50" charset="-128"/>
              <a:ea typeface="Meiryo UI" panose="020B0604030504040204" pitchFamily="50" charset="-128"/>
            </a:endParaRPr>
          </a:p>
        </p:txBody>
      </p:sp>
      <p:pic>
        <p:nvPicPr>
          <p:cNvPr id="12" name="図 11"/>
          <p:cNvPicPr>
            <a:picLocks noChangeAspect="1"/>
          </p:cNvPicPr>
          <p:nvPr/>
        </p:nvPicPr>
        <p:blipFill rotWithShape="1">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Effect>
                      <a14:brightnessContrast contrast="-52000"/>
                    </a14:imgEffect>
                  </a14:imgLayer>
                </a14:imgProps>
              </a:ext>
            </a:extLst>
          </a:blip>
          <a:srcRect l="22" b="70618"/>
          <a:stretch/>
        </p:blipFill>
        <p:spPr>
          <a:xfrm>
            <a:off x="323528" y="599203"/>
            <a:ext cx="8496622" cy="360039"/>
          </a:xfrm>
          <a:prstGeom prst="rect">
            <a:avLst/>
          </a:prstGeom>
        </p:spPr>
      </p:pic>
      <p:sp>
        <p:nvSpPr>
          <p:cNvPr id="8" name="正方形/長方形 7"/>
          <p:cNvSpPr/>
          <p:nvPr/>
        </p:nvSpPr>
        <p:spPr>
          <a:xfrm>
            <a:off x="3430921" y="627778"/>
            <a:ext cx="3013287" cy="338554"/>
          </a:xfrm>
          <a:prstGeom prst="rect">
            <a:avLst/>
          </a:prstGeom>
        </p:spPr>
        <p:txBody>
          <a:bodyPr wrap="square">
            <a:spAutoFit/>
          </a:bodyPr>
          <a:lstStyle/>
          <a:p>
            <a:r>
              <a:rPr lang="ja-JP" altLang="en-US" sz="1600" b="1" dirty="0" smtClean="0">
                <a:solidFill>
                  <a:schemeClr val="bg1"/>
                </a:solidFill>
                <a:latin typeface="Meiryo UI" panose="020B0604030504040204" pitchFamily="50" charset="-128"/>
                <a:ea typeface="Meiryo UI" panose="020B0604030504040204" pitchFamily="50" charset="-128"/>
              </a:rPr>
              <a:t>配置等要件を満たしている</a:t>
            </a:r>
            <a:r>
              <a:rPr lang="ja-JP" altLang="en-US" sz="1600" b="1" dirty="0">
                <a:solidFill>
                  <a:schemeClr val="bg1"/>
                </a:solidFill>
                <a:latin typeface="Meiryo UI" panose="020B0604030504040204" pitchFamily="50" charset="-128"/>
                <a:ea typeface="Meiryo UI" panose="020B0604030504040204" pitchFamily="50" charset="-128"/>
              </a:rPr>
              <a:t>か？</a:t>
            </a:r>
          </a:p>
        </p:txBody>
      </p:sp>
      <p:sp>
        <p:nvSpPr>
          <p:cNvPr id="14" name="正方形/長方形 13"/>
          <p:cNvSpPr/>
          <p:nvPr/>
        </p:nvSpPr>
        <p:spPr>
          <a:xfrm>
            <a:off x="1691805" y="1004681"/>
            <a:ext cx="1447726" cy="338554"/>
          </a:xfrm>
          <a:prstGeom prst="rect">
            <a:avLst/>
          </a:prstGeom>
        </p:spPr>
        <p:txBody>
          <a:bodyPr wrap="square">
            <a:spAutoFit/>
          </a:bodyPr>
          <a:lstStyle/>
          <a:p>
            <a:r>
              <a:rPr lang="ja-JP" altLang="en-US" sz="1600" b="1" dirty="0" smtClean="0">
                <a:latin typeface="Meiryo UI" panose="020B0604030504040204" pitchFamily="50" charset="-128"/>
                <a:ea typeface="Meiryo UI" panose="020B0604030504040204" pitchFamily="50" charset="-128"/>
              </a:rPr>
              <a:t>満たして</a:t>
            </a:r>
            <a:r>
              <a:rPr lang="ja-JP" altLang="en-US" sz="1600" b="1" dirty="0">
                <a:latin typeface="Meiryo UI" panose="020B0604030504040204" pitchFamily="50" charset="-128"/>
                <a:ea typeface="Meiryo UI" panose="020B0604030504040204" pitchFamily="50" charset="-128"/>
              </a:rPr>
              <a:t>いる</a:t>
            </a:r>
          </a:p>
        </p:txBody>
      </p:sp>
      <p:sp>
        <p:nvSpPr>
          <p:cNvPr id="15" name="正方形/長方形 14"/>
          <p:cNvSpPr/>
          <p:nvPr/>
        </p:nvSpPr>
        <p:spPr>
          <a:xfrm>
            <a:off x="467544" y="1268760"/>
            <a:ext cx="4032448" cy="723275"/>
          </a:xfrm>
          <a:prstGeom prst="rect">
            <a:avLst/>
          </a:prstGeom>
        </p:spPr>
        <p:txBody>
          <a:bodyPr wrap="square">
            <a:spAutoFit/>
          </a:bodyPr>
          <a:lstStyle/>
          <a:p>
            <a:pPr marL="177800" lvl="0" indent="3175">
              <a:spcBef>
                <a:spcPts val="600"/>
              </a:spcBef>
            </a:pPr>
            <a:r>
              <a:rPr lang="ja-JP" altLang="en-US" sz="900" dirty="0" smtClean="0">
                <a:solidFill>
                  <a:prstClr val="black"/>
                </a:solidFill>
                <a:latin typeface="Meiryo UI" panose="020B0604030504040204" pitchFamily="50" charset="-128"/>
                <a:ea typeface="Meiryo UI" panose="020B0604030504040204" pitchFamily="50" charset="-128"/>
              </a:rPr>
              <a:t>福祉専門職員等加算（居宅介護、重度訪問介護、同行援護、行動援護にあたっては特定事業所加算）を算定していること。</a:t>
            </a:r>
            <a:endParaRPr lang="en-US" altLang="ja-JP" sz="900" dirty="0" smtClean="0">
              <a:solidFill>
                <a:prstClr val="black"/>
              </a:solidFill>
              <a:latin typeface="Meiryo UI" panose="020B0604030504040204" pitchFamily="50" charset="-128"/>
              <a:ea typeface="Meiryo UI" panose="020B0604030504040204" pitchFamily="50" charset="-128"/>
            </a:endParaRPr>
          </a:p>
          <a:p>
            <a:pPr marL="177800" lvl="0" indent="3175">
              <a:spcBef>
                <a:spcPts val="600"/>
              </a:spcBef>
            </a:pPr>
            <a:r>
              <a:rPr lang="en-US" altLang="ja-JP" sz="900" dirty="0" smtClean="0">
                <a:solidFill>
                  <a:prstClr val="black"/>
                </a:solidFill>
                <a:latin typeface="Meiryo UI" panose="020B0604030504040204" pitchFamily="50" charset="-128"/>
                <a:ea typeface="Meiryo UI" panose="020B0604030504040204" pitchFamily="50" charset="-128"/>
              </a:rPr>
              <a:t>※ </a:t>
            </a:r>
            <a:r>
              <a:rPr lang="ja-JP" altLang="en-US" sz="900" dirty="0" smtClean="0">
                <a:solidFill>
                  <a:prstClr val="black"/>
                </a:solidFill>
                <a:latin typeface="Meiryo UI" panose="020B0604030504040204" pitchFamily="50" charset="-128"/>
                <a:ea typeface="Meiryo UI" panose="020B0604030504040204" pitchFamily="50" charset="-128"/>
              </a:rPr>
              <a:t>重度障害等包括支援、施設入所支援、短期入所、居宅訪問型児童発達支援、保育所等訪問支援にあたっては配置等要件がないため、区分は一つ</a:t>
            </a:r>
            <a:endParaRPr lang="en-US" altLang="ja-JP" sz="900" dirty="0">
              <a:solidFill>
                <a:prstClr val="black"/>
              </a:solidFill>
              <a:latin typeface="Meiryo UI" panose="020B0604030504040204" pitchFamily="50" charset="-128"/>
              <a:ea typeface="Meiryo UI" panose="020B0604030504040204" pitchFamily="50" charset="-128"/>
            </a:endParaRPr>
          </a:p>
        </p:txBody>
      </p:sp>
      <p:sp>
        <p:nvSpPr>
          <p:cNvPr id="16" name="正方形/長方形 15"/>
          <p:cNvSpPr/>
          <p:nvPr/>
        </p:nvSpPr>
        <p:spPr>
          <a:xfrm>
            <a:off x="6067303" y="978286"/>
            <a:ext cx="1447726" cy="338554"/>
          </a:xfrm>
          <a:prstGeom prst="rect">
            <a:avLst/>
          </a:prstGeom>
        </p:spPr>
        <p:txBody>
          <a:bodyPr wrap="square">
            <a:spAutoFit/>
          </a:bodyPr>
          <a:lstStyle/>
          <a:p>
            <a:r>
              <a:rPr lang="ja-JP" altLang="en-US" sz="1600" b="1" dirty="0" smtClean="0">
                <a:latin typeface="Meiryo UI" panose="020B0604030504040204" pitchFamily="50" charset="-128"/>
                <a:ea typeface="Meiryo UI" panose="020B0604030504040204" pitchFamily="50" charset="-128"/>
              </a:rPr>
              <a:t>満たしていない</a:t>
            </a:r>
            <a:endParaRPr lang="ja-JP" altLang="en-US" sz="1600" b="1" dirty="0">
              <a:latin typeface="Meiryo UI" panose="020B0604030504040204" pitchFamily="50" charset="-128"/>
              <a:ea typeface="Meiryo UI" panose="020B0604030504040204" pitchFamily="50" charset="-128"/>
            </a:endParaRPr>
          </a:p>
        </p:txBody>
      </p:sp>
      <p:cxnSp>
        <p:nvCxnSpPr>
          <p:cNvPr id="18" name="直線コネクタ 17"/>
          <p:cNvCxnSpPr/>
          <p:nvPr/>
        </p:nvCxnSpPr>
        <p:spPr>
          <a:xfrm>
            <a:off x="4572000" y="1080872"/>
            <a:ext cx="0" cy="856224"/>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20" name="二等辺三角形 19"/>
          <p:cNvSpPr/>
          <p:nvPr/>
        </p:nvSpPr>
        <p:spPr>
          <a:xfrm rot="10800000">
            <a:off x="2075126" y="2136566"/>
            <a:ext cx="596712" cy="1842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1" name="二等辺三角形 20"/>
          <p:cNvSpPr/>
          <p:nvPr/>
        </p:nvSpPr>
        <p:spPr>
          <a:xfrm rot="10800000">
            <a:off x="6516216" y="2136566"/>
            <a:ext cx="596712" cy="1842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2" name="角丸四角形 21"/>
          <p:cNvSpPr/>
          <p:nvPr/>
        </p:nvSpPr>
        <p:spPr>
          <a:xfrm>
            <a:off x="323850" y="2379412"/>
            <a:ext cx="4104134" cy="396951"/>
          </a:xfrm>
          <a:prstGeom prst="roundRect">
            <a:avLst>
              <a:gd name="adj" fmla="val 29593"/>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4" name="正方形/長方形 23"/>
          <p:cNvSpPr/>
          <p:nvPr/>
        </p:nvSpPr>
        <p:spPr>
          <a:xfrm>
            <a:off x="683568" y="2408610"/>
            <a:ext cx="3456384" cy="338554"/>
          </a:xfrm>
          <a:prstGeom prst="rect">
            <a:avLst/>
          </a:prstGeom>
        </p:spPr>
        <p:txBody>
          <a:bodyPr wrap="square">
            <a:spAutoFit/>
          </a:bodyPr>
          <a:lstStyle/>
          <a:p>
            <a:pPr algn="ctr"/>
            <a:r>
              <a:rPr lang="ja-JP" altLang="en-US" sz="1600" b="1" dirty="0" smtClean="0">
                <a:latin typeface="Meiryo UI" panose="020B0604030504040204" pitchFamily="50" charset="-128"/>
                <a:ea typeface="Meiryo UI" panose="020B0604030504040204" pitchFamily="50" charset="-128"/>
              </a:rPr>
              <a:t>特定処遇改善加算（</a:t>
            </a:r>
            <a:r>
              <a:rPr lang="en-US" altLang="ja-JP" sz="1600" b="1" dirty="0" smtClean="0">
                <a:latin typeface="Meiryo UI" panose="020B0604030504040204" pitchFamily="50" charset="-128"/>
                <a:ea typeface="Meiryo UI" panose="020B0604030504040204" pitchFamily="50" charset="-128"/>
              </a:rPr>
              <a:t>Ⅰ</a:t>
            </a:r>
            <a:r>
              <a:rPr lang="ja-JP" altLang="en-US" sz="1600" b="1" dirty="0" smtClean="0">
                <a:latin typeface="Meiryo UI" panose="020B0604030504040204" pitchFamily="50" charset="-128"/>
                <a:ea typeface="Meiryo UI" panose="020B0604030504040204" pitchFamily="50" charset="-128"/>
              </a:rPr>
              <a:t>）の算定</a:t>
            </a:r>
            <a:endParaRPr lang="ja-JP" altLang="en-US" sz="1600" b="1" dirty="0">
              <a:latin typeface="Meiryo UI" panose="020B0604030504040204" pitchFamily="50" charset="-128"/>
              <a:ea typeface="Meiryo UI" panose="020B0604030504040204" pitchFamily="50" charset="-128"/>
            </a:endParaRPr>
          </a:p>
        </p:txBody>
      </p:sp>
      <p:sp>
        <p:nvSpPr>
          <p:cNvPr id="25" name="角丸四角形 24"/>
          <p:cNvSpPr/>
          <p:nvPr/>
        </p:nvSpPr>
        <p:spPr>
          <a:xfrm>
            <a:off x="4711856" y="2372150"/>
            <a:ext cx="4104134" cy="396951"/>
          </a:xfrm>
          <a:prstGeom prst="roundRect">
            <a:avLst>
              <a:gd name="adj" fmla="val 29593"/>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6" name="正方形/長方形 25"/>
          <p:cNvSpPr/>
          <p:nvPr/>
        </p:nvSpPr>
        <p:spPr>
          <a:xfrm>
            <a:off x="5004048" y="2408610"/>
            <a:ext cx="3528392" cy="338554"/>
          </a:xfrm>
          <a:prstGeom prst="rect">
            <a:avLst/>
          </a:prstGeom>
        </p:spPr>
        <p:txBody>
          <a:bodyPr wrap="square">
            <a:spAutoFit/>
          </a:bodyPr>
          <a:lstStyle/>
          <a:p>
            <a:pPr algn="ctr"/>
            <a:r>
              <a:rPr lang="ja-JP" altLang="en-US" sz="1600" b="1" dirty="0" smtClean="0">
                <a:latin typeface="Meiryo UI" panose="020B0604030504040204" pitchFamily="50" charset="-128"/>
                <a:ea typeface="Meiryo UI" panose="020B0604030504040204" pitchFamily="50" charset="-128"/>
              </a:rPr>
              <a:t>特定処遇改善加算（</a:t>
            </a:r>
            <a:r>
              <a:rPr lang="en-US" altLang="ja-JP" sz="1600" b="1" dirty="0" smtClean="0">
                <a:latin typeface="Meiryo UI" panose="020B0604030504040204" pitchFamily="50" charset="-128"/>
                <a:ea typeface="Meiryo UI" panose="020B0604030504040204" pitchFamily="50" charset="-128"/>
              </a:rPr>
              <a:t>Ⅱ</a:t>
            </a:r>
            <a:r>
              <a:rPr lang="ja-JP" altLang="en-US" sz="1600" b="1" dirty="0" smtClean="0">
                <a:latin typeface="Meiryo UI" panose="020B0604030504040204" pitchFamily="50" charset="-128"/>
                <a:ea typeface="Meiryo UI" panose="020B0604030504040204" pitchFamily="50" charset="-128"/>
              </a:rPr>
              <a:t>）の算定</a:t>
            </a:r>
            <a:endParaRPr lang="ja-JP" altLang="en-US" sz="1600" b="1" dirty="0">
              <a:latin typeface="Meiryo UI" panose="020B0604030504040204" pitchFamily="50" charset="-128"/>
              <a:ea typeface="Meiryo UI" panose="020B0604030504040204" pitchFamily="50" charset="-128"/>
            </a:endParaRPr>
          </a:p>
        </p:txBody>
      </p:sp>
      <p:sp>
        <p:nvSpPr>
          <p:cNvPr id="27" name="二等辺三角形 26"/>
          <p:cNvSpPr/>
          <p:nvPr/>
        </p:nvSpPr>
        <p:spPr>
          <a:xfrm rot="10800000">
            <a:off x="2075126" y="2850494"/>
            <a:ext cx="596712" cy="1842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8" name="二等辺三角形 27"/>
          <p:cNvSpPr/>
          <p:nvPr/>
        </p:nvSpPr>
        <p:spPr>
          <a:xfrm rot="10800000">
            <a:off x="6516216" y="2850494"/>
            <a:ext cx="596712" cy="1842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9" name="角丸四角形 28"/>
          <p:cNvSpPr/>
          <p:nvPr/>
        </p:nvSpPr>
        <p:spPr>
          <a:xfrm>
            <a:off x="323850" y="3093340"/>
            <a:ext cx="4104134" cy="1322286"/>
          </a:xfrm>
          <a:prstGeom prst="roundRect">
            <a:avLst>
              <a:gd name="adj" fmla="val 11277"/>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0" name="正方形/長方形 29"/>
          <p:cNvSpPr/>
          <p:nvPr/>
        </p:nvSpPr>
        <p:spPr>
          <a:xfrm>
            <a:off x="467544" y="3158723"/>
            <a:ext cx="3816424" cy="307777"/>
          </a:xfrm>
          <a:prstGeom prst="rect">
            <a:avLst/>
          </a:prstGeom>
        </p:spPr>
        <p:txBody>
          <a:bodyPr wrap="square">
            <a:spAutoFit/>
          </a:bodyPr>
          <a:lstStyle/>
          <a:p>
            <a:pPr algn="ctr"/>
            <a:r>
              <a:rPr lang="ja-JP" altLang="en-US" sz="1400" dirty="0" smtClean="0">
                <a:latin typeface="Meiryo UI" panose="020B0604030504040204" pitchFamily="50" charset="-128"/>
                <a:ea typeface="Meiryo UI" panose="020B0604030504040204" pitchFamily="50" charset="-128"/>
              </a:rPr>
              <a:t>特定処遇改善加算（</a:t>
            </a:r>
            <a:r>
              <a:rPr lang="en-US" altLang="ja-JP" sz="1400" dirty="0" smtClean="0">
                <a:latin typeface="Meiryo UI" panose="020B0604030504040204" pitchFamily="50" charset="-128"/>
                <a:ea typeface="Meiryo UI" panose="020B0604030504040204" pitchFamily="50" charset="-128"/>
              </a:rPr>
              <a:t>Ⅰ</a:t>
            </a:r>
            <a:r>
              <a:rPr lang="ja-JP" altLang="en-US" sz="1400" dirty="0" smtClean="0">
                <a:latin typeface="Meiryo UI" panose="020B0604030504040204" pitchFamily="50" charset="-128"/>
                <a:ea typeface="Meiryo UI" panose="020B0604030504040204" pitchFamily="50" charset="-128"/>
              </a:rPr>
              <a:t>）の算定額</a:t>
            </a:r>
            <a:r>
              <a:rPr lang="ja-JP" altLang="en-US" sz="1400" dirty="0">
                <a:latin typeface="Meiryo UI" panose="020B0604030504040204" pitchFamily="50" charset="-128"/>
                <a:ea typeface="Meiryo UI" panose="020B0604030504040204" pitchFamily="50" charset="-128"/>
              </a:rPr>
              <a:t>の計算</a:t>
            </a:r>
          </a:p>
        </p:txBody>
      </p:sp>
      <p:sp>
        <p:nvSpPr>
          <p:cNvPr id="33" name="角丸四角形 32"/>
          <p:cNvSpPr/>
          <p:nvPr/>
        </p:nvSpPr>
        <p:spPr>
          <a:xfrm>
            <a:off x="450931" y="3560983"/>
            <a:ext cx="1366325"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34" name="正方形/長方形 33"/>
          <p:cNvSpPr/>
          <p:nvPr/>
        </p:nvSpPr>
        <p:spPr>
          <a:xfrm>
            <a:off x="474225" y="3612645"/>
            <a:ext cx="1423298" cy="553998"/>
          </a:xfrm>
          <a:prstGeom prst="rect">
            <a:avLst/>
          </a:prstGeom>
        </p:spPr>
        <p:txBody>
          <a:bodyPr wrap="square">
            <a:spAutoFit/>
          </a:bodyPr>
          <a:lstStyle/>
          <a:p>
            <a:r>
              <a:rPr lang="ja-JP" altLang="en-US" sz="1000" b="1" dirty="0" smtClean="0">
                <a:latin typeface="Meiryo UI" panose="020B0604030504040204" pitchFamily="50" charset="-128"/>
                <a:ea typeface="Meiryo UI" panose="020B0604030504040204" pitchFamily="50" charset="-128"/>
              </a:rPr>
              <a:t>基本サービス費</a:t>
            </a:r>
            <a:endParaRPr lang="en-US" altLang="ja-JP" sz="1000" b="1" dirty="0" smtClean="0">
              <a:latin typeface="Meiryo UI" panose="020B0604030504040204" pitchFamily="50" charset="-128"/>
              <a:ea typeface="Meiryo UI" panose="020B0604030504040204" pitchFamily="50" charset="-128"/>
            </a:endParaRPr>
          </a:p>
          <a:p>
            <a:r>
              <a:rPr lang="ja-JP" altLang="en-US" sz="1000" b="1" dirty="0" smtClean="0">
                <a:latin typeface="Meiryo UI" panose="020B0604030504040204" pitchFamily="50" charset="-128"/>
                <a:ea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rPr>
              <a:t>現行の処遇改善加算分を除く）</a:t>
            </a:r>
          </a:p>
        </p:txBody>
      </p:sp>
      <p:sp>
        <p:nvSpPr>
          <p:cNvPr id="35" name="正方形/長方形 34"/>
          <p:cNvSpPr/>
          <p:nvPr/>
        </p:nvSpPr>
        <p:spPr>
          <a:xfrm>
            <a:off x="1798352" y="3690140"/>
            <a:ext cx="377026" cy="369332"/>
          </a:xfrm>
          <a:prstGeom prst="rect">
            <a:avLst/>
          </a:prstGeom>
        </p:spPr>
        <p:txBody>
          <a:bodyPr wrap="none">
            <a:spAutoFit/>
          </a:bodyPr>
          <a:lstStyle/>
          <a:p>
            <a:r>
              <a:rPr lang="en-US" altLang="ja-JP" b="1" dirty="0">
                <a:solidFill>
                  <a:schemeClr val="tx1">
                    <a:lumMod val="50000"/>
                    <a:lumOff val="50000"/>
                  </a:schemeClr>
                </a:solidFill>
                <a:latin typeface="Meiryo UI" panose="020B0604030504040204" pitchFamily="50" charset="-128"/>
                <a:ea typeface="Meiryo UI" panose="020B0604030504040204" pitchFamily="50" charset="-128"/>
              </a:rPr>
              <a:t>×</a:t>
            </a:r>
            <a:endParaRPr lang="ja-JP" altLang="en-US"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36" name="角丸四角形 35"/>
          <p:cNvSpPr/>
          <p:nvPr/>
        </p:nvSpPr>
        <p:spPr>
          <a:xfrm>
            <a:off x="2152084" y="3563765"/>
            <a:ext cx="925044"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37" name="正方形/長方形 36"/>
          <p:cNvSpPr/>
          <p:nvPr/>
        </p:nvSpPr>
        <p:spPr>
          <a:xfrm>
            <a:off x="2175000" y="3631163"/>
            <a:ext cx="966005"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各サービス</a:t>
            </a:r>
            <a:r>
              <a:rPr lang="ja-JP" altLang="en-US" sz="1000" b="1" dirty="0" smtClean="0">
                <a:latin typeface="Meiryo UI" panose="020B0604030504040204" pitchFamily="50" charset="-128"/>
                <a:ea typeface="Meiryo UI" panose="020B0604030504040204" pitchFamily="50" charset="-128"/>
              </a:rPr>
              <a:t>の</a:t>
            </a:r>
            <a:r>
              <a:rPr lang="ja-JP" altLang="en-US" sz="1000" b="1" u="sng" dirty="0" smtClean="0">
                <a:solidFill>
                  <a:srgbClr val="C00000"/>
                </a:solidFill>
                <a:latin typeface="Meiryo UI" panose="020B0604030504040204" pitchFamily="50" charset="-128"/>
                <a:ea typeface="Meiryo UI" panose="020B0604030504040204" pitchFamily="50" charset="-128"/>
              </a:rPr>
              <a:t>加算区分</a:t>
            </a:r>
            <a:r>
              <a:rPr lang="en-US" altLang="ja-JP" sz="1000" b="1" u="sng" dirty="0" smtClean="0">
                <a:solidFill>
                  <a:srgbClr val="C00000"/>
                </a:solidFill>
                <a:latin typeface="Meiryo UI" panose="020B0604030504040204" pitchFamily="50" charset="-128"/>
                <a:ea typeface="Meiryo UI" panose="020B0604030504040204" pitchFamily="50" charset="-128"/>
              </a:rPr>
              <a:t>(</a:t>
            </a:r>
            <a:r>
              <a:rPr lang="en-US" altLang="ja-JP" sz="1000" b="1" u="sng" dirty="0">
                <a:solidFill>
                  <a:srgbClr val="C00000"/>
                </a:solidFill>
                <a:latin typeface="Meiryo UI" panose="020B0604030504040204" pitchFamily="50" charset="-128"/>
                <a:ea typeface="Meiryo UI" panose="020B0604030504040204" pitchFamily="50" charset="-128"/>
              </a:rPr>
              <a:t>Ⅰ)</a:t>
            </a:r>
            <a:r>
              <a:rPr lang="ja-JP" altLang="en-US" sz="1000" b="1" dirty="0">
                <a:latin typeface="Meiryo UI" panose="020B0604030504040204" pitchFamily="50" charset="-128"/>
                <a:ea typeface="Meiryo UI" panose="020B0604030504040204" pitchFamily="50" charset="-128"/>
              </a:rPr>
              <a:t>の加算率</a:t>
            </a:r>
          </a:p>
        </p:txBody>
      </p:sp>
      <p:sp>
        <p:nvSpPr>
          <p:cNvPr id="38" name="正方形/長方形 37"/>
          <p:cNvSpPr/>
          <p:nvPr/>
        </p:nvSpPr>
        <p:spPr>
          <a:xfrm>
            <a:off x="3028114" y="3672661"/>
            <a:ext cx="415498" cy="369332"/>
          </a:xfrm>
          <a:prstGeom prst="rect">
            <a:avLst/>
          </a:prstGeom>
        </p:spPr>
        <p:txBody>
          <a:bodyPr wrap="none">
            <a:spAutoFit/>
          </a:bodyPr>
          <a:lstStyle/>
          <a:p>
            <a:r>
              <a:rPr lang="ja-JP" altLang="en-US" b="1" dirty="0">
                <a:solidFill>
                  <a:schemeClr val="tx1">
                    <a:lumMod val="50000"/>
                    <a:lumOff val="50000"/>
                  </a:schemeClr>
                </a:solidFill>
                <a:latin typeface="Meiryo UI" panose="020B0604030504040204" pitchFamily="50" charset="-128"/>
                <a:ea typeface="Meiryo UI" panose="020B0604030504040204" pitchFamily="50" charset="-128"/>
              </a:rPr>
              <a:t>＝</a:t>
            </a:r>
          </a:p>
        </p:txBody>
      </p:sp>
      <p:sp>
        <p:nvSpPr>
          <p:cNvPr id="39" name="角丸四角形 38"/>
          <p:cNvSpPr/>
          <p:nvPr/>
        </p:nvSpPr>
        <p:spPr>
          <a:xfrm>
            <a:off x="3417810" y="3560983"/>
            <a:ext cx="897142"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40" name="正方形/長方形 39"/>
          <p:cNvSpPr/>
          <p:nvPr/>
        </p:nvSpPr>
        <p:spPr>
          <a:xfrm>
            <a:off x="3443612" y="3621637"/>
            <a:ext cx="918559"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各事業所</a:t>
            </a:r>
            <a:r>
              <a:rPr lang="ja-JP" altLang="en-US" sz="1000" b="1" dirty="0" smtClean="0">
                <a:latin typeface="Meiryo UI" panose="020B0604030504040204" pitchFamily="50" charset="-128"/>
                <a:ea typeface="Meiryo UI" panose="020B0604030504040204" pitchFamily="50" charset="-128"/>
              </a:rPr>
              <a:t>の区分</a:t>
            </a:r>
            <a:r>
              <a:rPr lang="en-US" altLang="ja-JP" sz="1000" b="1" dirty="0" smtClean="0">
                <a:latin typeface="Meiryo UI" panose="020B0604030504040204" pitchFamily="50" charset="-128"/>
                <a:ea typeface="Meiryo UI" panose="020B0604030504040204" pitchFamily="50" charset="-128"/>
              </a:rPr>
              <a:t>(</a:t>
            </a:r>
            <a:r>
              <a:rPr lang="en-US" altLang="ja-JP" sz="1000" b="1" dirty="0">
                <a:latin typeface="Meiryo UI" panose="020B0604030504040204" pitchFamily="50" charset="-128"/>
                <a:ea typeface="Meiryo UI" panose="020B0604030504040204" pitchFamily="50" charset="-128"/>
              </a:rPr>
              <a:t>Ⅰ)</a:t>
            </a:r>
            <a:r>
              <a:rPr lang="ja-JP" altLang="en-US" sz="1000" b="1" dirty="0">
                <a:latin typeface="Meiryo UI" panose="020B0604030504040204" pitchFamily="50" charset="-128"/>
                <a:ea typeface="Meiryo UI" panose="020B0604030504040204" pitchFamily="50" charset="-128"/>
              </a:rPr>
              <a:t>による収入</a:t>
            </a:r>
          </a:p>
        </p:txBody>
      </p:sp>
      <p:sp>
        <p:nvSpPr>
          <p:cNvPr id="41" name="角丸四角形 40"/>
          <p:cNvSpPr/>
          <p:nvPr/>
        </p:nvSpPr>
        <p:spPr>
          <a:xfrm>
            <a:off x="4711856" y="3093340"/>
            <a:ext cx="4104134" cy="1322286"/>
          </a:xfrm>
          <a:prstGeom prst="roundRect">
            <a:avLst>
              <a:gd name="adj" fmla="val 11277"/>
            </a:avLst>
          </a:prstGeom>
          <a:solidFill>
            <a:schemeClr val="bg1"/>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2" name="正方形/長方形 41"/>
          <p:cNvSpPr/>
          <p:nvPr/>
        </p:nvSpPr>
        <p:spPr>
          <a:xfrm>
            <a:off x="4860032" y="3158723"/>
            <a:ext cx="3816423" cy="307777"/>
          </a:xfrm>
          <a:prstGeom prst="rect">
            <a:avLst/>
          </a:prstGeom>
        </p:spPr>
        <p:txBody>
          <a:bodyPr wrap="square">
            <a:spAutoFit/>
          </a:bodyPr>
          <a:lstStyle/>
          <a:p>
            <a:pPr algn="ctr"/>
            <a:r>
              <a:rPr lang="ja-JP" altLang="en-US" sz="1400" dirty="0" smtClean="0">
                <a:latin typeface="Meiryo UI" panose="020B0604030504040204" pitchFamily="50" charset="-128"/>
                <a:ea typeface="Meiryo UI" panose="020B0604030504040204" pitchFamily="50" charset="-128"/>
              </a:rPr>
              <a:t>特定処遇改善加算（</a:t>
            </a:r>
            <a:r>
              <a:rPr lang="en-US" altLang="ja-JP" sz="1400" dirty="0" smtClean="0">
                <a:latin typeface="Meiryo UI" panose="020B0604030504040204" pitchFamily="50" charset="-128"/>
                <a:ea typeface="Meiryo UI" panose="020B0604030504040204" pitchFamily="50" charset="-128"/>
              </a:rPr>
              <a:t>Ⅱ</a:t>
            </a:r>
            <a:r>
              <a:rPr lang="ja-JP" altLang="en-US" sz="1400" dirty="0" smtClean="0">
                <a:latin typeface="Meiryo UI" panose="020B0604030504040204" pitchFamily="50" charset="-128"/>
                <a:ea typeface="Meiryo UI" panose="020B0604030504040204" pitchFamily="50" charset="-128"/>
              </a:rPr>
              <a:t>）の算定額</a:t>
            </a:r>
            <a:r>
              <a:rPr lang="ja-JP" altLang="en-US" sz="1400" dirty="0">
                <a:latin typeface="Meiryo UI" panose="020B0604030504040204" pitchFamily="50" charset="-128"/>
                <a:ea typeface="Meiryo UI" panose="020B0604030504040204" pitchFamily="50" charset="-128"/>
              </a:rPr>
              <a:t>の計算</a:t>
            </a:r>
          </a:p>
        </p:txBody>
      </p:sp>
      <p:sp>
        <p:nvSpPr>
          <p:cNvPr id="52" name="正方形/長方形 51"/>
          <p:cNvSpPr/>
          <p:nvPr/>
        </p:nvSpPr>
        <p:spPr>
          <a:xfrm>
            <a:off x="5656346" y="4416130"/>
            <a:ext cx="3166808" cy="261610"/>
          </a:xfrm>
          <a:prstGeom prst="rect">
            <a:avLst/>
          </a:prstGeom>
        </p:spPr>
        <p:txBody>
          <a:bodyPr wrap="square">
            <a:spAutoFit/>
          </a:bodyPr>
          <a:lstStyle/>
          <a:p>
            <a:pPr algn="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各サービスの加算率は</a:t>
            </a:r>
            <a:r>
              <a:rPr lang="en-US" altLang="ja-JP" sz="1100" dirty="0">
                <a:latin typeface="Meiryo UI" panose="020B0604030504040204" pitchFamily="50" charset="-128"/>
                <a:ea typeface="Meiryo UI" panose="020B0604030504040204" pitchFamily="50" charset="-128"/>
              </a:rPr>
              <a:t>P.4</a:t>
            </a:r>
            <a:r>
              <a:rPr lang="ja-JP" altLang="en-US" sz="1100" dirty="0">
                <a:latin typeface="Meiryo UI" panose="020B0604030504040204" pitchFamily="50" charset="-128"/>
                <a:ea typeface="Meiryo UI" panose="020B0604030504040204" pitchFamily="50" charset="-128"/>
              </a:rPr>
              <a:t>を参照</a:t>
            </a:r>
          </a:p>
        </p:txBody>
      </p:sp>
      <p:sp>
        <p:nvSpPr>
          <p:cNvPr id="53" name="二等辺三角形 52"/>
          <p:cNvSpPr/>
          <p:nvPr/>
        </p:nvSpPr>
        <p:spPr>
          <a:xfrm rot="10800000">
            <a:off x="4292388" y="4507998"/>
            <a:ext cx="596712" cy="1842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5" name="角丸四角形 54"/>
          <p:cNvSpPr/>
          <p:nvPr/>
        </p:nvSpPr>
        <p:spPr>
          <a:xfrm>
            <a:off x="329833" y="4750322"/>
            <a:ext cx="8494577" cy="1904830"/>
          </a:xfrm>
          <a:prstGeom prst="roundRect">
            <a:avLst>
              <a:gd name="adj" fmla="val 10787"/>
            </a:avLst>
          </a:prstGeom>
          <a:solidFill>
            <a:srgbClr val="FFF0C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4" name="正方形/長方形 53"/>
          <p:cNvSpPr/>
          <p:nvPr/>
        </p:nvSpPr>
        <p:spPr>
          <a:xfrm>
            <a:off x="2072418" y="4851095"/>
            <a:ext cx="5036652" cy="338554"/>
          </a:xfrm>
          <a:prstGeom prst="rect">
            <a:avLst/>
          </a:prstGeom>
        </p:spPr>
        <p:txBody>
          <a:bodyPr wrap="square">
            <a:spAutoFit/>
          </a:bodyPr>
          <a:lstStyle/>
          <a:p>
            <a:pPr algn="ctr"/>
            <a:r>
              <a:rPr lang="ja-JP" altLang="en-US" sz="1600" b="1" dirty="0" smtClean="0">
                <a:latin typeface="Meiryo UI" panose="020B0604030504040204" pitchFamily="50" charset="-128"/>
                <a:ea typeface="Meiryo UI" panose="020B0604030504040204" pitchFamily="50" charset="-128"/>
              </a:rPr>
              <a:t>特定処遇改善加算</a:t>
            </a:r>
            <a:r>
              <a:rPr lang="ja-JP" altLang="en-US" sz="1600" b="1" dirty="0">
                <a:latin typeface="Meiryo UI" panose="020B0604030504040204" pitchFamily="50" charset="-128"/>
                <a:ea typeface="Meiryo UI" panose="020B0604030504040204" pitchFamily="50" charset="-128"/>
              </a:rPr>
              <a:t>の算定額に相当する賃金改善の実施</a:t>
            </a:r>
          </a:p>
        </p:txBody>
      </p:sp>
      <p:sp>
        <p:nvSpPr>
          <p:cNvPr id="57" name="角丸四角形 56"/>
          <p:cNvSpPr/>
          <p:nvPr/>
        </p:nvSpPr>
        <p:spPr>
          <a:xfrm>
            <a:off x="810721" y="4941168"/>
            <a:ext cx="485082" cy="1634276"/>
          </a:xfrm>
          <a:prstGeom prst="roundRect">
            <a:avLst>
              <a:gd name="adj" fmla="val 1931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58" name="正方形/長方形 57"/>
          <p:cNvSpPr/>
          <p:nvPr/>
        </p:nvSpPr>
        <p:spPr>
          <a:xfrm>
            <a:off x="898645" y="4941168"/>
            <a:ext cx="338554" cy="1673543"/>
          </a:xfrm>
          <a:prstGeom prst="rect">
            <a:avLst/>
          </a:prstGeom>
        </p:spPr>
        <p:txBody>
          <a:bodyPr vert="eaVert" wrap="square">
            <a:spAutoFit/>
          </a:bodyPr>
          <a:lstStyle/>
          <a:p>
            <a:r>
              <a:rPr lang="ja-JP" altLang="en-US" sz="1000" b="1" dirty="0" smtClean="0">
                <a:latin typeface="Meiryo UI" panose="020B0604030504040204" pitchFamily="50" charset="-128"/>
                <a:ea typeface="Meiryo UI" panose="020B0604030504040204" pitchFamily="50" charset="-128"/>
              </a:rPr>
              <a:t>特定処遇改善加算の算定額</a:t>
            </a:r>
            <a:endParaRPr lang="ja-JP" altLang="en-US" sz="1000" b="1" dirty="0">
              <a:latin typeface="Meiryo UI" panose="020B0604030504040204" pitchFamily="50" charset="-128"/>
              <a:ea typeface="Meiryo UI" panose="020B0604030504040204" pitchFamily="50" charset="-128"/>
            </a:endParaRPr>
          </a:p>
        </p:txBody>
      </p:sp>
      <p:pic>
        <p:nvPicPr>
          <p:cNvPr id="61" name="図 60"/>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2072418" y="5170543"/>
            <a:ext cx="505473" cy="551441"/>
          </a:xfrm>
          <a:prstGeom prst="rect">
            <a:avLst/>
          </a:prstGeom>
        </p:spPr>
      </p:pic>
      <p:pic>
        <p:nvPicPr>
          <p:cNvPr id="62" name="図 61"/>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2107942" y="5630817"/>
            <a:ext cx="431806" cy="477186"/>
          </a:xfrm>
          <a:prstGeom prst="rect">
            <a:avLst/>
          </a:prstGeom>
        </p:spPr>
      </p:pic>
      <p:pic>
        <p:nvPicPr>
          <p:cNvPr id="63" name="図 62"/>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2072215" y="6016836"/>
            <a:ext cx="505473" cy="551441"/>
          </a:xfrm>
          <a:prstGeom prst="rect">
            <a:avLst/>
          </a:prstGeom>
        </p:spPr>
      </p:pic>
      <p:sp>
        <p:nvSpPr>
          <p:cNvPr id="65" name="正方形/長方形 64"/>
          <p:cNvSpPr/>
          <p:nvPr/>
        </p:nvSpPr>
        <p:spPr>
          <a:xfrm>
            <a:off x="2799121" y="5276230"/>
            <a:ext cx="5872854" cy="815608"/>
          </a:xfrm>
          <a:prstGeom prst="rect">
            <a:avLst/>
          </a:prstGeom>
        </p:spPr>
        <p:txBody>
          <a:bodyPr wrap="square">
            <a:spAutoFit/>
          </a:bodyPr>
          <a:lstStyle/>
          <a:p>
            <a:pPr marL="266700" lvl="0" indent="-266700"/>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400" dirty="0" smtClean="0">
                <a:solidFill>
                  <a:prstClr val="black"/>
                </a:solidFill>
                <a:latin typeface="Meiryo UI" panose="020B0604030504040204" pitchFamily="50" charset="-128"/>
                <a:ea typeface="Meiryo UI" panose="020B0604030504040204" pitchFamily="50" charset="-128"/>
              </a:rPr>
              <a:t>特定処遇改善加算</a:t>
            </a:r>
            <a:r>
              <a:rPr lang="ja-JP" altLang="en-US" sz="1400" dirty="0">
                <a:solidFill>
                  <a:prstClr val="black"/>
                </a:solidFill>
                <a:latin typeface="Meiryo UI" panose="020B0604030504040204" pitchFamily="50" charset="-128"/>
                <a:ea typeface="Meiryo UI" panose="020B0604030504040204" pitchFamily="50" charset="-128"/>
              </a:rPr>
              <a:t>は、事業所毎の勤続</a:t>
            </a:r>
            <a:r>
              <a:rPr lang="en-US" altLang="ja-JP" sz="1400" dirty="0">
                <a:solidFill>
                  <a:prstClr val="black"/>
                </a:solidFill>
                <a:latin typeface="Meiryo UI" panose="020B0604030504040204" pitchFamily="50" charset="-128"/>
                <a:ea typeface="Meiryo UI" panose="020B0604030504040204" pitchFamily="50" charset="-128"/>
              </a:rPr>
              <a:t>10</a:t>
            </a:r>
            <a:r>
              <a:rPr lang="ja-JP" altLang="en-US" sz="1400" dirty="0">
                <a:solidFill>
                  <a:prstClr val="black"/>
                </a:solidFill>
                <a:latin typeface="Meiryo UI" panose="020B0604030504040204" pitchFamily="50" charset="-128"/>
                <a:ea typeface="Meiryo UI" panose="020B0604030504040204" pitchFamily="50" charset="-128"/>
              </a:rPr>
              <a:t>年以上の介護</a:t>
            </a:r>
            <a:r>
              <a:rPr lang="ja-JP" altLang="en-US" sz="1400" dirty="0" smtClean="0">
                <a:solidFill>
                  <a:prstClr val="black"/>
                </a:solidFill>
                <a:latin typeface="Meiryo UI" panose="020B0604030504040204" pitchFamily="50" charset="-128"/>
                <a:ea typeface="Meiryo UI" panose="020B0604030504040204" pitchFamily="50" charset="-128"/>
              </a:rPr>
              <a:t>福祉士等の</a:t>
            </a:r>
            <a:r>
              <a:rPr lang="ja-JP" altLang="en-US" sz="1400" dirty="0">
                <a:solidFill>
                  <a:prstClr val="black"/>
                </a:solidFill>
                <a:latin typeface="Meiryo UI" panose="020B0604030504040204" pitchFamily="50" charset="-128"/>
                <a:ea typeface="Meiryo UI" panose="020B0604030504040204" pitchFamily="50" charset="-128"/>
              </a:rPr>
              <a:t>数に応じて配分されるものではない</a:t>
            </a:r>
            <a:endParaRPr lang="en-US" altLang="ja-JP" sz="1400" dirty="0">
              <a:solidFill>
                <a:prstClr val="black"/>
              </a:solidFill>
              <a:latin typeface="Meiryo UI" panose="020B0604030504040204" pitchFamily="50" charset="-128"/>
              <a:ea typeface="Meiryo UI" panose="020B0604030504040204" pitchFamily="50" charset="-128"/>
            </a:endParaRPr>
          </a:p>
          <a:p>
            <a:pPr marL="266700" indent="-266700">
              <a:spcBef>
                <a:spcPts val="600"/>
              </a:spcBef>
            </a:pPr>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400" dirty="0">
                <a:solidFill>
                  <a:prstClr val="black"/>
                </a:solidFill>
                <a:latin typeface="Meiryo UI" panose="020B0604030504040204" pitchFamily="50" charset="-128"/>
                <a:ea typeface="Meiryo UI" panose="020B0604030504040204" pitchFamily="50" charset="-128"/>
              </a:rPr>
              <a:t>配分ルールはＰ</a:t>
            </a:r>
            <a:r>
              <a:rPr lang="en-US" altLang="ja-JP" sz="1400" dirty="0">
                <a:solidFill>
                  <a:prstClr val="black"/>
                </a:solidFill>
                <a:latin typeface="Meiryo UI" panose="020B0604030504040204" pitchFamily="50" charset="-128"/>
                <a:ea typeface="Meiryo UI" panose="020B0604030504040204" pitchFamily="50" charset="-128"/>
              </a:rPr>
              <a:t>.7</a:t>
            </a:r>
            <a:r>
              <a:rPr lang="ja-JP" altLang="en-US" sz="1400" dirty="0" err="1">
                <a:solidFill>
                  <a:prstClr val="black"/>
                </a:solidFill>
                <a:latin typeface="Meiryo UI" panose="020B0604030504040204" pitchFamily="50" charset="-128"/>
                <a:ea typeface="Meiryo UI" panose="020B0604030504040204" pitchFamily="50" charset="-128"/>
              </a:rPr>
              <a:t>、</a:t>
            </a:r>
            <a:r>
              <a:rPr lang="en-US" altLang="ja-JP" sz="1400" dirty="0">
                <a:solidFill>
                  <a:prstClr val="black"/>
                </a:solidFill>
                <a:latin typeface="Meiryo UI" panose="020B0604030504040204" pitchFamily="50" charset="-128"/>
                <a:ea typeface="Meiryo UI" panose="020B0604030504040204" pitchFamily="50" charset="-128"/>
              </a:rPr>
              <a:t>8</a:t>
            </a:r>
            <a:r>
              <a:rPr lang="ja-JP" altLang="en-US" sz="1400" dirty="0">
                <a:solidFill>
                  <a:prstClr val="black"/>
                </a:solidFill>
                <a:latin typeface="Meiryo UI" panose="020B0604030504040204" pitchFamily="50" charset="-128"/>
                <a:ea typeface="Meiryo UI" panose="020B0604030504040204" pitchFamily="50" charset="-128"/>
              </a:rPr>
              <a:t>の考え方で決める</a:t>
            </a:r>
            <a:endParaRPr lang="en-US" altLang="ja-JP" sz="1400" dirty="0">
              <a:solidFill>
                <a:prstClr val="black"/>
              </a:solidFill>
              <a:latin typeface="Meiryo UI" panose="020B0604030504040204" pitchFamily="50" charset="-128"/>
              <a:ea typeface="Meiryo UI" panose="020B0604030504040204" pitchFamily="50" charset="-128"/>
            </a:endParaRPr>
          </a:p>
        </p:txBody>
      </p:sp>
      <p:cxnSp>
        <p:nvCxnSpPr>
          <p:cNvPr id="67" name="直線矢印コネクタ 66"/>
          <p:cNvCxnSpPr>
            <a:endCxn id="61" idx="1"/>
          </p:cNvCxnSpPr>
          <p:nvPr/>
        </p:nvCxnSpPr>
        <p:spPr>
          <a:xfrm flipV="1">
            <a:off x="1331640" y="5446264"/>
            <a:ext cx="740778" cy="431008"/>
          </a:xfrm>
          <a:prstGeom prst="straightConnector1">
            <a:avLst/>
          </a:prstGeom>
          <a:ln w="381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a:endCxn id="62" idx="1"/>
          </p:cNvCxnSpPr>
          <p:nvPr/>
        </p:nvCxnSpPr>
        <p:spPr>
          <a:xfrm>
            <a:off x="1331640" y="5869410"/>
            <a:ext cx="776302" cy="0"/>
          </a:xfrm>
          <a:prstGeom prst="straightConnector1">
            <a:avLst/>
          </a:prstGeom>
          <a:ln w="381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a:endCxn id="63" idx="1"/>
          </p:cNvCxnSpPr>
          <p:nvPr/>
        </p:nvCxnSpPr>
        <p:spPr>
          <a:xfrm>
            <a:off x="1329365" y="5876394"/>
            <a:ext cx="742850" cy="416163"/>
          </a:xfrm>
          <a:prstGeom prst="straightConnector1">
            <a:avLst/>
          </a:prstGeom>
          <a:ln w="38100">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正方形/長方形 71"/>
          <p:cNvSpPr/>
          <p:nvPr/>
        </p:nvSpPr>
        <p:spPr>
          <a:xfrm>
            <a:off x="1534978" y="5446263"/>
            <a:ext cx="346249" cy="1051289"/>
          </a:xfrm>
          <a:prstGeom prst="rect">
            <a:avLst/>
          </a:prstGeom>
        </p:spPr>
        <p:txBody>
          <a:bodyPr vert="eaVert" wrap="square">
            <a:spAutoFit/>
          </a:bodyPr>
          <a:lstStyle/>
          <a:p>
            <a:r>
              <a:rPr lang="ja-JP" altLang="en-US" sz="1050" b="1" dirty="0">
                <a:solidFill>
                  <a:schemeClr val="tx2"/>
                </a:solidFill>
                <a:latin typeface="Meiryo UI" panose="020B0604030504040204" pitchFamily="50" charset="-128"/>
                <a:ea typeface="Meiryo UI" panose="020B0604030504040204" pitchFamily="50" charset="-128"/>
              </a:rPr>
              <a:t>賃上げの実施</a:t>
            </a:r>
          </a:p>
        </p:txBody>
      </p:sp>
      <p:sp>
        <p:nvSpPr>
          <p:cNvPr id="74" name="角丸四角形 73"/>
          <p:cNvSpPr/>
          <p:nvPr/>
        </p:nvSpPr>
        <p:spPr>
          <a:xfrm>
            <a:off x="4819679" y="3564199"/>
            <a:ext cx="1366325"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75" name="正方形/長方形 74"/>
          <p:cNvSpPr/>
          <p:nvPr/>
        </p:nvSpPr>
        <p:spPr>
          <a:xfrm>
            <a:off x="4842973" y="3615861"/>
            <a:ext cx="1423298"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基本サービス費</a:t>
            </a:r>
            <a:endParaRPr lang="en-US" altLang="ja-JP" sz="1000" b="1" dirty="0">
              <a:latin typeface="Meiryo UI" panose="020B0604030504040204" pitchFamily="50" charset="-128"/>
              <a:ea typeface="Meiryo UI" panose="020B0604030504040204" pitchFamily="50" charset="-128"/>
            </a:endParaRPr>
          </a:p>
          <a:p>
            <a:r>
              <a:rPr lang="ja-JP" altLang="en-US" sz="1000" b="1" dirty="0" smtClean="0">
                <a:latin typeface="Meiryo UI" panose="020B0604030504040204" pitchFamily="50" charset="-128"/>
                <a:ea typeface="Meiryo UI" panose="020B0604030504040204" pitchFamily="50" charset="-128"/>
              </a:rPr>
              <a:t>（</a:t>
            </a:r>
            <a:r>
              <a:rPr lang="ja-JP" altLang="en-US" sz="1000" b="1" dirty="0">
                <a:latin typeface="Meiryo UI" panose="020B0604030504040204" pitchFamily="50" charset="-128"/>
                <a:ea typeface="Meiryo UI" panose="020B0604030504040204" pitchFamily="50" charset="-128"/>
              </a:rPr>
              <a:t>現行の処遇改善加算分を除く）</a:t>
            </a:r>
          </a:p>
        </p:txBody>
      </p:sp>
      <p:sp>
        <p:nvSpPr>
          <p:cNvPr id="76" name="正方形/長方形 75"/>
          <p:cNvSpPr/>
          <p:nvPr/>
        </p:nvSpPr>
        <p:spPr>
          <a:xfrm>
            <a:off x="6167100" y="3693356"/>
            <a:ext cx="377026" cy="369332"/>
          </a:xfrm>
          <a:prstGeom prst="rect">
            <a:avLst/>
          </a:prstGeom>
        </p:spPr>
        <p:txBody>
          <a:bodyPr wrap="none">
            <a:spAutoFit/>
          </a:bodyPr>
          <a:lstStyle/>
          <a:p>
            <a:r>
              <a:rPr lang="en-US" altLang="ja-JP" b="1" dirty="0">
                <a:solidFill>
                  <a:schemeClr val="tx1">
                    <a:lumMod val="50000"/>
                    <a:lumOff val="50000"/>
                  </a:schemeClr>
                </a:solidFill>
                <a:latin typeface="Meiryo UI" panose="020B0604030504040204" pitchFamily="50" charset="-128"/>
                <a:ea typeface="Meiryo UI" panose="020B0604030504040204" pitchFamily="50" charset="-128"/>
              </a:rPr>
              <a:t>×</a:t>
            </a:r>
            <a:endParaRPr lang="ja-JP" altLang="en-US"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77" name="角丸四角形 76"/>
          <p:cNvSpPr/>
          <p:nvPr/>
        </p:nvSpPr>
        <p:spPr>
          <a:xfrm>
            <a:off x="6520832" y="3564200"/>
            <a:ext cx="925044"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78" name="正方形/長方形 77"/>
          <p:cNvSpPr/>
          <p:nvPr/>
        </p:nvSpPr>
        <p:spPr>
          <a:xfrm>
            <a:off x="6543748" y="3634379"/>
            <a:ext cx="966005"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各サービス</a:t>
            </a:r>
            <a:r>
              <a:rPr lang="ja-JP" altLang="en-US" sz="1000" b="1" dirty="0" smtClean="0">
                <a:latin typeface="Meiryo UI" panose="020B0604030504040204" pitchFamily="50" charset="-128"/>
                <a:ea typeface="Meiryo UI" panose="020B0604030504040204" pitchFamily="50" charset="-128"/>
              </a:rPr>
              <a:t>の</a:t>
            </a:r>
            <a:r>
              <a:rPr lang="ja-JP" altLang="en-US" sz="1000" b="1" u="sng" dirty="0" smtClean="0">
                <a:solidFill>
                  <a:srgbClr val="C00000"/>
                </a:solidFill>
                <a:latin typeface="Meiryo UI" panose="020B0604030504040204" pitchFamily="50" charset="-128"/>
                <a:ea typeface="Meiryo UI" panose="020B0604030504040204" pitchFamily="50" charset="-128"/>
              </a:rPr>
              <a:t>加算区分</a:t>
            </a:r>
            <a:r>
              <a:rPr lang="en-US" altLang="ja-JP" sz="1000" b="1" u="sng" dirty="0" smtClean="0">
                <a:solidFill>
                  <a:srgbClr val="C00000"/>
                </a:solidFill>
                <a:latin typeface="Meiryo UI" panose="020B0604030504040204" pitchFamily="50" charset="-128"/>
                <a:ea typeface="Meiryo UI" panose="020B0604030504040204" pitchFamily="50" charset="-128"/>
              </a:rPr>
              <a:t>(</a:t>
            </a:r>
            <a:r>
              <a:rPr lang="en-US" altLang="ja-JP" sz="1000" b="1" u="sng" dirty="0">
                <a:solidFill>
                  <a:srgbClr val="C00000"/>
                </a:solidFill>
                <a:latin typeface="Meiryo UI" panose="020B0604030504040204" pitchFamily="50" charset="-128"/>
                <a:ea typeface="Meiryo UI" panose="020B0604030504040204" pitchFamily="50" charset="-128"/>
              </a:rPr>
              <a:t>Ⅱ)</a:t>
            </a:r>
            <a:r>
              <a:rPr lang="ja-JP" altLang="en-US" sz="1000" b="1" dirty="0">
                <a:latin typeface="Meiryo UI" panose="020B0604030504040204" pitchFamily="50" charset="-128"/>
                <a:ea typeface="Meiryo UI" panose="020B0604030504040204" pitchFamily="50" charset="-128"/>
              </a:rPr>
              <a:t>の加算率</a:t>
            </a:r>
          </a:p>
        </p:txBody>
      </p:sp>
      <p:sp>
        <p:nvSpPr>
          <p:cNvPr id="79" name="正方形/長方形 78"/>
          <p:cNvSpPr/>
          <p:nvPr/>
        </p:nvSpPr>
        <p:spPr>
          <a:xfrm>
            <a:off x="7396862" y="3675877"/>
            <a:ext cx="415498" cy="369332"/>
          </a:xfrm>
          <a:prstGeom prst="rect">
            <a:avLst/>
          </a:prstGeom>
        </p:spPr>
        <p:txBody>
          <a:bodyPr wrap="none">
            <a:spAutoFit/>
          </a:bodyPr>
          <a:lstStyle/>
          <a:p>
            <a:r>
              <a:rPr lang="ja-JP" altLang="en-US" b="1" dirty="0">
                <a:solidFill>
                  <a:schemeClr val="tx1">
                    <a:lumMod val="50000"/>
                    <a:lumOff val="50000"/>
                  </a:schemeClr>
                </a:solidFill>
                <a:latin typeface="Meiryo UI" panose="020B0604030504040204" pitchFamily="50" charset="-128"/>
                <a:ea typeface="Meiryo UI" panose="020B0604030504040204" pitchFamily="50" charset="-128"/>
              </a:rPr>
              <a:t>＝</a:t>
            </a:r>
          </a:p>
        </p:txBody>
      </p:sp>
      <p:sp>
        <p:nvSpPr>
          <p:cNvPr id="80" name="角丸四角形 79"/>
          <p:cNvSpPr/>
          <p:nvPr/>
        </p:nvSpPr>
        <p:spPr>
          <a:xfrm>
            <a:off x="7786558" y="3564199"/>
            <a:ext cx="897142" cy="657323"/>
          </a:xfrm>
          <a:prstGeom prst="roundRect">
            <a:avLst>
              <a:gd name="adj" fmla="val 22439"/>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81" name="正方形/長方形 80"/>
          <p:cNvSpPr/>
          <p:nvPr/>
        </p:nvSpPr>
        <p:spPr>
          <a:xfrm>
            <a:off x="7812360" y="3624853"/>
            <a:ext cx="918559" cy="553998"/>
          </a:xfrm>
          <a:prstGeom prst="rect">
            <a:avLst/>
          </a:prstGeom>
        </p:spPr>
        <p:txBody>
          <a:bodyPr wrap="square">
            <a:spAutoFit/>
          </a:bodyPr>
          <a:lstStyle/>
          <a:p>
            <a:r>
              <a:rPr lang="ja-JP" altLang="en-US" sz="1000" b="1" dirty="0">
                <a:latin typeface="Meiryo UI" panose="020B0604030504040204" pitchFamily="50" charset="-128"/>
                <a:ea typeface="Meiryo UI" panose="020B0604030504040204" pitchFamily="50" charset="-128"/>
              </a:rPr>
              <a:t>各事業所</a:t>
            </a:r>
            <a:r>
              <a:rPr lang="ja-JP" altLang="en-US" sz="1000" b="1" dirty="0" smtClean="0">
                <a:latin typeface="Meiryo UI" panose="020B0604030504040204" pitchFamily="50" charset="-128"/>
                <a:ea typeface="Meiryo UI" panose="020B0604030504040204" pitchFamily="50" charset="-128"/>
              </a:rPr>
              <a:t>の区分</a:t>
            </a:r>
            <a:r>
              <a:rPr lang="en-US" altLang="ja-JP" sz="1000" b="1" dirty="0" smtClean="0">
                <a:latin typeface="Meiryo UI" panose="020B0604030504040204" pitchFamily="50" charset="-128"/>
                <a:ea typeface="Meiryo UI" panose="020B0604030504040204" pitchFamily="50" charset="-128"/>
              </a:rPr>
              <a:t>(</a:t>
            </a:r>
            <a:r>
              <a:rPr lang="en-US" altLang="ja-JP" sz="1000" b="1" dirty="0">
                <a:latin typeface="Meiryo UI" panose="020B0604030504040204" pitchFamily="50" charset="-128"/>
                <a:ea typeface="Meiryo UI" panose="020B0604030504040204" pitchFamily="50" charset="-128"/>
              </a:rPr>
              <a:t>Ⅱ)</a:t>
            </a:r>
            <a:r>
              <a:rPr lang="ja-JP" altLang="en-US" sz="1000" b="1" dirty="0">
                <a:latin typeface="Meiryo UI" panose="020B0604030504040204" pitchFamily="50" charset="-128"/>
                <a:ea typeface="Meiryo UI" panose="020B0604030504040204" pitchFamily="50" charset="-128"/>
              </a:rPr>
              <a:t>による収入</a:t>
            </a: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5</a:t>
            </a:fld>
            <a:endParaRPr kumimoji="1" lang="ja-JP" altLang="en-US"/>
          </a:p>
        </p:txBody>
      </p:sp>
    </p:spTree>
    <p:extLst>
      <p:ext uri="{BB962C8B-B14F-4D97-AF65-F5344CB8AC3E}">
        <p14:creationId xmlns:p14="http://schemas.microsoft.com/office/powerpoint/2010/main" val="2044820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323528" y="31358"/>
            <a:ext cx="8136904" cy="369332"/>
          </a:xfrm>
          <a:prstGeom prst="rect">
            <a:avLst/>
          </a:prstGeom>
        </p:spPr>
        <p:txBody>
          <a:bodyPr wrap="square">
            <a:spAutoFit/>
          </a:bodyPr>
          <a:lstStyle/>
          <a:p>
            <a:r>
              <a:rPr lang="ja-JP" altLang="en-US" b="1" dirty="0">
                <a:solidFill>
                  <a:schemeClr val="bg1"/>
                </a:solidFill>
              </a:rPr>
              <a:t>４　　　処遇改善計画書の作成する単位の</a:t>
            </a:r>
            <a:r>
              <a:rPr lang="ja-JP" altLang="en-US" b="1" dirty="0" smtClean="0">
                <a:solidFill>
                  <a:schemeClr val="bg1"/>
                </a:solidFill>
              </a:rPr>
              <a:t>決定（複数事業所を有する場合）</a:t>
            </a:r>
            <a:endParaRPr lang="ja-JP" altLang="en-US" b="1" dirty="0">
              <a:solidFill>
                <a:schemeClr val="bg1"/>
              </a:solidFill>
            </a:endParaRPr>
          </a:p>
        </p:txBody>
      </p:sp>
      <p:cxnSp>
        <p:nvCxnSpPr>
          <p:cNvPr id="7" name="直線コネクタ 6"/>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419798" y="529928"/>
            <a:ext cx="8472681" cy="338554"/>
          </a:xfrm>
          <a:prstGeom prst="rect">
            <a:avLst/>
          </a:prstGeom>
        </p:spPr>
        <p:txBody>
          <a:bodyPr wrap="square">
            <a:spAutoFit/>
          </a:bodyPr>
          <a:lstStyle/>
          <a:p>
            <a:pPr marL="177800" lvl="0" indent="-177800"/>
            <a:r>
              <a:rPr lang="ja-JP" altLang="en-US" sz="1600" b="1" dirty="0" smtClean="0">
                <a:solidFill>
                  <a:schemeClr val="tx2"/>
                </a:solidFill>
                <a:latin typeface="Meiryo UI" panose="020B0604030504040204" pitchFamily="50" charset="-128"/>
                <a:ea typeface="Meiryo UI" panose="020B0604030504040204" pitchFamily="50" charset="-128"/>
              </a:rPr>
              <a:t>処遇</a:t>
            </a:r>
            <a:r>
              <a:rPr lang="ja-JP" altLang="en-US" sz="1600" b="1" dirty="0">
                <a:solidFill>
                  <a:schemeClr val="tx2"/>
                </a:solidFill>
                <a:latin typeface="Meiryo UI" panose="020B0604030504040204" pitchFamily="50" charset="-128"/>
                <a:ea typeface="Meiryo UI" panose="020B0604030504040204" pitchFamily="50" charset="-128"/>
              </a:rPr>
              <a:t>改善計画書と同じ単位で</a:t>
            </a:r>
            <a:r>
              <a:rPr lang="ja-JP" altLang="en-US" sz="1600" b="1" dirty="0" smtClean="0">
                <a:solidFill>
                  <a:schemeClr val="tx2"/>
                </a:solidFill>
                <a:latin typeface="Meiryo UI" panose="020B0604030504040204" pitchFamily="50" charset="-128"/>
                <a:ea typeface="Meiryo UI" panose="020B0604030504040204" pitchFamily="50" charset="-128"/>
              </a:rPr>
              <a:t>実績報告を行うことを念頭</a:t>
            </a:r>
            <a:r>
              <a:rPr lang="ja-JP" altLang="en-US" sz="1600" b="1" dirty="0">
                <a:solidFill>
                  <a:schemeClr val="tx2"/>
                </a:solidFill>
                <a:latin typeface="Meiryo UI" panose="020B0604030504040204" pitchFamily="50" charset="-128"/>
                <a:ea typeface="Meiryo UI" panose="020B0604030504040204" pitchFamily="50" charset="-128"/>
              </a:rPr>
              <a:t>に、計画書の</a:t>
            </a:r>
            <a:r>
              <a:rPr lang="ja-JP" altLang="en-US" sz="1600" b="1" dirty="0" smtClean="0">
                <a:solidFill>
                  <a:schemeClr val="tx2"/>
                </a:solidFill>
                <a:latin typeface="Meiryo UI" panose="020B0604030504040204" pitchFamily="50" charset="-128"/>
                <a:ea typeface="Meiryo UI" panose="020B0604030504040204" pitchFamily="50" charset="-128"/>
              </a:rPr>
              <a:t>作成（申請）単位</a:t>
            </a:r>
            <a:r>
              <a:rPr lang="ja-JP" altLang="en-US" sz="1600" b="1" dirty="0">
                <a:solidFill>
                  <a:schemeClr val="tx2"/>
                </a:solidFill>
                <a:latin typeface="Meiryo UI" panose="020B0604030504040204" pitchFamily="50" charset="-128"/>
                <a:ea typeface="Meiryo UI" panose="020B0604030504040204" pitchFamily="50" charset="-128"/>
              </a:rPr>
              <a:t>を決める</a:t>
            </a:r>
            <a:r>
              <a:rPr lang="ja-JP" altLang="en-US" sz="1600" b="1" dirty="0" smtClean="0">
                <a:solidFill>
                  <a:schemeClr val="tx2"/>
                </a:solidFill>
                <a:latin typeface="Meiryo UI" panose="020B0604030504040204" pitchFamily="50" charset="-128"/>
                <a:ea typeface="Meiryo UI" panose="020B0604030504040204" pitchFamily="50" charset="-128"/>
              </a:rPr>
              <a:t>。</a:t>
            </a:r>
            <a:endParaRPr lang="en-US" altLang="ja-JP" sz="1600" b="1" dirty="0">
              <a:solidFill>
                <a:schemeClr val="tx2"/>
              </a:solidFill>
              <a:latin typeface="Meiryo UI" panose="020B0604030504040204" pitchFamily="50" charset="-128"/>
              <a:ea typeface="Meiryo UI" panose="020B0604030504040204" pitchFamily="50" charset="-128"/>
            </a:endParaRPr>
          </a:p>
        </p:txBody>
      </p:sp>
      <p:sp>
        <p:nvSpPr>
          <p:cNvPr id="10" name="正方形/長方形 9"/>
          <p:cNvSpPr/>
          <p:nvPr/>
        </p:nvSpPr>
        <p:spPr>
          <a:xfrm>
            <a:off x="419798" y="876473"/>
            <a:ext cx="8256658" cy="292388"/>
          </a:xfrm>
          <a:prstGeom prst="rect">
            <a:avLst/>
          </a:prstGeom>
        </p:spPr>
        <p:txBody>
          <a:bodyPr wrap="square">
            <a:spAutoFit/>
          </a:bodyPr>
          <a:lstStyle/>
          <a:p>
            <a:pPr marL="177800" lvl="0" indent="-177800"/>
            <a:r>
              <a:rPr lang="ja-JP" altLang="en-US" sz="13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300" dirty="0">
                <a:solidFill>
                  <a:prstClr val="black"/>
                </a:solidFill>
                <a:latin typeface="Meiryo UI" panose="020B0604030504040204" pitchFamily="50" charset="-128"/>
                <a:ea typeface="Meiryo UI" panose="020B0604030504040204" pitchFamily="50" charset="-128"/>
              </a:rPr>
              <a:t>　</a:t>
            </a:r>
            <a:r>
              <a:rPr lang="ja-JP" altLang="en-US" sz="1300" dirty="0" smtClean="0">
                <a:solidFill>
                  <a:prstClr val="black"/>
                </a:solidFill>
                <a:latin typeface="Meiryo UI" panose="020B0604030504040204" pitchFamily="50" charset="-128"/>
                <a:ea typeface="Meiryo UI" panose="020B0604030504040204" pitchFamily="50" charset="-128"/>
              </a:rPr>
              <a:t>特定処遇改善加算</a:t>
            </a:r>
            <a:r>
              <a:rPr lang="ja-JP" altLang="en-US" sz="1300" dirty="0">
                <a:solidFill>
                  <a:prstClr val="black"/>
                </a:solidFill>
                <a:latin typeface="Meiryo UI" panose="020B0604030504040204" pitchFamily="50" charset="-128"/>
                <a:ea typeface="Meiryo UI" panose="020B0604030504040204" pitchFamily="50" charset="-128"/>
              </a:rPr>
              <a:t>の配分</a:t>
            </a:r>
            <a:r>
              <a:rPr lang="ja-JP" altLang="en-US" sz="1300" dirty="0" smtClean="0">
                <a:solidFill>
                  <a:prstClr val="black"/>
                </a:solidFill>
                <a:latin typeface="Meiryo UI" panose="020B0604030504040204" pitchFamily="50" charset="-128"/>
                <a:ea typeface="Meiryo UI" panose="020B0604030504040204" pitchFamily="50" charset="-128"/>
              </a:rPr>
              <a:t>ルール（Ｐ</a:t>
            </a:r>
            <a:r>
              <a:rPr lang="en-US" altLang="ja-JP" sz="1300" dirty="0">
                <a:solidFill>
                  <a:prstClr val="black"/>
                </a:solidFill>
                <a:latin typeface="Meiryo UI" panose="020B0604030504040204" pitchFamily="50" charset="-128"/>
                <a:ea typeface="Meiryo UI" panose="020B0604030504040204" pitchFamily="50" charset="-128"/>
              </a:rPr>
              <a:t>.</a:t>
            </a:r>
            <a:r>
              <a:rPr lang="ja-JP" altLang="en-US" sz="1300" dirty="0" smtClean="0">
                <a:solidFill>
                  <a:prstClr val="black"/>
                </a:solidFill>
                <a:latin typeface="Meiryo UI" panose="020B0604030504040204" pitchFamily="50" charset="-128"/>
                <a:ea typeface="Meiryo UI" panose="020B0604030504040204" pitchFamily="50" charset="-128"/>
              </a:rPr>
              <a:t>７、８）に</a:t>
            </a:r>
            <a:r>
              <a:rPr lang="ja-JP" altLang="en-US" sz="1300" dirty="0">
                <a:solidFill>
                  <a:prstClr val="black"/>
                </a:solidFill>
                <a:latin typeface="Meiryo UI" panose="020B0604030504040204" pitchFamily="50" charset="-128"/>
                <a:ea typeface="Meiryo UI" panose="020B0604030504040204" pitchFamily="50" charset="-128"/>
              </a:rPr>
              <a:t>ついて</a:t>
            </a:r>
            <a:r>
              <a:rPr lang="ja-JP" altLang="en-US" sz="1300" dirty="0" smtClean="0">
                <a:solidFill>
                  <a:prstClr val="black"/>
                </a:solidFill>
                <a:latin typeface="Meiryo UI" panose="020B0604030504040204" pitchFamily="50" charset="-128"/>
                <a:ea typeface="Meiryo UI" panose="020B0604030504040204" pitchFamily="50" charset="-128"/>
              </a:rPr>
              <a:t>、複数事業所を一括で</a:t>
            </a:r>
            <a:r>
              <a:rPr lang="ja-JP" altLang="en-US" sz="1300" dirty="0">
                <a:solidFill>
                  <a:prstClr val="black"/>
                </a:solidFill>
                <a:latin typeface="Meiryo UI" panose="020B0604030504040204" pitchFamily="50" charset="-128"/>
                <a:ea typeface="Meiryo UI" panose="020B0604030504040204" pitchFamily="50" charset="-128"/>
              </a:rPr>
              <a:t>取り扱うときには、以下に留意。</a:t>
            </a:r>
            <a:endParaRPr lang="en-US" altLang="ja-JP" sz="1300" dirty="0">
              <a:solidFill>
                <a:prstClr val="black"/>
              </a:solidFill>
              <a:latin typeface="Meiryo UI" panose="020B0604030504040204" pitchFamily="50" charset="-128"/>
              <a:ea typeface="Meiryo UI" panose="020B0604030504040204" pitchFamily="50" charset="-128"/>
            </a:endParaRPr>
          </a:p>
        </p:txBody>
      </p:sp>
      <p:sp>
        <p:nvSpPr>
          <p:cNvPr id="11" name="正方形/長方形 10"/>
          <p:cNvSpPr/>
          <p:nvPr/>
        </p:nvSpPr>
        <p:spPr>
          <a:xfrm>
            <a:off x="550535" y="1219323"/>
            <a:ext cx="8042930" cy="1768302"/>
          </a:xfrm>
          <a:prstGeom prst="rect">
            <a:avLst/>
          </a:prstGeom>
          <a:pattFill prst="dkUpDiag">
            <a:fgClr>
              <a:srgbClr val="FFF0C1"/>
            </a:fgClr>
            <a:bgClr>
              <a:schemeClr val="bg1"/>
            </a:bgClr>
          </a:patt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2" name="正方形/長方形 11"/>
          <p:cNvSpPr/>
          <p:nvPr/>
        </p:nvSpPr>
        <p:spPr>
          <a:xfrm>
            <a:off x="638165" y="1310675"/>
            <a:ext cx="7929052" cy="651460"/>
          </a:xfrm>
          <a:prstGeom prst="rect">
            <a:avLst/>
          </a:prstGeom>
        </p:spPr>
        <p:txBody>
          <a:bodyPr wrap="square">
            <a:spAutoFit/>
          </a:bodyPr>
          <a:lstStyle/>
          <a:p>
            <a:pPr marL="92075" marR="0" lvl="0" indent="-92075" algn="l" defTabSz="914238"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rPr>
              <a:t>１．</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経験・技能の</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ある障害福祉人材に</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おける「月額</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8</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万円」の改善又は「役職者を除く全産業平均水準（年収</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440</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万円）」の設定・確保</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92075" marR="0" lvl="0" indent="-92075" algn="l" defTabSz="914238" rtl="0" eaLnBrk="1" fontAlgn="auto" latinLnBrk="0" hangingPunct="1">
              <a:lnSpc>
                <a:spcPct val="100000"/>
              </a:lnSpc>
              <a:spcBef>
                <a:spcPts val="400"/>
              </a:spcBef>
              <a:spcAft>
                <a:spcPts val="0"/>
              </a:spcAft>
              <a:buClrTx/>
              <a:buSzTx/>
              <a:buFontTx/>
              <a:buNone/>
              <a:tabLst/>
              <a:defRPr/>
            </a:pP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　</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a:t>
            </a:r>
            <a:r>
              <a:rPr kumimoji="1" lang="ja-JP" altLang="en-US" sz="1100" b="1"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法人等の）申請単位で</a:t>
            </a:r>
            <a:r>
              <a:rPr kumimoji="1" lang="ja-JP" altLang="en-US" sz="11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１人ではなく、</a:t>
            </a:r>
            <a:r>
              <a:rPr kumimoji="1" lang="ja-JP" altLang="en-US" sz="1100" b="1" i="0" strike="noStrike" kern="1200" cap="none" spc="0" normalizeH="0" baseline="0" noProof="0" dirty="0">
                <a:ln>
                  <a:noFill/>
                </a:ln>
                <a:effectLst/>
                <a:uLnTx/>
                <a:uFillTx/>
                <a:latin typeface="Meiryo UI" panose="020B0604030504040204" pitchFamily="50" charset="-128"/>
                <a:ea typeface="Meiryo UI" panose="020B0604030504040204" pitchFamily="50" charset="-128"/>
              </a:rPr>
              <a:t>一括して申請する事業所の数に応じた設定</a:t>
            </a:r>
            <a:r>
              <a:rPr kumimoji="1" lang="ja-JP" altLang="en-US" sz="11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が必要</a:t>
            </a:r>
            <a:endParaRPr kumimoji="1" lang="en-US" altLang="ja-JP" sz="11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92075" marR="0" lvl="0" indent="-92075" algn="l" defTabSz="914238"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（設定することが困難な事業所が含まれる場合は、その合理的説明を行うことにより、設定人数から除くことが可能）　</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13" name="正方形/長方形 12"/>
          <p:cNvSpPr/>
          <p:nvPr/>
        </p:nvSpPr>
        <p:spPr>
          <a:xfrm>
            <a:off x="556542" y="1944173"/>
            <a:ext cx="7890742" cy="977191"/>
          </a:xfrm>
          <a:prstGeom prst="rect">
            <a:avLst/>
          </a:prstGeom>
        </p:spPr>
        <p:txBody>
          <a:bodyPr wrap="square">
            <a:spAutoFit/>
          </a:bodyPr>
          <a:lstStyle/>
          <a:p>
            <a:pPr marL="85725" marR="0" lvl="0" indent="0" algn="just" defTabSz="883590" rtl="0" eaLnBrk="1" fontAlgn="auto" latinLnBrk="0" hangingPunct="1">
              <a:lnSpc>
                <a:spcPct val="100000"/>
              </a:lnSpc>
              <a:spcBef>
                <a:spcPts val="600"/>
              </a:spcBef>
              <a:spcAft>
                <a:spcPts val="0"/>
              </a:spcAft>
              <a:buClrTx/>
              <a:buSzTx/>
              <a:buFontTx/>
              <a:buNone/>
              <a:tabLst/>
              <a:defRPr/>
            </a:pPr>
            <a:r>
              <a:rPr kumimoji="1" lang="ja-JP" altLang="en-US" sz="1100" b="1" i="0" u="none" strike="noStrike" kern="1200" cap="none" spc="0" normalizeH="0" baseline="0" noProof="0" dirty="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rPr>
              <a:t>２．</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平均</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の賃金改善額について、</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269875" marR="0" lvl="0" indent="-93663" algn="just" defTabSz="883590" rtl="0" eaLnBrk="1" fontAlgn="auto" latinLnBrk="0" hangingPunct="1">
              <a:lnSpc>
                <a:spcPct val="100000"/>
              </a:lnSpc>
              <a:spcBef>
                <a:spcPts val="300"/>
              </a:spcBef>
              <a:spcAft>
                <a:spcPts val="0"/>
              </a:spcAft>
              <a:buClrTx/>
              <a:buSzTx/>
              <a:buFontTx/>
              <a:buNone/>
              <a:tabLst/>
              <a:defRPr/>
            </a:pP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：経験・技能の</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ある障害福祉人材は</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B</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：他の障害福祉人材より高くする</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こと</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269875" marR="0" lvl="0" indent="-93663" algn="just" defTabSz="88359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C</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1" lang="ja-JP" altLang="en-US"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その他の職種（役職者を除く全産業平均</a:t>
            </a:r>
            <a:r>
              <a:rPr kumimoji="1" lang="ja-JP" altLang="en-US" sz="1100" b="0" i="0" u="none" strike="noStrike" kern="1200" cap="none" spc="-40" normalizeH="0" baseline="0" noProof="0" dirty="0" smtClean="0">
                <a:ln>
                  <a:noFill/>
                </a:ln>
                <a:effectLst/>
                <a:uLnTx/>
                <a:uFillTx/>
                <a:latin typeface="Meiryo UI" panose="020B0604030504040204" pitchFamily="50" charset="-128"/>
                <a:ea typeface="Meiryo UI" panose="020B0604030504040204" pitchFamily="50" charset="-128"/>
              </a:rPr>
              <a:t>水準（年収</a:t>
            </a:r>
            <a:r>
              <a:rPr kumimoji="1" lang="en-US" altLang="ja-JP"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440</a:t>
            </a:r>
            <a:r>
              <a:rPr kumimoji="1" lang="ja-JP" altLang="en-US"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万</a:t>
            </a:r>
            <a:r>
              <a:rPr kumimoji="1" lang="ja-JP" altLang="en-US" sz="1100" b="0" i="0" u="none" strike="noStrike" kern="1200" cap="none" spc="-40" normalizeH="0" baseline="0" noProof="0" dirty="0" smtClean="0">
                <a:ln>
                  <a:noFill/>
                </a:ln>
                <a:effectLst/>
                <a:uLnTx/>
                <a:uFillTx/>
                <a:latin typeface="Meiryo UI" panose="020B0604030504040204" pitchFamily="50" charset="-128"/>
                <a:ea typeface="Meiryo UI" panose="020B0604030504040204" pitchFamily="50" charset="-128"/>
              </a:rPr>
              <a:t>円）以上</a:t>
            </a:r>
            <a:r>
              <a:rPr kumimoji="1" lang="ja-JP" altLang="en-US"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の者</a:t>
            </a:r>
            <a:r>
              <a:rPr kumimoji="1" lang="ja-JP" altLang="en-US" sz="1100" b="0" i="0" u="none" strike="noStrike" kern="1200" cap="none" spc="-40" normalizeH="0" baseline="0" noProof="0" dirty="0" smtClean="0">
                <a:ln>
                  <a:noFill/>
                </a:ln>
                <a:effectLst/>
                <a:uLnTx/>
                <a:uFillTx/>
                <a:latin typeface="Meiryo UI" panose="020B0604030504040204" pitchFamily="50" charset="-128"/>
                <a:ea typeface="Meiryo UI" panose="020B0604030504040204" pitchFamily="50" charset="-128"/>
              </a:rPr>
              <a:t>は賃金改善の対象外</a:t>
            </a:r>
            <a:r>
              <a:rPr kumimoji="1" lang="ja-JP" altLang="en-US"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）は、</a:t>
            </a:r>
            <a:r>
              <a:rPr kumimoji="1" lang="en-US" altLang="ja-JP"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B</a:t>
            </a:r>
            <a:r>
              <a:rPr kumimoji="1" lang="ja-JP" altLang="en-US" sz="1100" b="0" i="0" u="none" strike="noStrike" kern="1200" cap="none" spc="-40" normalizeH="0" baseline="0" noProof="0" dirty="0" smtClean="0">
                <a:ln>
                  <a:noFill/>
                </a:ln>
                <a:effectLst/>
                <a:uLnTx/>
                <a:uFillTx/>
                <a:latin typeface="Meiryo UI" panose="020B0604030504040204" pitchFamily="50" charset="-128"/>
                <a:ea typeface="Meiryo UI" panose="020B0604030504040204" pitchFamily="50" charset="-128"/>
              </a:rPr>
              <a:t>：他の障害福祉人材の</a:t>
            </a:r>
            <a:r>
              <a:rPr kumimoji="1" lang="ja-JP" altLang="en-US"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rPr>
              <a:t>２分の１を上回らないこと</a:t>
            </a:r>
            <a:endParaRPr kumimoji="1" lang="en-US" altLang="ja-JP"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endParaRPr>
          </a:p>
          <a:p>
            <a:pPr marL="269875" lvl="0" indent="-93663" algn="just" defTabSz="883590">
              <a:defRPr/>
            </a:pPr>
            <a:r>
              <a:rPr lang="ja-JP" altLang="en-US" sz="1100" dirty="0">
                <a:latin typeface="Meiryo UI" panose="020B0604030504040204" pitchFamily="50" charset="-128"/>
                <a:ea typeface="Meiryo UI" panose="020B0604030504040204" pitchFamily="50" charset="-128"/>
              </a:rPr>
              <a:t>　　　→　</a:t>
            </a:r>
            <a:r>
              <a:rPr lang="ja-JP" altLang="en-US" sz="1100" dirty="0" smtClean="0">
                <a:latin typeface="Meiryo UI" panose="020B0604030504040204" pitchFamily="50" charset="-128"/>
                <a:ea typeface="Meiryo UI" panose="020B0604030504040204" pitchFamily="50" charset="-128"/>
              </a:rPr>
              <a:t>（</a:t>
            </a:r>
            <a:r>
              <a:rPr lang="ja-JP" altLang="en-US" sz="1100" b="1" dirty="0" smtClean="0">
                <a:latin typeface="Meiryo UI" panose="020B0604030504040204" pitchFamily="50" charset="-128"/>
                <a:ea typeface="Meiryo UI" panose="020B0604030504040204" pitchFamily="50" charset="-128"/>
              </a:rPr>
              <a:t>法人等の）申請単位の全体を一つの単位</a:t>
            </a:r>
            <a:r>
              <a:rPr lang="ja-JP" altLang="en-US" sz="1100" b="1" dirty="0">
                <a:latin typeface="Meiryo UI" panose="020B0604030504040204" pitchFamily="50" charset="-128"/>
                <a:ea typeface="Meiryo UI" panose="020B0604030504040204" pitchFamily="50" charset="-128"/>
              </a:rPr>
              <a:t>として取り扱うことが可能。</a:t>
            </a:r>
            <a:endParaRPr kumimoji="1" lang="en-US" altLang="ja-JP" sz="1100" b="0" i="0" u="none" strike="noStrike" kern="1200" cap="none" spc="-4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38A77760-D460-4285-9D4F-992952A92C1F}"/>
              </a:ext>
            </a:extLst>
          </p:cNvPr>
          <p:cNvSpPr/>
          <p:nvPr/>
        </p:nvSpPr>
        <p:spPr>
          <a:xfrm>
            <a:off x="404445" y="3070276"/>
            <a:ext cx="8049827" cy="292388"/>
          </a:xfrm>
          <a:prstGeom prst="rect">
            <a:avLst/>
          </a:prstGeom>
        </p:spPr>
        <p:txBody>
          <a:bodyPr wrap="square">
            <a:spAutoFit/>
          </a:bodyPr>
          <a:lstStyle/>
          <a:p>
            <a:pPr marL="177800" lvl="0" indent="-177800"/>
            <a:r>
              <a:rPr lang="ja-JP" altLang="en-US" sz="13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300" dirty="0">
                <a:solidFill>
                  <a:prstClr val="black"/>
                </a:solidFill>
                <a:latin typeface="Meiryo UI" panose="020B0604030504040204" pitchFamily="50" charset="-128"/>
                <a:ea typeface="Meiryo UI" panose="020B0604030504040204" pitchFamily="50" charset="-128"/>
              </a:rPr>
              <a:t>　</a:t>
            </a:r>
            <a:r>
              <a:rPr lang="ja-JP" altLang="en-US" sz="1300" dirty="0" smtClean="0">
                <a:solidFill>
                  <a:prstClr val="black"/>
                </a:solidFill>
                <a:latin typeface="Meiryo UI" panose="020B0604030504040204" pitchFamily="50" charset="-128"/>
                <a:ea typeface="Meiryo UI" panose="020B0604030504040204" pitchFamily="50" charset="-128"/>
              </a:rPr>
              <a:t>算定区分</a:t>
            </a:r>
            <a:r>
              <a:rPr lang="ja-JP" altLang="en-US" sz="1300" dirty="0">
                <a:solidFill>
                  <a:prstClr val="black"/>
                </a:solidFill>
                <a:latin typeface="Meiryo UI" panose="020B0604030504040204" pitchFamily="50" charset="-128"/>
                <a:ea typeface="Meiryo UI" panose="020B0604030504040204" pitchFamily="50" charset="-128"/>
              </a:rPr>
              <a:t>が（</a:t>
            </a:r>
            <a:r>
              <a:rPr lang="en-US" altLang="ja-JP" sz="1300" dirty="0">
                <a:solidFill>
                  <a:prstClr val="black"/>
                </a:solidFill>
                <a:latin typeface="Meiryo UI" panose="020B0604030504040204" pitchFamily="50" charset="-128"/>
                <a:ea typeface="Meiryo UI" panose="020B0604030504040204" pitchFamily="50" charset="-128"/>
              </a:rPr>
              <a:t>Ⅰ</a:t>
            </a:r>
            <a:r>
              <a:rPr lang="ja-JP" altLang="en-US" sz="1300" dirty="0">
                <a:solidFill>
                  <a:prstClr val="black"/>
                </a:solidFill>
                <a:latin typeface="Meiryo UI" panose="020B0604030504040204" pitchFamily="50" charset="-128"/>
                <a:ea typeface="Meiryo UI" panose="020B0604030504040204" pitchFamily="50" charset="-128"/>
              </a:rPr>
              <a:t>）、（</a:t>
            </a:r>
            <a:r>
              <a:rPr lang="en-US" altLang="ja-JP" sz="1300" dirty="0">
                <a:solidFill>
                  <a:prstClr val="black"/>
                </a:solidFill>
                <a:latin typeface="Meiryo UI" panose="020B0604030504040204" pitchFamily="50" charset="-128"/>
                <a:ea typeface="Meiryo UI" panose="020B0604030504040204" pitchFamily="50" charset="-128"/>
              </a:rPr>
              <a:t>Ⅱ</a:t>
            </a:r>
            <a:r>
              <a:rPr lang="ja-JP" altLang="en-US" sz="1300" dirty="0">
                <a:solidFill>
                  <a:prstClr val="black"/>
                </a:solidFill>
                <a:latin typeface="Meiryo UI" panose="020B0604030504040204" pitchFamily="50" charset="-128"/>
                <a:ea typeface="Meiryo UI" panose="020B0604030504040204" pitchFamily="50" charset="-128"/>
              </a:rPr>
              <a:t>）で異なる場合であっても、一括の申請は可能</a:t>
            </a:r>
            <a:endParaRPr lang="en-US" altLang="ja-JP" sz="1300" dirty="0">
              <a:solidFill>
                <a:prstClr val="black"/>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6DFEF88-CDB4-411D-99F4-49524A52FC9F}"/>
              </a:ext>
            </a:extLst>
          </p:cNvPr>
          <p:cNvSpPr/>
          <p:nvPr/>
        </p:nvSpPr>
        <p:spPr>
          <a:xfrm>
            <a:off x="404444" y="3353904"/>
            <a:ext cx="8049827" cy="307777"/>
          </a:xfrm>
          <a:prstGeom prst="rect">
            <a:avLst/>
          </a:prstGeom>
        </p:spPr>
        <p:txBody>
          <a:bodyPr wrap="square">
            <a:spAutoFit/>
          </a:bodyPr>
          <a:lstStyle/>
          <a:p>
            <a:pPr marL="177800" lvl="0" indent="-177800"/>
            <a:r>
              <a:rPr lang="ja-JP" altLang="en-US" sz="14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400" dirty="0">
                <a:solidFill>
                  <a:prstClr val="black"/>
                </a:solidFill>
                <a:latin typeface="Meiryo UI" panose="020B0604030504040204" pitchFamily="50" charset="-128"/>
                <a:ea typeface="Meiryo UI" panose="020B0604030504040204" pitchFamily="50" charset="-128"/>
              </a:rPr>
              <a:t>　一括申請が可能な事業所の範囲（オレンジ部分）</a:t>
            </a:r>
            <a:endParaRPr lang="en-US" altLang="ja-JP" sz="1400" dirty="0">
              <a:solidFill>
                <a:prstClr val="black"/>
              </a:solidFill>
              <a:latin typeface="Meiryo UI" panose="020B0604030504040204" pitchFamily="50" charset="-128"/>
              <a:ea typeface="Meiryo UI" panose="020B0604030504040204" pitchFamily="50" charset="-128"/>
            </a:endParaRPr>
          </a:p>
        </p:txBody>
      </p:sp>
      <p:graphicFrame>
        <p:nvGraphicFramePr>
          <p:cNvPr id="17" name="表 16">
            <a:extLst>
              <a:ext uri="{FF2B5EF4-FFF2-40B4-BE49-F238E27FC236}">
                <a16:creationId xmlns:a16="http://schemas.microsoft.com/office/drawing/2014/main" id="{C6DDAF33-4A48-4BE1-8692-BBAE9733EA7D}"/>
              </a:ext>
            </a:extLst>
          </p:cNvPr>
          <p:cNvGraphicFramePr>
            <a:graphicFrameLocks noGrp="1"/>
          </p:cNvGraphicFramePr>
          <p:nvPr>
            <p:extLst>
              <p:ext uri="{D42A27DB-BD31-4B8C-83A1-F6EECF244321}">
                <p14:modId xmlns:p14="http://schemas.microsoft.com/office/powerpoint/2010/main" val="1367474714"/>
              </p:ext>
            </p:extLst>
          </p:nvPr>
        </p:nvGraphicFramePr>
        <p:xfrm>
          <a:off x="1650320" y="3703775"/>
          <a:ext cx="5807968" cy="887096"/>
        </p:xfrm>
        <a:graphic>
          <a:graphicData uri="http://schemas.openxmlformats.org/drawingml/2006/table">
            <a:tbl>
              <a:tblPr firstRow="1" bandRow="1"/>
              <a:tblGrid>
                <a:gridCol w="3696072">
                  <a:extLst>
                    <a:ext uri="{9D8B030D-6E8A-4147-A177-3AD203B41FA5}">
                      <a16:colId xmlns:a16="http://schemas.microsoft.com/office/drawing/2014/main" val="3028491430"/>
                    </a:ext>
                  </a:extLst>
                </a:gridCol>
                <a:gridCol w="720080">
                  <a:extLst>
                    <a:ext uri="{9D8B030D-6E8A-4147-A177-3AD203B41FA5}">
                      <a16:colId xmlns:a16="http://schemas.microsoft.com/office/drawing/2014/main" val="2430759827"/>
                    </a:ext>
                  </a:extLst>
                </a:gridCol>
                <a:gridCol w="885924">
                  <a:extLst>
                    <a:ext uri="{9D8B030D-6E8A-4147-A177-3AD203B41FA5}">
                      <a16:colId xmlns:a16="http://schemas.microsoft.com/office/drawing/2014/main" val="1705455458"/>
                    </a:ext>
                  </a:extLst>
                </a:gridCol>
                <a:gridCol w="505892">
                  <a:extLst>
                    <a:ext uri="{9D8B030D-6E8A-4147-A177-3AD203B41FA5}">
                      <a16:colId xmlns:a16="http://schemas.microsoft.com/office/drawing/2014/main" val="1673582565"/>
                    </a:ext>
                  </a:extLst>
                </a:gridCol>
              </a:tblGrid>
              <a:tr h="393680">
                <a:tc>
                  <a:txBody>
                    <a:bodyPr/>
                    <a:lstStyle/>
                    <a:p>
                      <a:pPr algn="ctr"/>
                      <a:r>
                        <a:rPr kumimoji="1" lang="ja-JP" altLang="en-US" sz="1000" dirty="0">
                          <a:latin typeface="Meiryo UI" panose="020B0604030504040204" pitchFamily="50" charset="-128"/>
                          <a:ea typeface="Meiryo UI" panose="020B0604030504040204" pitchFamily="50" charset="-128"/>
                        </a:rPr>
                        <a:t>加算取得事業所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B52C"/>
                    </a:solidFill>
                  </a:tcPr>
                </a:tc>
                <a:tc>
                  <a:txBody>
                    <a:bodyPr/>
                    <a:lstStyle/>
                    <a:p>
                      <a:pPr algn="ctr"/>
                      <a:r>
                        <a:rPr kumimoji="1" lang="ja-JP" altLang="en-US" sz="1000" dirty="0">
                          <a:latin typeface="Meiryo UI" panose="020B0604030504040204" pitchFamily="50" charset="-128"/>
                          <a:ea typeface="Meiryo UI" panose="020B0604030504040204" pitchFamily="50" charset="-128"/>
                        </a:rPr>
                        <a:t>加算未取得</a:t>
                      </a:r>
                      <a:endParaRPr kumimoji="1" lang="en-US" altLang="ja-JP" sz="1000" dirty="0">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事業所</a:t>
                      </a:r>
                    </a:p>
                  </a:txBody>
                  <a:tcPr marL="0" marR="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a:txBody>
                    <a:bodyPr/>
                    <a:lstStyle/>
                    <a:p>
                      <a:pPr algn="ctr"/>
                      <a:r>
                        <a:rPr kumimoji="1" lang="ja-JP" altLang="en-US" sz="1000" dirty="0">
                          <a:latin typeface="Meiryo UI" panose="020B0604030504040204" pitchFamily="50" charset="-128"/>
                          <a:ea typeface="Meiryo UI" panose="020B0604030504040204" pitchFamily="50" charset="-128"/>
                        </a:rPr>
                        <a:t>特定処遇</a:t>
                      </a:r>
                      <a:endParaRPr kumimoji="1" lang="en-US" altLang="ja-JP" sz="1000" dirty="0">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改善加算</a:t>
                      </a:r>
                      <a:endParaRPr kumimoji="1" lang="en-US" altLang="ja-JP" sz="1000" dirty="0">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非対象サービス</a:t>
                      </a:r>
                    </a:p>
                  </a:txBody>
                  <a:tcPr marL="0" marR="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ctr"/>
                      <a:r>
                        <a:rPr kumimoji="1" lang="ja-JP" altLang="en-US" sz="1000" dirty="0">
                          <a:latin typeface="Meiryo UI" panose="020B0604030504040204" pitchFamily="50" charset="-128"/>
                          <a:ea typeface="Meiryo UI" panose="020B0604030504040204" pitchFamily="50" charset="-128"/>
                        </a:rPr>
                        <a:t>医療</a:t>
                      </a:r>
                    </a:p>
                    <a:p>
                      <a:pPr algn="ctr"/>
                      <a:r>
                        <a:rPr kumimoji="1" lang="ja-JP" altLang="en-US" sz="1000" dirty="0" smtClean="0">
                          <a:latin typeface="Meiryo UI" panose="020B0604030504040204" pitchFamily="50" charset="-128"/>
                          <a:ea typeface="Meiryo UI" panose="020B0604030504040204" pitchFamily="50" charset="-128"/>
                        </a:rPr>
                        <a:t>介護</a:t>
                      </a:r>
                      <a:endParaRPr kumimoji="1" lang="ja-JP" altLang="en-US" sz="1000" dirty="0">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保育</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6928306"/>
                  </a:ext>
                </a:extLst>
              </a:tr>
              <a:tr h="245428">
                <a:tc gridSpan="2">
                  <a:txBody>
                    <a:bodyPr/>
                    <a:lstStyle/>
                    <a:p>
                      <a:pPr algn="ctr"/>
                      <a:r>
                        <a:rPr kumimoji="1" lang="ja-JP" altLang="en-US" sz="1000" dirty="0">
                          <a:latin typeface="Meiryo UI" panose="020B0604030504040204" pitchFamily="50" charset="-128"/>
                          <a:ea typeface="Meiryo UI" panose="020B0604030504040204" pitchFamily="50" charset="-128"/>
                        </a:rPr>
                        <a:t>特定処遇改善加算対象サービス</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dirty="0">
                        <a:latin typeface="HGPｺﾞｼｯｸM" panose="020B0600000000000000" pitchFamily="50" charset="-128"/>
                        <a:ea typeface="HGPｺﾞｼｯｸM" panose="020B0600000000000000" pitchFamily="50" charset="-128"/>
                      </a:endParaRPr>
                    </a:p>
                  </a:txBody>
                  <a:tcPr/>
                </a:tc>
                <a:tc vMerge="1">
                  <a:txBody>
                    <a:bodyPr/>
                    <a:lstStyle/>
                    <a:p>
                      <a:pPr algn="ctr"/>
                      <a:endParaRPr kumimoji="1" lang="ja-JP" altLang="en-US" sz="1200" dirty="0">
                        <a:latin typeface="HGPｺﾞｼｯｸM" panose="020B0600000000000000" pitchFamily="50" charset="-128"/>
                        <a:ea typeface="HGPｺﾞｼｯｸM" panose="020B0600000000000000" pitchFamily="50" charset="-128"/>
                      </a:endParaRPr>
                    </a:p>
                  </a:txBody>
                  <a:tcPr anchor="b"/>
                </a:tc>
                <a:tc vMerge="1">
                  <a:txBody>
                    <a:bodyPr/>
                    <a:lstStyle/>
                    <a:p>
                      <a:endParaRPr kumimoji="1" lang="ja-JP" altLang="en-US" sz="1200" dirty="0">
                        <a:latin typeface="HGPｺﾞｼｯｸM" panose="020B0600000000000000" pitchFamily="50" charset="-128"/>
                        <a:ea typeface="HGPｺﾞｼｯｸM" panose="020B0600000000000000" pitchFamily="50" charset="-128"/>
                      </a:endParaRPr>
                    </a:p>
                  </a:txBody>
                  <a:tcPr/>
                </a:tc>
                <a:extLst>
                  <a:ext uri="{0D108BD9-81ED-4DB2-BD59-A6C34878D82A}">
                    <a16:rowId xmlns:a16="http://schemas.microsoft.com/office/drawing/2014/main" val="1442757406"/>
                  </a:ext>
                </a:extLst>
              </a:tr>
              <a:tr h="245428">
                <a:tc gridSpan="3">
                  <a:txBody>
                    <a:bodyPr/>
                    <a:lstStyle/>
                    <a:p>
                      <a:pPr algn="ctr"/>
                      <a:r>
                        <a:rPr kumimoji="1" lang="ja-JP" altLang="en-US" sz="1000" dirty="0" smtClean="0">
                          <a:latin typeface="Meiryo UI" panose="020B0604030504040204" pitchFamily="50" charset="-128"/>
                          <a:ea typeface="Meiryo UI" panose="020B0604030504040204" pitchFamily="50" charset="-128"/>
                        </a:rPr>
                        <a:t>障害福祉サービス等</a:t>
                      </a:r>
                      <a:endParaRPr kumimoji="1" lang="ja-JP" altLang="en-US" sz="1000" dirty="0">
                        <a:latin typeface="Meiryo UI" panose="020B0604030504040204" pitchFamily="50" charset="-128"/>
                        <a:ea typeface="Meiryo UI" panose="020B0604030504040204" pitchFamily="50" charset="-128"/>
                      </a:endParaRP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200" dirty="0">
                        <a:latin typeface="HGPｺﾞｼｯｸM" panose="020B0600000000000000" pitchFamily="50" charset="-128"/>
                        <a:ea typeface="HGPｺﾞｼｯｸM" panose="020B0600000000000000" pitchFamily="50" charset="-128"/>
                      </a:endParaRPr>
                    </a:p>
                  </a:txBody>
                  <a:tcPr/>
                </a:tc>
                <a:tc hMerge="1">
                  <a:txBody>
                    <a:bodyPr/>
                    <a:lstStyle/>
                    <a:p>
                      <a:endParaRPr kumimoji="1" lang="ja-JP" altLang="en-US" sz="1200" dirty="0">
                        <a:latin typeface="HGPｺﾞｼｯｸM" panose="020B0600000000000000" pitchFamily="50" charset="-128"/>
                        <a:ea typeface="HGPｺﾞｼｯｸM" panose="020B0600000000000000" pitchFamily="50" charset="-128"/>
                      </a:endParaRPr>
                    </a:p>
                  </a:txBody>
                  <a:tcPr/>
                </a:tc>
                <a:tc vMerge="1">
                  <a:txBody>
                    <a:bodyPr/>
                    <a:lstStyle/>
                    <a:p>
                      <a:endParaRPr kumimoji="1" lang="ja-JP" altLang="en-US" sz="1200" dirty="0">
                        <a:latin typeface="HGPｺﾞｼｯｸM" panose="020B0600000000000000" pitchFamily="50" charset="-128"/>
                        <a:ea typeface="HGPｺﾞｼｯｸM" panose="020B0600000000000000" pitchFamily="50" charset="-128"/>
                      </a:endParaRPr>
                    </a:p>
                  </a:txBody>
                  <a:tcPr/>
                </a:tc>
                <a:extLst>
                  <a:ext uri="{0D108BD9-81ED-4DB2-BD59-A6C34878D82A}">
                    <a16:rowId xmlns:a16="http://schemas.microsoft.com/office/drawing/2014/main" val="3628247604"/>
                  </a:ext>
                </a:extLst>
              </a:tr>
            </a:tbl>
          </a:graphicData>
        </a:graphic>
      </p:graphicFrame>
      <p:sp>
        <p:nvSpPr>
          <p:cNvPr id="2" name="楕円 1">
            <a:extLst>
              <a:ext uri="{FF2B5EF4-FFF2-40B4-BE49-F238E27FC236}">
                <a16:creationId xmlns:a16="http://schemas.microsoft.com/office/drawing/2014/main" id="{A2BF0ED7-C5E0-484A-AB22-DAF51B357FA9}"/>
              </a:ext>
            </a:extLst>
          </p:cNvPr>
          <p:cNvSpPr/>
          <p:nvPr/>
        </p:nvSpPr>
        <p:spPr>
          <a:xfrm>
            <a:off x="323850" y="4673531"/>
            <a:ext cx="504056" cy="504056"/>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latin typeface="Meiryo UI" panose="020B0604030504040204" pitchFamily="50" charset="-128"/>
                <a:ea typeface="Meiryo UI" panose="020B0604030504040204" pitchFamily="50" charset="-128"/>
              </a:rPr>
              <a:t>例</a:t>
            </a:r>
          </a:p>
        </p:txBody>
      </p:sp>
      <p:sp>
        <p:nvSpPr>
          <p:cNvPr id="3" name="正方形/長方形 2">
            <a:extLst>
              <a:ext uri="{FF2B5EF4-FFF2-40B4-BE49-F238E27FC236}">
                <a16:creationId xmlns:a16="http://schemas.microsoft.com/office/drawing/2014/main" id="{213E74C7-2E18-4875-958D-5EBE20A51002}"/>
              </a:ext>
            </a:extLst>
          </p:cNvPr>
          <p:cNvSpPr/>
          <p:nvPr/>
        </p:nvSpPr>
        <p:spPr>
          <a:xfrm>
            <a:off x="899592" y="4766100"/>
            <a:ext cx="3358612" cy="307777"/>
          </a:xfrm>
          <a:prstGeom prst="rect">
            <a:avLst/>
          </a:prstGeom>
        </p:spPr>
        <p:txBody>
          <a:bodyPr wrap="none">
            <a:spAutoFit/>
          </a:bodyPr>
          <a:lstStyle/>
          <a:p>
            <a:r>
              <a:rPr lang="ja-JP" altLang="en-US" sz="1400" dirty="0">
                <a:latin typeface="Meiryo UI" panose="020B0604030504040204" pitchFamily="50" charset="-128"/>
                <a:ea typeface="Meiryo UI" panose="020B0604030504040204" pitchFamily="50" charset="-128"/>
              </a:rPr>
              <a:t>法人が４事業所分を一括して申請する場合</a:t>
            </a:r>
          </a:p>
        </p:txBody>
      </p:sp>
      <p:cxnSp>
        <p:nvCxnSpPr>
          <p:cNvPr id="19" name="直線コネクタ 18">
            <a:extLst>
              <a:ext uri="{FF2B5EF4-FFF2-40B4-BE49-F238E27FC236}">
                <a16:creationId xmlns:a16="http://schemas.microsoft.com/office/drawing/2014/main" id="{43E1EFC5-6C0E-4D9A-BE4B-3386E7EE521D}"/>
              </a:ext>
            </a:extLst>
          </p:cNvPr>
          <p:cNvCxnSpPr>
            <a:cxnSpLocks/>
          </p:cNvCxnSpPr>
          <p:nvPr/>
        </p:nvCxnSpPr>
        <p:spPr>
          <a:xfrm>
            <a:off x="780660" y="5075926"/>
            <a:ext cx="8039490" cy="0"/>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pic>
        <p:nvPicPr>
          <p:cNvPr id="21" name="図 20">
            <a:extLst>
              <a:ext uri="{FF2B5EF4-FFF2-40B4-BE49-F238E27FC236}">
                <a16:creationId xmlns:a16="http://schemas.microsoft.com/office/drawing/2014/main" id="{2E79F284-FEC5-4782-9682-DB15335F09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93753" y="5220993"/>
            <a:ext cx="894397" cy="801174"/>
          </a:xfrm>
          <a:prstGeom prst="rect">
            <a:avLst/>
          </a:prstGeom>
        </p:spPr>
      </p:pic>
      <p:pic>
        <p:nvPicPr>
          <p:cNvPr id="22" name="図 21">
            <a:extLst>
              <a:ext uri="{FF2B5EF4-FFF2-40B4-BE49-F238E27FC236}">
                <a16:creationId xmlns:a16="http://schemas.microsoft.com/office/drawing/2014/main" id="{DA4FE214-ED0B-46C7-99C4-DEAE71014E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999" y="5955167"/>
            <a:ext cx="743534" cy="701427"/>
          </a:xfrm>
          <a:prstGeom prst="rect">
            <a:avLst/>
          </a:prstGeom>
        </p:spPr>
      </p:pic>
      <p:pic>
        <p:nvPicPr>
          <p:cNvPr id="23" name="図 22">
            <a:extLst>
              <a:ext uri="{FF2B5EF4-FFF2-40B4-BE49-F238E27FC236}">
                <a16:creationId xmlns:a16="http://schemas.microsoft.com/office/drawing/2014/main" id="{D014C6F0-F4AC-4B5A-9A89-0B5C65A351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0030" y="5965422"/>
            <a:ext cx="743534" cy="701427"/>
          </a:xfrm>
          <a:prstGeom prst="rect">
            <a:avLst/>
          </a:prstGeom>
        </p:spPr>
      </p:pic>
      <p:pic>
        <p:nvPicPr>
          <p:cNvPr id="24" name="図 23">
            <a:extLst>
              <a:ext uri="{FF2B5EF4-FFF2-40B4-BE49-F238E27FC236}">
                <a16:creationId xmlns:a16="http://schemas.microsoft.com/office/drawing/2014/main" id="{3D9372FC-01CB-4F5B-B229-B9138FE310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860" y="5236643"/>
            <a:ext cx="894397" cy="801174"/>
          </a:xfrm>
          <a:prstGeom prst="rect">
            <a:avLst/>
          </a:prstGeom>
        </p:spPr>
      </p:pic>
      <p:pic>
        <p:nvPicPr>
          <p:cNvPr id="25" name="図 24">
            <a:extLst>
              <a:ext uri="{FF2B5EF4-FFF2-40B4-BE49-F238E27FC236}">
                <a16:creationId xmlns:a16="http://schemas.microsoft.com/office/drawing/2014/main" id="{55C2A826-AA40-4552-BCF2-39A55BAECFC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945263" y="5492314"/>
            <a:ext cx="424270" cy="462853"/>
          </a:xfrm>
          <a:prstGeom prst="rect">
            <a:avLst/>
          </a:prstGeom>
        </p:spPr>
      </p:pic>
      <p:pic>
        <p:nvPicPr>
          <p:cNvPr id="26" name="図 25">
            <a:extLst>
              <a:ext uri="{FF2B5EF4-FFF2-40B4-BE49-F238E27FC236}">
                <a16:creationId xmlns:a16="http://schemas.microsoft.com/office/drawing/2014/main" id="{206569D9-6ABB-4744-99D2-22E5BE1B65F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1911797" y="5484629"/>
            <a:ext cx="425790" cy="470538"/>
          </a:xfrm>
          <a:prstGeom prst="rect">
            <a:avLst/>
          </a:prstGeom>
        </p:spPr>
      </p:pic>
      <p:pic>
        <p:nvPicPr>
          <p:cNvPr id="27" name="図 26">
            <a:extLst>
              <a:ext uri="{FF2B5EF4-FFF2-40B4-BE49-F238E27FC236}">
                <a16:creationId xmlns:a16="http://schemas.microsoft.com/office/drawing/2014/main" id="{21F4EC3F-B8C2-4377-A23B-3FC3EFBA16A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6987" b="56654"/>
          <a:stretch/>
        </p:blipFill>
        <p:spPr>
          <a:xfrm>
            <a:off x="939236" y="6173648"/>
            <a:ext cx="425790" cy="470538"/>
          </a:xfrm>
          <a:prstGeom prst="rect">
            <a:avLst/>
          </a:prstGeom>
        </p:spPr>
      </p:pic>
      <p:pic>
        <p:nvPicPr>
          <p:cNvPr id="28" name="図 27">
            <a:extLst>
              <a:ext uri="{FF2B5EF4-FFF2-40B4-BE49-F238E27FC236}">
                <a16:creationId xmlns:a16="http://schemas.microsoft.com/office/drawing/2014/main" id="{8DCCB375-0778-4588-BCD4-AB66D9EBBC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4001" b="55670"/>
          <a:stretch/>
        </p:blipFill>
        <p:spPr>
          <a:xfrm>
            <a:off x="1927219" y="6189201"/>
            <a:ext cx="424270" cy="462853"/>
          </a:xfrm>
          <a:prstGeom prst="rect">
            <a:avLst/>
          </a:prstGeom>
        </p:spPr>
      </p:pic>
      <p:sp>
        <p:nvSpPr>
          <p:cNvPr id="29" name="正方形/長方形 28">
            <a:extLst>
              <a:ext uri="{FF2B5EF4-FFF2-40B4-BE49-F238E27FC236}">
                <a16:creationId xmlns:a16="http://schemas.microsoft.com/office/drawing/2014/main" id="{3BD59E40-7E39-499B-B2AA-7B51705DAA23}"/>
              </a:ext>
            </a:extLst>
          </p:cNvPr>
          <p:cNvSpPr/>
          <p:nvPr/>
        </p:nvSpPr>
        <p:spPr>
          <a:xfrm>
            <a:off x="2574749" y="5421410"/>
            <a:ext cx="6109697" cy="651460"/>
          </a:xfrm>
          <a:prstGeom prst="rect">
            <a:avLst/>
          </a:prstGeom>
        </p:spPr>
        <p:txBody>
          <a:bodyPr wrap="square">
            <a:spAutoFit/>
          </a:bodyPr>
          <a:lstStyle/>
          <a:p>
            <a:pPr marL="92075" marR="0" lvl="0" indent="-92075" algn="l" defTabSz="914238"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rPr>
              <a:t>１．</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経験・技能の</a:t>
            </a:r>
            <a:r>
              <a:rPr kumimoji="1" lang="ja-JP" altLang="en-US" sz="1100" b="0"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ある障害福祉人材に</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おける「月額</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8</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万円」の改善又は「役職者を除く全産業平均水準（年収</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440</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万円）」の設定・確保</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a:p>
            <a:pPr marL="92075" marR="0" lvl="0" indent="-92075" algn="l" defTabSz="914238" rtl="0" eaLnBrk="1" fontAlgn="auto" latinLnBrk="0" hangingPunct="1">
              <a:lnSpc>
                <a:spcPct val="100000"/>
              </a:lnSpc>
              <a:spcBef>
                <a:spcPts val="400"/>
              </a:spcBef>
              <a:spcAft>
                <a:spcPts val="0"/>
              </a:spcAft>
              <a:buClrTx/>
              <a:buSzTx/>
              <a:buFontTx/>
              <a:buNone/>
              <a:tabLst/>
              <a:defRPr/>
            </a:pP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　</a:t>
            </a:r>
            <a:r>
              <a:rPr kumimoji="1" lang="ja-JP" altLang="en-US" sz="11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法人内で各事業所</a:t>
            </a:r>
            <a:r>
              <a:rPr kumimoji="1" lang="ja-JP" altLang="en-US" sz="1100" b="1" i="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rPr>
              <a:t>１人分として、</a:t>
            </a:r>
            <a:r>
              <a:rPr kumimoji="1" lang="ja-JP" altLang="en-US" sz="1100" b="1"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合計４名の設定・確保</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C84D9D8B-F9F8-4B37-A2E9-991E801B1915}"/>
              </a:ext>
            </a:extLst>
          </p:cNvPr>
          <p:cNvSpPr/>
          <p:nvPr/>
        </p:nvSpPr>
        <p:spPr>
          <a:xfrm>
            <a:off x="2483848" y="6128979"/>
            <a:ext cx="6264616" cy="430887"/>
          </a:xfrm>
          <a:prstGeom prst="rect">
            <a:avLst/>
          </a:prstGeom>
        </p:spPr>
        <p:txBody>
          <a:bodyPr wrap="square">
            <a:spAutoFit/>
          </a:bodyPr>
          <a:lstStyle/>
          <a:p>
            <a:pPr marL="85725" marR="0" lvl="0" indent="0" algn="just" defTabSz="883590" rtl="0" eaLnBrk="1" fontAlgn="auto" latinLnBrk="0" hangingPunct="1">
              <a:lnSpc>
                <a:spcPct val="100000"/>
              </a:lnSpc>
              <a:spcBef>
                <a:spcPts val="600"/>
              </a:spcBef>
              <a:spcAft>
                <a:spcPts val="0"/>
              </a:spcAft>
              <a:buClrTx/>
              <a:buSzTx/>
              <a:buFontTx/>
              <a:buNone/>
              <a:tabLst/>
              <a:defRPr/>
            </a:pPr>
            <a:r>
              <a:rPr kumimoji="1" lang="ja-JP" altLang="en-US" sz="1100" b="1" i="0" u="none" strike="noStrike" kern="1200" cap="none" spc="0" normalizeH="0" baseline="0" noProof="0" dirty="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rPr>
              <a:t>２．</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　</a:t>
            </a:r>
            <a:r>
              <a:rPr lang="ja-JP" altLang="en-US" sz="1100" b="1" spc="-40" dirty="0">
                <a:latin typeface="Meiryo UI" panose="020B0604030504040204" pitchFamily="50" charset="-128"/>
                <a:ea typeface="Meiryo UI" panose="020B0604030504040204" pitchFamily="50" charset="-128"/>
              </a:rPr>
              <a:t>法人の職員全体で</a:t>
            </a:r>
            <a:r>
              <a:rPr lang="ja-JP" altLang="en-US" sz="1100" spc="-40" dirty="0">
                <a:latin typeface="Meiryo UI" panose="020B0604030504040204" pitchFamily="50" charset="-128"/>
                <a:ea typeface="Meiryo UI" panose="020B0604030504040204" pitchFamily="50" charset="-128"/>
              </a:rPr>
              <a:t>、</a:t>
            </a:r>
          </a:p>
          <a:p>
            <a:pPr marL="269875" lvl="0" indent="-93663" algn="just" defTabSz="883590">
              <a:defRPr/>
            </a:pPr>
            <a:r>
              <a:rPr lang="ja-JP" altLang="en-US" sz="1100" spc="-40" dirty="0" smtClean="0">
                <a:latin typeface="Meiryo UI" panose="020B0604030504040204" pitchFamily="50" charset="-128"/>
                <a:ea typeface="Meiryo UI" panose="020B0604030504040204" pitchFamily="50" charset="-128"/>
              </a:rPr>
              <a:t>Ａ</a:t>
            </a:r>
            <a:r>
              <a:rPr lang="en-US" altLang="ja-JP" sz="1100" spc="-40" dirty="0" smtClean="0">
                <a:latin typeface="Meiryo UI" panose="020B0604030504040204" pitchFamily="50" charset="-128"/>
                <a:ea typeface="Meiryo UI" panose="020B0604030504040204" pitchFamily="50" charset="-128"/>
              </a:rPr>
              <a:t>:</a:t>
            </a:r>
            <a:r>
              <a:rPr lang="ja-JP" altLang="en-US" sz="1100" spc="-40" dirty="0" smtClean="0">
                <a:latin typeface="Meiryo UI" panose="020B0604030504040204" pitchFamily="50" charset="-128"/>
                <a:ea typeface="Meiryo UI" panose="020B0604030504040204" pitchFamily="50" charset="-128"/>
              </a:rPr>
              <a:t>経験</a:t>
            </a:r>
            <a:r>
              <a:rPr lang="ja-JP" altLang="en-US" sz="1100" spc="-40" dirty="0">
                <a:latin typeface="Meiryo UI" panose="020B0604030504040204" pitchFamily="50" charset="-128"/>
                <a:ea typeface="Meiryo UI" panose="020B0604030504040204" pitchFamily="50" charset="-128"/>
              </a:rPr>
              <a:t>・技能の</a:t>
            </a:r>
            <a:r>
              <a:rPr lang="ja-JP" altLang="en-US" sz="1100" spc="-40" dirty="0" smtClean="0">
                <a:latin typeface="Meiryo UI" panose="020B0604030504040204" pitchFamily="50" charset="-128"/>
                <a:ea typeface="Meiryo UI" panose="020B0604030504040204" pitchFamily="50" charset="-128"/>
              </a:rPr>
              <a:t>ある障害福祉人材、Ｂ</a:t>
            </a:r>
            <a:r>
              <a:rPr lang="en-US" altLang="ja-JP" sz="1100" spc="-40" dirty="0">
                <a:latin typeface="Meiryo UI" panose="020B0604030504040204" pitchFamily="50" charset="-128"/>
                <a:ea typeface="Meiryo UI" panose="020B0604030504040204" pitchFamily="50" charset="-128"/>
              </a:rPr>
              <a:t>:</a:t>
            </a:r>
            <a:r>
              <a:rPr lang="ja-JP" altLang="en-US" sz="1100" spc="-40" dirty="0" smtClean="0">
                <a:latin typeface="Meiryo UI" panose="020B0604030504040204" pitchFamily="50" charset="-128"/>
                <a:ea typeface="Meiryo UI" panose="020B0604030504040204" pitchFamily="50" charset="-128"/>
              </a:rPr>
              <a:t>他の障害福祉人材、Ｃ</a:t>
            </a:r>
            <a:r>
              <a:rPr lang="en-US" altLang="ja-JP" sz="1100" spc="-40" dirty="0" smtClean="0">
                <a:latin typeface="Meiryo UI" panose="020B0604030504040204" pitchFamily="50" charset="-128"/>
                <a:ea typeface="Meiryo UI" panose="020B0604030504040204" pitchFamily="50" charset="-128"/>
              </a:rPr>
              <a:t>:</a:t>
            </a:r>
            <a:r>
              <a:rPr lang="ja-JP" altLang="en-US" sz="1100" spc="-40" dirty="0" smtClean="0">
                <a:latin typeface="Meiryo UI" panose="020B0604030504040204" pitchFamily="50" charset="-128"/>
                <a:ea typeface="Meiryo UI" panose="020B0604030504040204" pitchFamily="50" charset="-128"/>
              </a:rPr>
              <a:t>その他</a:t>
            </a:r>
            <a:r>
              <a:rPr lang="ja-JP" altLang="en-US" sz="1100" spc="-40" dirty="0">
                <a:latin typeface="Meiryo UI" panose="020B0604030504040204" pitchFamily="50" charset="-128"/>
                <a:ea typeface="Meiryo UI" panose="020B0604030504040204" pitchFamily="50" charset="-128"/>
              </a:rPr>
              <a:t>の職種を設定し、処遇改善額を設定</a:t>
            </a:r>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6</a:t>
            </a:fld>
            <a:endParaRPr kumimoji="1" lang="ja-JP" altLang="en-US"/>
          </a:p>
        </p:txBody>
      </p:sp>
    </p:spTree>
    <p:extLst>
      <p:ext uri="{BB962C8B-B14F-4D97-AF65-F5344CB8AC3E}">
        <p14:creationId xmlns:p14="http://schemas.microsoft.com/office/powerpoint/2010/main" val="596370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角丸四角形 33"/>
          <p:cNvSpPr/>
          <p:nvPr/>
        </p:nvSpPr>
        <p:spPr>
          <a:xfrm>
            <a:off x="971599" y="1844824"/>
            <a:ext cx="7764685" cy="704253"/>
          </a:xfrm>
          <a:prstGeom prst="roundRect">
            <a:avLst>
              <a:gd name="adj" fmla="val 12676"/>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5" name="四角形: 角を丸くする 64">
            <a:extLst>
              <a:ext uri="{FF2B5EF4-FFF2-40B4-BE49-F238E27FC236}">
                <a16:creationId xmlns:a16="http://schemas.microsoft.com/office/drawing/2014/main" id="{AFF7F5AE-446F-4CE8-8BE6-2E4068A66098}"/>
              </a:ext>
            </a:extLst>
          </p:cNvPr>
          <p:cNvSpPr/>
          <p:nvPr/>
        </p:nvSpPr>
        <p:spPr>
          <a:xfrm>
            <a:off x="6156758" y="3101375"/>
            <a:ext cx="2579526" cy="2340000"/>
          </a:xfrm>
          <a:prstGeom prst="roundRect">
            <a:avLst>
              <a:gd name="adj" fmla="val 8087"/>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66" name="図 65">
            <a:extLst>
              <a:ext uri="{FF2B5EF4-FFF2-40B4-BE49-F238E27FC236}">
                <a16:creationId xmlns:a16="http://schemas.microsoft.com/office/drawing/2014/main" id="{8895856A-5A48-402C-A82B-B6BEEBC0DF9B}"/>
              </a:ext>
            </a:extLst>
          </p:cNvPr>
          <p:cNvPicPr>
            <a:picLocks noChangeAspect="1"/>
          </p:cNvPicPr>
          <p:nvPr/>
        </p:nvPicPr>
        <p:blipFill rotWithShape="1">
          <a:blip r:embed="rId3">
            <a:duotone>
              <a:prstClr val="black"/>
              <a:schemeClr val="accent1">
                <a:tint val="45000"/>
                <a:satMod val="400000"/>
              </a:schemeClr>
            </a:duotone>
          </a:blip>
          <a:srcRect b="82389"/>
          <a:stretch/>
        </p:blipFill>
        <p:spPr>
          <a:xfrm>
            <a:off x="6156758" y="3102480"/>
            <a:ext cx="2567969" cy="453092"/>
          </a:xfrm>
          <a:prstGeom prst="rect">
            <a:avLst/>
          </a:prstGeom>
        </p:spPr>
      </p:pic>
      <p:sp>
        <p:nvSpPr>
          <p:cNvPr id="63" name="四角形: 角を丸くする 62">
            <a:extLst>
              <a:ext uri="{FF2B5EF4-FFF2-40B4-BE49-F238E27FC236}">
                <a16:creationId xmlns:a16="http://schemas.microsoft.com/office/drawing/2014/main" id="{1E6F6D9D-3B2C-423E-9775-684E6BBF5E4A}"/>
              </a:ext>
            </a:extLst>
          </p:cNvPr>
          <p:cNvSpPr/>
          <p:nvPr/>
        </p:nvSpPr>
        <p:spPr>
          <a:xfrm>
            <a:off x="417012" y="3101200"/>
            <a:ext cx="2926689" cy="2340000"/>
          </a:xfrm>
          <a:prstGeom prst="roundRect">
            <a:avLst>
              <a:gd name="adj" fmla="val 8087"/>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64" name="図 63">
            <a:extLst>
              <a:ext uri="{FF2B5EF4-FFF2-40B4-BE49-F238E27FC236}">
                <a16:creationId xmlns:a16="http://schemas.microsoft.com/office/drawing/2014/main" id="{FE7129CD-522C-4B4E-A853-2885D669AA51}"/>
              </a:ext>
            </a:extLst>
          </p:cNvPr>
          <p:cNvPicPr>
            <a:picLocks noChangeAspect="1"/>
          </p:cNvPicPr>
          <p:nvPr/>
        </p:nvPicPr>
        <p:blipFill rotWithShape="1">
          <a:blip r:embed="rId3">
            <a:duotone>
              <a:prstClr val="black"/>
              <a:schemeClr val="accent1">
                <a:tint val="45000"/>
                <a:satMod val="400000"/>
              </a:schemeClr>
            </a:duotone>
          </a:blip>
          <a:srcRect b="82389"/>
          <a:stretch/>
        </p:blipFill>
        <p:spPr>
          <a:xfrm>
            <a:off x="417012" y="3102305"/>
            <a:ext cx="2926689" cy="453092"/>
          </a:xfrm>
          <a:prstGeom prst="rect">
            <a:avLst/>
          </a:prstGeom>
        </p:spPr>
      </p:pic>
      <p:sp>
        <p:nvSpPr>
          <p:cNvPr id="16" name="四角形: 角を丸くする 15">
            <a:extLst>
              <a:ext uri="{FF2B5EF4-FFF2-40B4-BE49-F238E27FC236}">
                <a16:creationId xmlns:a16="http://schemas.microsoft.com/office/drawing/2014/main" id="{F7AC88CF-D2B8-4021-9F68-016D5886ACC9}"/>
              </a:ext>
            </a:extLst>
          </p:cNvPr>
          <p:cNvSpPr/>
          <p:nvPr/>
        </p:nvSpPr>
        <p:spPr>
          <a:xfrm>
            <a:off x="467544" y="620688"/>
            <a:ext cx="8352606" cy="432048"/>
          </a:xfrm>
          <a:prstGeom prst="roundRect">
            <a:avLst>
              <a:gd name="adj" fmla="val 25389"/>
            </a:avLst>
          </a:prstGeom>
          <a:pattFill prst="pct50">
            <a:fgClr>
              <a:srgbClr val="86D9EA"/>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49790359-D438-42C0-A00B-B241E521DECA}"/>
              </a:ext>
            </a:extLst>
          </p:cNvPr>
          <p:cNvSpPr/>
          <p:nvPr/>
        </p:nvSpPr>
        <p:spPr>
          <a:xfrm>
            <a:off x="446833" y="589330"/>
            <a:ext cx="8352606" cy="432048"/>
          </a:xfrm>
          <a:prstGeom prst="roundRect">
            <a:avLst>
              <a:gd name="adj" fmla="val 25389"/>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D86909C-CD6F-47DB-AF83-B7FC5C8B27D0}"/>
              </a:ext>
            </a:extLst>
          </p:cNvPr>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6" name="正方形/長方形 5">
            <a:extLst>
              <a:ext uri="{FF2B5EF4-FFF2-40B4-BE49-F238E27FC236}">
                <a16:creationId xmlns:a16="http://schemas.microsoft.com/office/drawing/2014/main" id="{2CB86784-DF8F-411E-BAAD-8DD9CE6F31CA}"/>
              </a:ext>
            </a:extLst>
          </p:cNvPr>
          <p:cNvSpPr/>
          <p:nvPr/>
        </p:nvSpPr>
        <p:spPr>
          <a:xfrm>
            <a:off x="323528" y="31358"/>
            <a:ext cx="7488832" cy="369332"/>
          </a:xfrm>
          <a:prstGeom prst="rect">
            <a:avLst/>
          </a:prstGeom>
        </p:spPr>
        <p:txBody>
          <a:bodyPr wrap="square">
            <a:spAutoFit/>
          </a:bodyPr>
          <a:lstStyle/>
          <a:p>
            <a:r>
              <a:rPr lang="ja-JP" altLang="en-US" b="1" dirty="0">
                <a:solidFill>
                  <a:schemeClr val="bg1"/>
                </a:solidFill>
              </a:rPr>
              <a:t>５　　　賃上げのルールの決定</a:t>
            </a:r>
          </a:p>
        </p:txBody>
      </p:sp>
      <p:cxnSp>
        <p:nvCxnSpPr>
          <p:cNvPr id="7" name="直線コネクタ 6">
            <a:extLst>
              <a:ext uri="{FF2B5EF4-FFF2-40B4-BE49-F238E27FC236}">
                <a16:creationId xmlns:a16="http://schemas.microsoft.com/office/drawing/2014/main" id="{751FA590-6DCC-4799-BA7B-DABF9D1A51CD}"/>
              </a:ext>
            </a:extLst>
          </p:cNvPr>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楕円 10">
            <a:extLst>
              <a:ext uri="{FF2B5EF4-FFF2-40B4-BE49-F238E27FC236}">
                <a16:creationId xmlns:a16="http://schemas.microsoft.com/office/drawing/2014/main" id="{8441CE65-8985-4D6C-A2AE-06A6C3286D63}"/>
              </a:ext>
            </a:extLst>
          </p:cNvPr>
          <p:cNvSpPr/>
          <p:nvPr/>
        </p:nvSpPr>
        <p:spPr>
          <a:xfrm>
            <a:off x="237258" y="503966"/>
            <a:ext cx="652979" cy="602776"/>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latin typeface="Meiryo UI" panose="020B0604030504040204" pitchFamily="50" charset="-128"/>
                <a:ea typeface="Meiryo UI" panose="020B0604030504040204" pitchFamily="50" charset="-128"/>
              </a:rPr>
              <a:t>１</a:t>
            </a:r>
            <a:endParaRPr kumimoji="1" lang="ja-JP" altLang="en-US" sz="2400" b="1" dirty="0">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D4124BE2-F8DC-4D83-9AB3-0C10F35DA963}"/>
              </a:ext>
            </a:extLst>
          </p:cNvPr>
          <p:cNvSpPr/>
          <p:nvPr/>
        </p:nvSpPr>
        <p:spPr>
          <a:xfrm>
            <a:off x="971600" y="620688"/>
            <a:ext cx="3373039" cy="369332"/>
          </a:xfrm>
          <a:prstGeom prst="rect">
            <a:avLst/>
          </a:prstGeom>
        </p:spPr>
        <p:txBody>
          <a:bodyPr wrap="none">
            <a:spAutoFit/>
          </a:bodyPr>
          <a:lstStyle/>
          <a:p>
            <a:r>
              <a:rPr lang="ja-JP" altLang="en-US" b="1" dirty="0">
                <a:latin typeface="Meiryo UI" panose="020B0604030504040204" pitchFamily="50" charset="-128"/>
                <a:ea typeface="Meiryo UI" panose="020B0604030504040204" pitchFamily="50" charset="-128"/>
              </a:rPr>
              <a:t>賃上げを行う職員の範囲を決める</a:t>
            </a:r>
          </a:p>
        </p:txBody>
      </p:sp>
      <p:sp>
        <p:nvSpPr>
          <p:cNvPr id="15" name="正方形/長方形 14">
            <a:extLst>
              <a:ext uri="{FF2B5EF4-FFF2-40B4-BE49-F238E27FC236}">
                <a16:creationId xmlns:a16="http://schemas.microsoft.com/office/drawing/2014/main" id="{8E70FAEE-AF58-4CFA-BE62-16106F299F7D}"/>
              </a:ext>
            </a:extLst>
          </p:cNvPr>
          <p:cNvSpPr/>
          <p:nvPr/>
        </p:nvSpPr>
        <p:spPr>
          <a:xfrm>
            <a:off x="723125" y="1113571"/>
            <a:ext cx="8013160" cy="738664"/>
          </a:xfrm>
          <a:prstGeom prst="rect">
            <a:avLst/>
          </a:prstGeom>
        </p:spPr>
        <p:txBody>
          <a:bodyPr wrap="square">
            <a:spAutoFit/>
          </a:bodyPr>
          <a:lstStyle/>
          <a:p>
            <a:r>
              <a:rPr lang="ja-JP" altLang="en-US" sz="1400" b="1" dirty="0">
                <a:solidFill>
                  <a:schemeClr val="tx1">
                    <a:lumMod val="50000"/>
                    <a:lumOff val="50000"/>
                  </a:schemeClr>
                </a:solidFill>
                <a:latin typeface="Meiryo UI" panose="020B0604030504040204" pitchFamily="50" charset="-128"/>
                <a:ea typeface="Meiryo UI" panose="020B0604030504040204" pitchFamily="50" charset="-128"/>
              </a:rPr>
              <a:t>１．</a:t>
            </a:r>
            <a:r>
              <a:rPr lang="ja-JP" altLang="en-US" sz="1400" dirty="0">
                <a:latin typeface="Meiryo UI" panose="020B0604030504040204" pitchFamily="50" charset="-128"/>
                <a:ea typeface="Meiryo UI" panose="020B0604030504040204" pitchFamily="50" charset="-128"/>
              </a:rPr>
              <a:t>経験・技能の</a:t>
            </a:r>
            <a:r>
              <a:rPr lang="ja-JP" altLang="en-US" sz="1400" dirty="0" smtClean="0">
                <a:latin typeface="Meiryo UI" panose="020B0604030504040204" pitchFamily="50" charset="-128"/>
                <a:ea typeface="Meiryo UI" panose="020B0604030504040204" pitchFamily="50" charset="-128"/>
              </a:rPr>
              <a:t>ある障害福祉人材を</a:t>
            </a:r>
            <a:r>
              <a:rPr lang="ja-JP" altLang="en-US" sz="1400" dirty="0">
                <a:latin typeface="Meiryo UI" panose="020B0604030504040204" pitchFamily="50" charset="-128"/>
                <a:ea typeface="Meiryo UI" panose="020B0604030504040204" pitchFamily="50" charset="-128"/>
              </a:rPr>
              <a:t>定義した上で、全ての職員を「</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：経験・技能の</a:t>
            </a:r>
            <a:r>
              <a:rPr lang="ja-JP" altLang="en-US" sz="1400" dirty="0" smtClean="0">
                <a:latin typeface="Meiryo UI" panose="020B0604030504040204" pitchFamily="50" charset="-128"/>
                <a:ea typeface="Meiryo UI" panose="020B0604030504040204" pitchFamily="50" charset="-128"/>
              </a:rPr>
              <a:t>ある障害福祉人材」</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　　　「Ｂ</a:t>
            </a:r>
            <a:r>
              <a:rPr lang="ja-JP" altLang="en-US" sz="1400" dirty="0" smtClean="0">
                <a:latin typeface="Meiryo UI" panose="020B0604030504040204" pitchFamily="50" charset="-128"/>
                <a:ea typeface="Meiryo UI" panose="020B0604030504040204" pitchFamily="50" charset="-128"/>
              </a:rPr>
              <a:t>：他の障害福祉人材」</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C</a:t>
            </a:r>
            <a:r>
              <a:rPr lang="ja-JP" altLang="en-US" sz="1400" dirty="0" smtClean="0">
                <a:latin typeface="Meiryo UI" panose="020B0604030504040204" pitchFamily="50" charset="-128"/>
                <a:ea typeface="Meiryo UI" panose="020B0604030504040204" pitchFamily="50" charset="-128"/>
              </a:rPr>
              <a:t>：その他の職種」</a:t>
            </a:r>
            <a:r>
              <a:rPr lang="ja-JP" altLang="en-US" sz="1400" dirty="0">
                <a:latin typeface="Meiryo UI" panose="020B0604030504040204" pitchFamily="50" charset="-128"/>
                <a:ea typeface="Meiryo UI" panose="020B0604030504040204" pitchFamily="50" charset="-128"/>
              </a:rPr>
              <a:t>に分ける。</a:t>
            </a:r>
            <a:endParaRPr lang="en-US" altLang="ja-JP" sz="1400" dirty="0">
              <a:latin typeface="Meiryo UI" panose="020B0604030504040204" pitchFamily="50" charset="-128"/>
              <a:ea typeface="Meiryo UI" panose="020B0604030504040204" pitchFamily="50" charset="-128"/>
            </a:endParaRPr>
          </a:p>
          <a:p>
            <a:r>
              <a:rPr lang="ja-JP" altLang="en-US" sz="1400" b="1" dirty="0">
                <a:solidFill>
                  <a:schemeClr val="tx1">
                    <a:lumMod val="50000"/>
                    <a:lumOff val="50000"/>
                  </a:schemeClr>
                </a:solidFill>
                <a:latin typeface="Meiryo UI" panose="020B0604030504040204" pitchFamily="50" charset="-128"/>
                <a:ea typeface="Meiryo UI" panose="020B0604030504040204" pitchFamily="50" charset="-128"/>
              </a:rPr>
              <a:t>２．</a:t>
            </a:r>
            <a:r>
              <a:rPr lang="ja-JP" altLang="en-US" sz="1400" dirty="0">
                <a:latin typeface="Meiryo UI" panose="020B0604030504040204" pitchFamily="50" charset="-128"/>
                <a:ea typeface="Meiryo UI" panose="020B0604030504040204" pitchFamily="50" charset="-128"/>
              </a:rPr>
              <a:t>どの職員範囲で配分するか決める。</a:t>
            </a:r>
          </a:p>
        </p:txBody>
      </p:sp>
      <p:sp>
        <p:nvSpPr>
          <p:cNvPr id="25" name="正方形/長方形 24">
            <a:extLst>
              <a:ext uri="{FF2B5EF4-FFF2-40B4-BE49-F238E27FC236}">
                <a16:creationId xmlns:a16="http://schemas.microsoft.com/office/drawing/2014/main" id="{B518243C-0E39-4062-AECA-962475FD8E91}"/>
              </a:ext>
            </a:extLst>
          </p:cNvPr>
          <p:cNvSpPr/>
          <p:nvPr/>
        </p:nvSpPr>
        <p:spPr>
          <a:xfrm>
            <a:off x="432231" y="3622728"/>
            <a:ext cx="2908712" cy="1800493"/>
          </a:xfrm>
          <a:prstGeom prst="rect">
            <a:avLst/>
          </a:prstGeom>
        </p:spPr>
        <p:txBody>
          <a:bodyPr wrap="square">
            <a:spAutoFit/>
          </a:bodyPr>
          <a:lstStyle/>
          <a:p>
            <a:pPr algn="ctr"/>
            <a:r>
              <a:rPr lang="ja-JP" altLang="en-US" sz="1200" dirty="0" smtClean="0">
                <a:latin typeface="Meiryo UI" panose="020B0604030504040204" pitchFamily="50" charset="-128"/>
                <a:ea typeface="Meiryo UI" panose="020B0604030504040204" pitchFamily="50" charset="-128"/>
              </a:rPr>
              <a:t>（定義する際のルール）</a:t>
            </a:r>
            <a:endParaRPr lang="en-US" altLang="ja-JP" sz="1200" dirty="0" smtClean="0">
              <a:latin typeface="Meiryo UI" panose="020B0604030504040204" pitchFamily="50" charset="-128"/>
              <a:ea typeface="Meiryo UI" panose="020B0604030504040204" pitchFamily="50" charset="-128"/>
            </a:endParaRPr>
          </a:p>
          <a:p>
            <a:pPr marL="179388" indent="-179388">
              <a:spcBef>
                <a:spcPts val="600"/>
              </a:spcBef>
            </a:pPr>
            <a:r>
              <a:rPr lang="ja-JP" altLang="en-US" sz="1200" dirty="0" smtClean="0">
                <a:latin typeface="Meiryo UI" panose="020B0604030504040204" pitchFamily="50" charset="-128"/>
                <a:ea typeface="Meiryo UI" panose="020B0604030504040204" pitchFamily="50" charset="-128"/>
              </a:rPr>
              <a:t>・勤続</a:t>
            </a:r>
            <a:r>
              <a:rPr lang="en-US" altLang="ja-JP" sz="1200" dirty="0" smtClean="0">
                <a:latin typeface="Meiryo UI" panose="020B0604030504040204" pitchFamily="50" charset="-128"/>
                <a:ea typeface="Meiryo UI" panose="020B0604030504040204" pitchFamily="50" charset="-128"/>
              </a:rPr>
              <a:t>10</a:t>
            </a:r>
            <a:r>
              <a:rPr lang="ja-JP" altLang="en-US" sz="1200" dirty="0" smtClean="0">
                <a:latin typeface="Meiryo UI" panose="020B0604030504040204" pitchFamily="50" charset="-128"/>
                <a:ea typeface="Meiryo UI" panose="020B0604030504040204" pitchFamily="50" charset="-128"/>
              </a:rPr>
              <a:t>年以上の職員を基本</a:t>
            </a:r>
            <a:endParaRPr lang="en-US" altLang="ja-JP" sz="1200" dirty="0" smtClean="0">
              <a:latin typeface="Meiryo UI" panose="020B0604030504040204" pitchFamily="50" charset="-128"/>
              <a:ea typeface="Meiryo UI" panose="020B0604030504040204" pitchFamily="50" charset="-128"/>
            </a:endParaRPr>
          </a:p>
          <a:p>
            <a:pPr marL="179388" indent="-179388">
              <a:spcBef>
                <a:spcPts val="400"/>
              </a:spcBef>
            </a:pPr>
            <a:r>
              <a:rPr lang="ja-JP" altLang="en-US" sz="1200" dirty="0" smtClean="0">
                <a:latin typeface="Meiryo UI" panose="020B0604030504040204" pitchFamily="50" charset="-128"/>
                <a:ea typeface="Meiryo UI" panose="020B0604030504040204" pitchFamily="50" charset="-128"/>
              </a:rPr>
              <a:t>・介護福祉士等に該当すること</a:t>
            </a:r>
            <a:endParaRPr lang="en-US" altLang="ja-JP" sz="1200" dirty="0" smtClean="0">
              <a:latin typeface="Meiryo UI" panose="020B0604030504040204" pitchFamily="50" charset="-128"/>
              <a:ea typeface="Meiryo UI" panose="020B0604030504040204" pitchFamily="50" charset="-128"/>
            </a:endParaRPr>
          </a:p>
          <a:p>
            <a:pPr marL="179388" indent="-179388">
              <a:spcBef>
                <a:spcPts val="400"/>
              </a:spcBef>
            </a:pPr>
            <a:r>
              <a:rPr lang="ja-JP" altLang="en-US" sz="1200" dirty="0" smtClean="0">
                <a:latin typeface="Meiryo UI" panose="020B0604030504040204" pitchFamily="50" charset="-128"/>
                <a:ea typeface="Meiryo UI" panose="020B0604030504040204" pitchFamily="50" charset="-128"/>
              </a:rPr>
              <a:t>・勤続年数は、他の法人や医療機関等での経験等も通算可能</a:t>
            </a:r>
            <a:endParaRPr lang="en-US" altLang="ja-JP" sz="1200" dirty="0" smtClean="0">
              <a:latin typeface="Meiryo UI" panose="020B0604030504040204" pitchFamily="50" charset="-128"/>
              <a:ea typeface="Meiryo UI" panose="020B0604030504040204" pitchFamily="50" charset="-128"/>
            </a:endParaRPr>
          </a:p>
          <a:p>
            <a:pPr marL="179388" indent="-179388">
              <a:spcBef>
                <a:spcPts val="400"/>
              </a:spcBef>
            </a:pPr>
            <a:r>
              <a:rPr lang="ja-JP" altLang="en-US" sz="1200" dirty="0" smtClean="0">
                <a:latin typeface="Meiryo UI" panose="020B0604030504040204" pitchFamily="50" charset="-128"/>
                <a:ea typeface="Meiryo UI" panose="020B0604030504040204" pitchFamily="50" charset="-128"/>
              </a:rPr>
              <a:t>・事業所の能力評価や等級システムを活用するなど、</a:t>
            </a:r>
            <a:r>
              <a:rPr lang="en-US" altLang="ja-JP" sz="1200" dirty="0" smtClean="0">
                <a:latin typeface="Meiryo UI" panose="020B0604030504040204" pitchFamily="50" charset="-128"/>
                <a:ea typeface="Meiryo UI" panose="020B0604030504040204" pitchFamily="50" charset="-128"/>
              </a:rPr>
              <a:t>10</a:t>
            </a:r>
            <a:r>
              <a:rPr lang="ja-JP" altLang="en-US" sz="1200" dirty="0" smtClean="0">
                <a:latin typeface="Meiryo UI" panose="020B0604030504040204" pitchFamily="50" charset="-128"/>
                <a:ea typeface="Meiryo UI" panose="020B0604030504040204" pitchFamily="50" charset="-128"/>
              </a:rPr>
              <a:t>年以上の勤続年数がなくても業務や技能等を勘案し対象とできる</a:t>
            </a:r>
            <a:endParaRPr lang="ja-JP" altLang="en-US" sz="1200" dirty="0">
              <a:latin typeface="Meiryo UI" panose="020B0604030504040204" pitchFamily="50" charset="-128"/>
              <a:ea typeface="Meiryo UI" panose="020B0604030504040204" pitchFamily="50" charset="-128"/>
            </a:endParaRPr>
          </a:p>
        </p:txBody>
      </p:sp>
      <p:sp>
        <p:nvSpPr>
          <p:cNvPr id="32" name="四角形: 角を丸くする 31">
            <a:extLst>
              <a:ext uri="{FF2B5EF4-FFF2-40B4-BE49-F238E27FC236}">
                <a16:creationId xmlns:a16="http://schemas.microsoft.com/office/drawing/2014/main" id="{135E059E-6EAC-4AB1-9225-0C628C318745}"/>
              </a:ext>
            </a:extLst>
          </p:cNvPr>
          <p:cNvSpPr/>
          <p:nvPr/>
        </p:nvSpPr>
        <p:spPr>
          <a:xfrm>
            <a:off x="3491879" y="3109630"/>
            <a:ext cx="2552535" cy="2340000"/>
          </a:xfrm>
          <a:prstGeom prst="roundRect">
            <a:avLst>
              <a:gd name="adj" fmla="val 8087"/>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106EA64-F54C-4564-A109-961610BEC73E}"/>
              </a:ext>
            </a:extLst>
          </p:cNvPr>
          <p:cNvSpPr/>
          <p:nvPr/>
        </p:nvSpPr>
        <p:spPr>
          <a:xfrm>
            <a:off x="3419872" y="3622728"/>
            <a:ext cx="2657957" cy="1754326"/>
          </a:xfrm>
          <a:prstGeom prst="rect">
            <a:avLst/>
          </a:prstGeom>
        </p:spPr>
        <p:txBody>
          <a:bodyPr wrap="square">
            <a:spAutoFit/>
          </a:bodyPr>
          <a:lstStyle/>
          <a:p>
            <a:pPr algn="ctr"/>
            <a:r>
              <a:rPr lang="ja-JP" altLang="en-US" sz="1200" dirty="0">
                <a:latin typeface="Meiryo UI" panose="020B0604030504040204" pitchFamily="50" charset="-128"/>
                <a:ea typeface="Meiryo UI" panose="020B0604030504040204" pitchFamily="50" charset="-128"/>
              </a:rPr>
              <a:t>（定義する際のルール）</a:t>
            </a:r>
            <a:endParaRPr lang="en-US" altLang="ja-JP" sz="1200" dirty="0">
              <a:latin typeface="Meiryo UI" panose="020B0604030504040204" pitchFamily="50" charset="-128"/>
              <a:ea typeface="Meiryo UI" panose="020B0604030504040204" pitchFamily="50" charset="-128"/>
            </a:endParaRPr>
          </a:p>
          <a:p>
            <a:pPr marL="179388" indent="-179388">
              <a:spcBef>
                <a:spcPts val="600"/>
              </a:spcBef>
            </a:pP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：経験・技能の</a:t>
            </a:r>
            <a:r>
              <a:rPr lang="ja-JP" altLang="en-US" sz="1200" dirty="0" smtClean="0">
                <a:latin typeface="Meiryo UI" panose="020B0604030504040204" pitchFamily="50" charset="-128"/>
                <a:ea typeface="Meiryo UI" panose="020B0604030504040204" pitchFamily="50" charset="-128"/>
              </a:rPr>
              <a:t>ある障害福祉人材」に該当しない障害福祉人材</a:t>
            </a:r>
            <a:endParaRPr lang="en-US" altLang="ja-JP" sz="1200" dirty="0" smtClean="0">
              <a:latin typeface="Meiryo UI" panose="020B0604030504040204" pitchFamily="50" charset="-128"/>
              <a:ea typeface="Meiryo UI" panose="020B0604030504040204" pitchFamily="50" charset="-128"/>
            </a:endParaRPr>
          </a:p>
          <a:p>
            <a:pPr marL="179388" indent="-179388">
              <a:spcBef>
                <a:spcPts val="600"/>
              </a:spcBef>
            </a:pPr>
            <a:r>
              <a:rPr lang="ja-JP" altLang="en-US" sz="1200" dirty="0" smtClean="0">
                <a:latin typeface="Meiryo UI" panose="020B0604030504040204" pitchFamily="50" charset="-128"/>
                <a:ea typeface="Meiryo UI" panose="020B0604030504040204" pitchFamily="50" charset="-128"/>
              </a:rPr>
              <a:t>　</a:t>
            </a:r>
            <a:r>
              <a:rPr lang="en-US" altLang="ja-JP" sz="1100" dirty="0" smtClean="0">
                <a:latin typeface="Meiryo UI" panose="020B0604030504040204" pitchFamily="50" charset="-128"/>
                <a:ea typeface="Meiryo UI" panose="020B0604030504040204" pitchFamily="50" charset="-128"/>
              </a:rPr>
              <a:t>※</a:t>
            </a:r>
            <a:r>
              <a:rPr lang="ja-JP" altLang="en-US" sz="1100" dirty="0" smtClean="0">
                <a:latin typeface="Meiryo UI" panose="020B0604030504040204" pitchFamily="50" charset="-128"/>
                <a:ea typeface="Meiryo UI" panose="020B0604030504040204" pitchFamily="50" charset="-128"/>
              </a:rPr>
              <a:t>　</a:t>
            </a:r>
            <a:r>
              <a:rPr lang="en-US" altLang="ja-JP" sz="1100" dirty="0" smtClean="0">
                <a:latin typeface="Meiryo UI" panose="020B0604030504040204" pitchFamily="50" charset="-128"/>
                <a:ea typeface="Meiryo UI" panose="020B0604030504040204" pitchFamily="50" charset="-128"/>
              </a:rPr>
              <a:t>A</a:t>
            </a:r>
            <a:r>
              <a:rPr lang="ja-JP" altLang="en-US" sz="1100" dirty="0" smtClean="0">
                <a:latin typeface="Meiryo UI" panose="020B0604030504040204" pitchFamily="50" charset="-128"/>
                <a:ea typeface="Meiryo UI" panose="020B0604030504040204" pitchFamily="50" charset="-128"/>
              </a:rPr>
              <a:t>に該当しない福祉・介護職員、心理</a:t>
            </a:r>
            <a:r>
              <a:rPr lang="ja-JP" altLang="en-US" sz="1100" dirty="0">
                <a:latin typeface="Meiryo UI" panose="020B0604030504040204" pitchFamily="50" charset="-128"/>
                <a:ea typeface="Meiryo UI" panose="020B0604030504040204" pitchFamily="50" charset="-128"/>
              </a:rPr>
              <a:t>指導担当職員（公認心理師含む）、サービス管理責任者、児童発達支援管理責任者、サービス提供責任者</a:t>
            </a:r>
          </a:p>
          <a:p>
            <a:pPr marL="179388" indent="-179388">
              <a:spcBef>
                <a:spcPts val="600"/>
              </a:spcBef>
            </a:pPr>
            <a:endParaRPr lang="ja-JP" altLang="en-US" sz="1200" dirty="0">
              <a:latin typeface="Meiryo UI" panose="020B0604030504040204" pitchFamily="50" charset="-128"/>
              <a:ea typeface="Meiryo UI" panose="020B0604030504040204" pitchFamily="50" charset="-128"/>
            </a:endParaRPr>
          </a:p>
        </p:txBody>
      </p:sp>
      <p:pic>
        <p:nvPicPr>
          <p:cNvPr id="39" name="図 38">
            <a:extLst>
              <a:ext uri="{FF2B5EF4-FFF2-40B4-BE49-F238E27FC236}">
                <a16:creationId xmlns:a16="http://schemas.microsoft.com/office/drawing/2014/main" id="{73348B48-6D03-4EAF-8202-325AE9D9C9EC}"/>
              </a:ext>
            </a:extLst>
          </p:cNvPr>
          <p:cNvPicPr>
            <a:picLocks noChangeAspect="1"/>
          </p:cNvPicPr>
          <p:nvPr/>
        </p:nvPicPr>
        <p:blipFill rotWithShape="1">
          <a:blip r:embed="rId3">
            <a:duotone>
              <a:prstClr val="black"/>
              <a:schemeClr val="accent1">
                <a:tint val="45000"/>
                <a:satMod val="400000"/>
              </a:schemeClr>
            </a:duotone>
          </a:blip>
          <a:srcRect b="82389"/>
          <a:stretch/>
        </p:blipFill>
        <p:spPr>
          <a:xfrm>
            <a:off x="3491880" y="3110735"/>
            <a:ext cx="2552534" cy="453092"/>
          </a:xfrm>
          <a:prstGeom prst="rect">
            <a:avLst/>
          </a:prstGeom>
        </p:spPr>
      </p:pic>
      <p:sp>
        <p:nvSpPr>
          <p:cNvPr id="35" name="正方形/長方形 34">
            <a:extLst>
              <a:ext uri="{FF2B5EF4-FFF2-40B4-BE49-F238E27FC236}">
                <a16:creationId xmlns:a16="http://schemas.microsoft.com/office/drawing/2014/main" id="{19FAE940-837F-45F2-8D68-B0BC34AE4453}"/>
              </a:ext>
            </a:extLst>
          </p:cNvPr>
          <p:cNvSpPr/>
          <p:nvPr/>
        </p:nvSpPr>
        <p:spPr>
          <a:xfrm>
            <a:off x="3547739" y="3201403"/>
            <a:ext cx="2363932" cy="307777"/>
          </a:xfrm>
          <a:prstGeom prst="rect">
            <a:avLst/>
          </a:prstGeom>
        </p:spPr>
        <p:txBody>
          <a:bodyPr wrap="square">
            <a:spAutoFit/>
          </a:bodyPr>
          <a:lstStyle/>
          <a:p>
            <a:r>
              <a:rPr lang="ja-JP" altLang="en-US" sz="1400" b="1" dirty="0">
                <a:solidFill>
                  <a:schemeClr val="bg1"/>
                </a:solidFill>
                <a:latin typeface="Meiryo UI" panose="020B0604030504040204" pitchFamily="50" charset="-128"/>
                <a:ea typeface="Meiryo UI" panose="020B0604030504040204" pitchFamily="50" charset="-128"/>
              </a:rPr>
              <a:t>Ｂ　　</a:t>
            </a:r>
            <a:r>
              <a:rPr lang="ja-JP" altLang="en-US" sz="1400" b="1" dirty="0" smtClean="0">
                <a:solidFill>
                  <a:schemeClr val="bg1"/>
                </a:solidFill>
                <a:latin typeface="Meiryo UI" panose="020B0604030504040204" pitchFamily="50" charset="-128"/>
                <a:ea typeface="Meiryo UI" panose="020B0604030504040204" pitchFamily="50" charset="-128"/>
              </a:rPr>
              <a:t>他の障害福祉人材</a:t>
            </a:r>
            <a:endParaRPr lang="ja-JP" altLang="en-US" sz="1400" b="1" dirty="0">
              <a:solidFill>
                <a:schemeClr val="bg1"/>
              </a:solidFill>
              <a:latin typeface="Meiryo UI" panose="020B0604030504040204" pitchFamily="50" charset="-128"/>
              <a:ea typeface="Meiryo UI" panose="020B0604030504040204" pitchFamily="50" charset="-128"/>
            </a:endParaRPr>
          </a:p>
        </p:txBody>
      </p:sp>
      <p:cxnSp>
        <p:nvCxnSpPr>
          <p:cNvPr id="36" name="直線コネクタ 35">
            <a:extLst>
              <a:ext uri="{FF2B5EF4-FFF2-40B4-BE49-F238E27FC236}">
                <a16:creationId xmlns:a16="http://schemas.microsoft.com/office/drawing/2014/main" id="{F763ED5E-AA0A-44DA-A721-5AC62C7E5F75}"/>
              </a:ext>
            </a:extLst>
          </p:cNvPr>
          <p:cNvCxnSpPr/>
          <p:nvPr/>
        </p:nvCxnSpPr>
        <p:spPr>
          <a:xfrm>
            <a:off x="3926728" y="3197149"/>
            <a:ext cx="0" cy="3077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5DA6BA64-9216-47F2-AA84-8FD66DA79A83}"/>
              </a:ext>
            </a:extLst>
          </p:cNvPr>
          <p:cNvSpPr/>
          <p:nvPr/>
        </p:nvSpPr>
        <p:spPr>
          <a:xfrm>
            <a:off x="417012" y="3197148"/>
            <a:ext cx="3017620" cy="307777"/>
          </a:xfrm>
          <a:prstGeom prst="rect">
            <a:avLst/>
          </a:prstGeom>
        </p:spPr>
        <p:txBody>
          <a:bodyPr wrap="square">
            <a:spAutoFit/>
          </a:bodyPr>
          <a:lstStyle/>
          <a:p>
            <a:r>
              <a:rPr lang="en-US" altLang="ja-JP" sz="1400" b="1" dirty="0">
                <a:solidFill>
                  <a:schemeClr val="bg1"/>
                </a:solidFill>
                <a:latin typeface="Meiryo UI" panose="020B0604030504040204" pitchFamily="50" charset="-128"/>
                <a:ea typeface="Meiryo UI" panose="020B0604030504040204" pitchFamily="50" charset="-128"/>
              </a:rPr>
              <a:t>A</a:t>
            </a:r>
            <a:r>
              <a:rPr lang="ja-JP" altLang="en-US" sz="1400" b="1" dirty="0">
                <a:solidFill>
                  <a:schemeClr val="bg1"/>
                </a:solidFill>
                <a:latin typeface="Meiryo UI" panose="020B0604030504040204" pitchFamily="50" charset="-128"/>
                <a:ea typeface="Meiryo UI" panose="020B0604030504040204" pitchFamily="50" charset="-128"/>
              </a:rPr>
              <a:t>　　経験・技能の</a:t>
            </a:r>
            <a:r>
              <a:rPr lang="ja-JP" altLang="en-US" sz="1400" b="1" dirty="0" smtClean="0">
                <a:solidFill>
                  <a:schemeClr val="bg1"/>
                </a:solidFill>
                <a:latin typeface="Meiryo UI" panose="020B0604030504040204" pitchFamily="50" charset="-128"/>
                <a:ea typeface="Meiryo UI" panose="020B0604030504040204" pitchFamily="50" charset="-128"/>
              </a:rPr>
              <a:t>ある障害福祉人材</a:t>
            </a:r>
            <a:endParaRPr lang="ja-JP" altLang="en-US" sz="1400" b="1" dirty="0">
              <a:solidFill>
                <a:schemeClr val="bg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63CF38B3-3E91-450C-BA0A-B42701D8615F}"/>
              </a:ext>
            </a:extLst>
          </p:cNvPr>
          <p:cNvCxnSpPr/>
          <p:nvPr/>
        </p:nvCxnSpPr>
        <p:spPr>
          <a:xfrm>
            <a:off x="754603" y="3197149"/>
            <a:ext cx="0" cy="3077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6BA6351F-F081-41E8-BC6B-8C3925532B07}"/>
              </a:ext>
            </a:extLst>
          </p:cNvPr>
          <p:cNvSpPr/>
          <p:nvPr/>
        </p:nvSpPr>
        <p:spPr>
          <a:xfrm>
            <a:off x="6156758" y="3606576"/>
            <a:ext cx="2657957" cy="538609"/>
          </a:xfrm>
          <a:prstGeom prst="rect">
            <a:avLst/>
          </a:prstGeom>
        </p:spPr>
        <p:txBody>
          <a:bodyPr wrap="square">
            <a:spAutoFit/>
          </a:bodyPr>
          <a:lstStyle/>
          <a:p>
            <a:pPr algn="ctr"/>
            <a:r>
              <a:rPr lang="ja-JP" altLang="en-US" sz="1200" dirty="0">
                <a:latin typeface="Meiryo UI" panose="020B0604030504040204" pitchFamily="50" charset="-128"/>
                <a:ea typeface="Meiryo UI" panose="020B0604030504040204" pitchFamily="50" charset="-128"/>
              </a:rPr>
              <a:t>（定義する際のルール）</a:t>
            </a:r>
            <a:endParaRPr lang="en-US" altLang="ja-JP" sz="1200" dirty="0">
              <a:latin typeface="Meiryo UI" panose="020B0604030504040204" pitchFamily="50" charset="-128"/>
              <a:ea typeface="Meiryo UI" panose="020B0604030504040204" pitchFamily="50" charset="-128"/>
            </a:endParaRPr>
          </a:p>
          <a:p>
            <a:pPr marL="179388" indent="-179388">
              <a:spcBef>
                <a:spcPts val="600"/>
              </a:spcBef>
            </a:pPr>
            <a:r>
              <a:rPr lang="ja-JP" altLang="en-US" sz="1200" dirty="0" smtClean="0">
                <a:latin typeface="Meiryo UI" panose="020B0604030504040204" pitchFamily="50" charset="-128"/>
                <a:ea typeface="Meiryo UI" panose="020B0604030504040204" pitchFamily="50" charset="-128"/>
              </a:rPr>
              <a:t>・障害福祉人材以外の職員</a:t>
            </a:r>
            <a:endParaRPr lang="ja-JP" altLang="en-US" sz="1200" dirty="0">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AD13A7A9-8D69-4471-9B04-05CD5960B091}"/>
              </a:ext>
            </a:extLst>
          </p:cNvPr>
          <p:cNvSpPr/>
          <p:nvPr/>
        </p:nvSpPr>
        <p:spPr>
          <a:xfrm>
            <a:off x="6197909" y="3177728"/>
            <a:ext cx="2550555" cy="307777"/>
          </a:xfrm>
          <a:prstGeom prst="rect">
            <a:avLst/>
          </a:prstGeom>
        </p:spPr>
        <p:txBody>
          <a:bodyPr wrap="square">
            <a:spAutoFit/>
          </a:bodyPr>
          <a:lstStyle/>
          <a:p>
            <a:r>
              <a:rPr lang="ja-JP" altLang="en-US" sz="1400" b="1" dirty="0" smtClean="0">
                <a:solidFill>
                  <a:schemeClr val="bg1"/>
                </a:solidFill>
                <a:latin typeface="Meiryo UI" panose="020B0604030504040204" pitchFamily="50" charset="-128"/>
                <a:ea typeface="Meiryo UI" panose="020B0604030504040204" pitchFamily="50" charset="-128"/>
              </a:rPr>
              <a:t>Ｃ　　　　その他の職種</a:t>
            </a:r>
            <a:endParaRPr lang="ja-JP" altLang="en-US" sz="1400" b="1" dirty="0">
              <a:solidFill>
                <a:schemeClr val="bg1"/>
              </a:solidFill>
              <a:latin typeface="Meiryo UI" panose="020B0604030504040204" pitchFamily="50" charset="-128"/>
              <a:ea typeface="Meiryo UI" panose="020B0604030504040204" pitchFamily="50" charset="-128"/>
            </a:endParaRPr>
          </a:p>
        </p:txBody>
      </p:sp>
      <p:cxnSp>
        <p:nvCxnSpPr>
          <p:cNvPr id="53" name="直線コネクタ 52">
            <a:extLst>
              <a:ext uri="{FF2B5EF4-FFF2-40B4-BE49-F238E27FC236}">
                <a16:creationId xmlns:a16="http://schemas.microsoft.com/office/drawing/2014/main" id="{3D536B3D-E5B7-42C6-A299-830B6FF7F8E8}"/>
              </a:ext>
            </a:extLst>
          </p:cNvPr>
          <p:cNvCxnSpPr/>
          <p:nvPr/>
        </p:nvCxnSpPr>
        <p:spPr>
          <a:xfrm>
            <a:off x="6578693" y="3175935"/>
            <a:ext cx="0" cy="3077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正方形/長方形 68">
            <a:extLst>
              <a:ext uri="{FF2B5EF4-FFF2-40B4-BE49-F238E27FC236}">
                <a16:creationId xmlns:a16="http://schemas.microsoft.com/office/drawing/2014/main" id="{6BB4A3B8-EBE8-4E36-8B80-032E3AE98175}"/>
              </a:ext>
            </a:extLst>
          </p:cNvPr>
          <p:cNvSpPr/>
          <p:nvPr/>
        </p:nvSpPr>
        <p:spPr>
          <a:xfrm>
            <a:off x="971600" y="1833935"/>
            <a:ext cx="7632848" cy="730969"/>
          </a:xfrm>
          <a:prstGeom prst="rect">
            <a:avLst/>
          </a:prstGeom>
        </p:spPr>
        <p:txBody>
          <a:bodyPr wrap="square">
            <a:spAutoFit/>
          </a:bodyPr>
          <a:lstStyle/>
          <a:p>
            <a:pPr marL="266700" lvl="0" indent="-266700">
              <a:spcBef>
                <a:spcPts val="600"/>
              </a:spcBef>
            </a:pPr>
            <a:r>
              <a:rPr lang="ja-JP" altLang="en-US" sz="1050" dirty="0" smtClean="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加算</a:t>
            </a:r>
            <a:r>
              <a:rPr lang="ja-JP" altLang="en-US" sz="1050" dirty="0">
                <a:latin typeface="Meiryo UI" panose="020B0604030504040204" pitchFamily="50" charset="-128"/>
                <a:ea typeface="Meiryo UI" panose="020B0604030504040204" pitchFamily="50" charset="-128"/>
              </a:rPr>
              <a:t>額を全て</a:t>
            </a:r>
            <a:r>
              <a:rPr lang="en-US" altLang="ja-JP" sz="1050" dirty="0">
                <a:latin typeface="Meiryo UI" panose="020B0604030504040204" pitchFamily="50" charset="-128"/>
                <a:ea typeface="Meiryo UI" panose="020B0604030504040204" pitchFamily="50" charset="-128"/>
              </a:rPr>
              <a:t>A</a:t>
            </a:r>
            <a:r>
              <a:rPr lang="ja-JP" altLang="en-US" sz="1050" dirty="0">
                <a:latin typeface="Meiryo UI" panose="020B0604030504040204" pitchFamily="50" charset="-128"/>
                <a:ea typeface="Meiryo UI" panose="020B0604030504040204" pitchFamily="50" charset="-128"/>
              </a:rPr>
              <a:t>に配分することも可能</a:t>
            </a:r>
            <a:r>
              <a:rPr lang="ja-JP" altLang="en-US" sz="1050" dirty="0" smtClean="0">
                <a:latin typeface="Meiryo UI" panose="020B0604030504040204" pitchFamily="50" charset="-128"/>
                <a:ea typeface="Meiryo UI" panose="020B0604030504040204" pitchFamily="50" charset="-128"/>
              </a:rPr>
              <a:t>。</a:t>
            </a:r>
            <a:r>
              <a:rPr lang="en-US" altLang="ja-JP" sz="1050" dirty="0" smtClean="0">
                <a:latin typeface="Meiryo UI" panose="020B0604030504040204" pitchFamily="50" charset="-128"/>
                <a:ea typeface="Meiryo UI" panose="020B0604030504040204" pitchFamily="50" charset="-128"/>
              </a:rPr>
              <a:t>B</a:t>
            </a:r>
            <a:r>
              <a:rPr lang="ja-JP" altLang="en-US" sz="1050" dirty="0">
                <a:latin typeface="Meiryo UI" panose="020B0604030504040204" pitchFamily="50" charset="-128"/>
                <a:ea typeface="Meiryo UI" panose="020B0604030504040204" pitchFamily="50" charset="-128"/>
              </a:rPr>
              <a:t>や</a:t>
            </a:r>
            <a:r>
              <a:rPr lang="en-US" altLang="ja-JP" sz="1050" dirty="0">
                <a:latin typeface="Meiryo UI" panose="020B0604030504040204" pitchFamily="50" charset="-128"/>
                <a:ea typeface="Meiryo UI" panose="020B0604030504040204" pitchFamily="50" charset="-128"/>
              </a:rPr>
              <a:t>C</a:t>
            </a:r>
            <a:r>
              <a:rPr lang="ja-JP" altLang="en-US" sz="1050" dirty="0">
                <a:latin typeface="Meiryo UI" panose="020B0604030504040204" pitchFamily="50" charset="-128"/>
                <a:ea typeface="Meiryo UI" panose="020B0604030504040204" pitchFamily="50" charset="-128"/>
              </a:rPr>
              <a:t>に配分することも可能</a:t>
            </a:r>
            <a:r>
              <a:rPr lang="ja-JP" altLang="en-US" sz="1050" dirty="0" smtClean="0">
                <a:latin typeface="Meiryo UI" panose="020B0604030504040204" pitchFamily="50" charset="-128"/>
                <a:ea typeface="Meiryo UI" panose="020B0604030504040204" pitchFamily="50" charset="-128"/>
              </a:rPr>
              <a:t>。（全て</a:t>
            </a:r>
            <a:r>
              <a:rPr lang="ja-JP" altLang="en-US" sz="1050" dirty="0">
                <a:latin typeface="Meiryo UI" panose="020B0604030504040204" pitchFamily="50" charset="-128"/>
                <a:ea typeface="Meiryo UI" panose="020B0604030504040204" pitchFamily="50" charset="-128"/>
              </a:rPr>
              <a:t>の職員を</a:t>
            </a:r>
            <a:r>
              <a:rPr lang="en-US" altLang="ja-JP" sz="1050" dirty="0">
                <a:latin typeface="Meiryo UI" panose="020B0604030504040204" pitchFamily="50" charset="-128"/>
                <a:ea typeface="Meiryo UI" panose="020B0604030504040204" pitchFamily="50" charset="-128"/>
              </a:rPr>
              <a:t>A</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B</a:t>
            </a:r>
            <a:r>
              <a:rPr lang="ja-JP" altLang="en-US" sz="1050" dirty="0" err="1">
                <a:latin typeface="Meiryo UI" panose="020B0604030504040204" pitchFamily="50" charset="-128"/>
                <a:ea typeface="Meiryo UI" panose="020B0604030504040204" pitchFamily="50" charset="-128"/>
              </a:rPr>
              <a:t>、</a:t>
            </a:r>
            <a:r>
              <a:rPr lang="en-US" altLang="ja-JP" sz="1050" dirty="0">
                <a:latin typeface="Meiryo UI" panose="020B0604030504040204" pitchFamily="50" charset="-128"/>
                <a:ea typeface="Meiryo UI" panose="020B0604030504040204" pitchFamily="50" charset="-128"/>
              </a:rPr>
              <a:t>C</a:t>
            </a:r>
            <a:r>
              <a:rPr lang="ja-JP" altLang="en-US" sz="1050" dirty="0">
                <a:latin typeface="Meiryo UI" panose="020B0604030504040204" pitchFamily="50" charset="-128"/>
                <a:ea typeface="Meiryo UI" panose="020B0604030504040204" pitchFamily="50" charset="-128"/>
              </a:rPr>
              <a:t>に</a:t>
            </a:r>
            <a:r>
              <a:rPr lang="ja-JP" altLang="en-US" sz="1050" dirty="0" smtClean="0">
                <a:latin typeface="Meiryo UI" panose="020B0604030504040204" pitchFamily="50" charset="-128"/>
                <a:ea typeface="Meiryo UI" panose="020B0604030504040204" pitchFamily="50" charset="-128"/>
              </a:rPr>
              <a:t>分ける）</a:t>
            </a:r>
            <a:endParaRPr lang="en-US" altLang="ja-JP" sz="1050" dirty="0" smtClean="0">
              <a:latin typeface="Meiryo UI" panose="020B0604030504040204" pitchFamily="50" charset="-128"/>
              <a:ea typeface="Meiryo UI" panose="020B0604030504040204" pitchFamily="50" charset="-128"/>
            </a:endParaRPr>
          </a:p>
          <a:p>
            <a:pPr marL="266700" lvl="0" indent="-266700">
              <a:spcBef>
                <a:spcPts val="600"/>
              </a:spcBef>
            </a:pPr>
            <a:r>
              <a:rPr lang="ja-JP" altLang="en-US" sz="1050" dirty="0">
                <a:solidFill>
                  <a:schemeClr val="tx1">
                    <a:lumMod val="50000"/>
                    <a:lumOff val="50000"/>
                  </a:schemeClr>
                </a:solidFill>
                <a:latin typeface="Meiryo UI" panose="020B0604030504040204" pitchFamily="50" charset="-128"/>
                <a:ea typeface="Meiryo UI" panose="020B0604030504040204" pitchFamily="50" charset="-128"/>
              </a:rPr>
              <a:t>●　</a:t>
            </a:r>
            <a:r>
              <a:rPr lang="ja-JP" altLang="en-US" sz="1050" dirty="0" smtClean="0">
                <a:latin typeface="Meiryo UI" panose="020B0604030504040204" pitchFamily="50" charset="-128"/>
                <a:ea typeface="Meiryo UI" panose="020B0604030504040204" pitchFamily="50" charset="-128"/>
              </a:rPr>
              <a:t>介護福祉士等の要件：福祉・介護職員のうち介護福祉士、社会福祉士、精神保健福祉士又は保育士のいずれかの資格を保有する者、</a:t>
            </a:r>
            <a:endParaRPr lang="en-US" altLang="ja-JP" sz="1050" dirty="0" smtClean="0">
              <a:latin typeface="Meiryo UI" panose="020B0604030504040204" pitchFamily="50" charset="-128"/>
              <a:ea typeface="Meiryo UI" panose="020B0604030504040204" pitchFamily="50" charset="-128"/>
            </a:endParaRPr>
          </a:p>
          <a:p>
            <a:pPr marL="266700" lvl="0" indent="-266700">
              <a:spcBef>
                <a:spcPts val="600"/>
              </a:spcBef>
            </a:pPr>
            <a:r>
              <a:rPr lang="ja-JP" altLang="en-US" sz="1050" dirty="0" smtClean="0">
                <a:latin typeface="Meiryo UI" panose="020B0604030504040204" pitchFamily="50" charset="-128"/>
                <a:ea typeface="Meiryo UI" panose="020B0604030504040204" pitchFamily="50" charset="-128"/>
              </a:rPr>
              <a:t>　　 心理指導担当職員（公認心理師含む）、サービス管理責任者、児童発達支援管理責任者、サービス提供責任者</a:t>
            </a:r>
            <a:endParaRPr lang="en-US" altLang="ja-JP" sz="1050" dirty="0" smtClean="0">
              <a:latin typeface="Meiryo UI" panose="020B0604030504040204" pitchFamily="50" charset="-128"/>
              <a:ea typeface="Meiryo UI" panose="020B0604030504040204" pitchFamily="50" charset="-128"/>
            </a:endParaRPr>
          </a:p>
        </p:txBody>
      </p:sp>
      <p:sp>
        <p:nvSpPr>
          <p:cNvPr id="70" name="角丸四角形 6">
            <a:extLst>
              <a:ext uri="{FF2B5EF4-FFF2-40B4-BE49-F238E27FC236}">
                <a16:creationId xmlns:a16="http://schemas.microsoft.com/office/drawing/2014/main" id="{059DE2D8-F180-40C5-B762-2F5BA918C08D}"/>
              </a:ext>
            </a:extLst>
          </p:cNvPr>
          <p:cNvSpPr/>
          <p:nvPr/>
        </p:nvSpPr>
        <p:spPr>
          <a:xfrm>
            <a:off x="408134" y="5517232"/>
            <a:ext cx="8328150" cy="1296000"/>
          </a:xfrm>
          <a:prstGeom prst="roundRect">
            <a:avLst>
              <a:gd name="adj" fmla="val 19884"/>
            </a:avLst>
          </a:prstGeom>
          <a:solidFill>
            <a:srgbClr val="FFB5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71" name="図 70">
            <a:extLst>
              <a:ext uri="{FF2B5EF4-FFF2-40B4-BE49-F238E27FC236}">
                <a16:creationId xmlns:a16="http://schemas.microsoft.com/office/drawing/2014/main" id="{6EAD024F-2711-450A-BF40-661A28260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661248"/>
            <a:ext cx="658203" cy="658203"/>
          </a:xfrm>
          <a:prstGeom prst="rect">
            <a:avLst/>
          </a:prstGeom>
        </p:spPr>
      </p:pic>
      <p:cxnSp>
        <p:nvCxnSpPr>
          <p:cNvPr id="73" name="直線矢印コネクタ 72">
            <a:extLst>
              <a:ext uri="{FF2B5EF4-FFF2-40B4-BE49-F238E27FC236}">
                <a16:creationId xmlns:a16="http://schemas.microsoft.com/office/drawing/2014/main" id="{30AD3358-CD87-4539-AA27-414D34374BB4}"/>
              </a:ext>
            </a:extLst>
          </p:cNvPr>
          <p:cNvCxnSpPr>
            <a:cxnSpLocks/>
          </p:cNvCxnSpPr>
          <p:nvPr/>
        </p:nvCxnSpPr>
        <p:spPr>
          <a:xfrm>
            <a:off x="408134" y="2996952"/>
            <a:ext cx="2673175" cy="0"/>
          </a:xfrm>
          <a:prstGeom prst="straightConnector1">
            <a:avLst/>
          </a:prstGeom>
          <a:ln w="5715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36E7BDC9-6E6E-4CDD-84A4-697EC736D984}"/>
              </a:ext>
            </a:extLst>
          </p:cNvPr>
          <p:cNvCxnSpPr>
            <a:cxnSpLocks/>
          </p:cNvCxnSpPr>
          <p:nvPr/>
        </p:nvCxnSpPr>
        <p:spPr>
          <a:xfrm>
            <a:off x="408134" y="2811037"/>
            <a:ext cx="5568585" cy="0"/>
          </a:xfrm>
          <a:prstGeom prst="straightConnector1">
            <a:avLst/>
          </a:prstGeom>
          <a:ln w="5715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5737F21B-C455-4210-8B0C-855CB9B119C1}"/>
              </a:ext>
            </a:extLst>
          </p:cNvPr>
          <p:cNvSpPr/>
          <p:nvPr/>
        </p:nvSpPr>
        <p:spPr>
          <a:xfrm>
            <a:off x="723125" y="2647900"/>
            <a:ext cx="2310248" cy="338554"/>
          </a:xfrm>
          <a:prstGeom prst="rect">
            <a:avLst/>
          </a:prstGeom>
        </p:spPr>
        <p:txBody>
          <a:bodyPr wrap="none">
            <a:spAutoFit/>
          </a:bodyPr>
          <a:lstStyle/>
          <a:p>
            <a:r>
              <a:rPr lang="ja-JP" altLang="en-US" sz="1600" b="1" dirty="0">
                <a:latin typeface="Meiryo UI" panose="020B0604030504040204" pitchFamily="50" charset="-128"/>
                <a:ea typeface="Meiryo UI" panose="020B0604030504040204" pitchFamily="50" charset="-128"/>
              </a:rPr>
              <a:t>いずれの範囲も選択可能</a:t>
            </a:r>
          </a:p>
        </p:txBody>
      </p:sp>
      <p:cxnSp>
        <p:nvCxnSpPr>
          <p:cNvPr id="79" name="直線矢印コネクタ 78">
            <a:extLst>
              <a:ext uri="{FF2B5EF4-FFF2-40B4-BE49-F238E27FC236}">
                <a16:creationId xmlns:a16="http://schemas.microsoft.com/office/drawing/2014/main" id="{8B68E063-B20B-4BC5-A7AA-7B3EBBDF1770}"/>
              </a:ext>
            </a:extLst>
          </p:cNvPr>
          <p:cNvCxnSpPr>
            <a:cxnSpLocks/>
          </p:cNvCxnSpPr>
          <p:nvPr/>
        </p:nvCxnSpPr>
        <p:spPr>
          <a:xfrm>
            <a:off x="408134" y="2643212"/>
            <a:ext cx="8397702" cy="0"/>
          </a:xfrm>
          <a:prstGeom prst="straightConnector1">
            <a:avLst/>
          </a:prstGeom>
          <a:ln w="57150">
            <a:solidFill>
              <a:schemeClr val="bg1">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正方形/長方形 81">
            <a:extLst>
              <a:ext uri="{FF2B5EF4-FFF2-40B4-BE49-F238E27FC236}">
                <a16:creationId xmlns:a16="http://schemas.microsoft.com/office/drawing/2014/main" id="{FBDCCE07-FE42-49D8-8022-E6270754EFB8}"/>
              </a:ext>
            </a:extLst>
          </p:cNvPr>
          <p:cNvSpPr/>
          <p:nvPr/>
        </p:nvSpPr>
        <p:spPr>
          <a:xfrm>
            <a:off x="1264094" y="5517232"/>
            <a:ext cx="7416000" cy="1323439"/>
          </a:xfrm>
          <a:prstGeom prst="rect">
            <a:avLst/>
          </a:prstGeom>
        </p:spPr>
        <p:txBody>
          <a:bodyPr wrap="square">
            <a:spAutoFit/>
          </a:bodyPr>
          <a:lstStyle/>
          <a:p>
            <a:pPr marL="179388" indent="-179388">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労使でよく話し合い、設定することが重要。</a:t>
            </a:r>
            <a:endParaRPr lang="en-US" altLang="ja-JP" sz="1200" dirty="0">
              <a:latin typeface="Meiryo UI" panose="020B0604030504040204" pitchFamily="50" charset="-128"/>
              <a:ea typeface="Meiryo UI" panose="020B0604030504040204" pitchFamily="50" charset="-128"/>
            </a:endParaRPr>
          </a:p>
          <a:p>
            <a:pPr marL="179388" indent="-179388">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Ａは</a:t>
            </a:r>
            <a:r>
              <a:rPr lang="ja-JP" altLang="en-US" sz="1200" dirty="0" smtClean="0">
                <a:latin typeface="Meiryo UI" panose="020B0604030504040204" pitchFamily="50" charset="-128"/>
                <a:ea typeface="Meiryo UI" panose="020B0604030504040204" pitchFamily="50" charset="-128"/>
              </a:rPr>
              <a:t>、介護福祉士等に該当する者がいない場合</a:t>
            </a:r>
            <a:r>
              <a:rPr lang="ja-JP" altLang="en-US" sz="1200" dirty="0">
                <a:latin typeface="Meiryo UI" panose="020B0604030504040204" pitchFamily="50" charset="-128"/>
                <a:ea typeface="Meiryo UI" panose="020B0604030504040204" pitchFamily="50" charset="-128"/>
              </a:rPr>
              <a:t>や、比較的新しい事業所で研修・実務経験の蓄積等に一定期間を有するなど</a:t>
            </a:r>
            <a:r>
              <a:rPr lang="ja-JP" altLang="en-US" sz="1200" dirty="0" smtClean="0">
                <a:latin typeface="Meiryo UI" panose="020B0604030504040204" pitchFamily="50" charset="-128"/>
                <a:ea typeface="Meiryo UI" panose="020B0604030504040204" pitchFamily="50" charset="-128"/>
              </a:rPr>
              <a:t>、職員間</a:t>
            </a:r>
            <a:r>
              <a:rPr lang="ja-JP" altLang="en-US" sz="1200" dirty="0">
                <a:latin typeface="Meiryo UI" panose="020B0604030504040204" pitchFamily="50" charset="-128"/>
                <a:ea typeface="Meiryo UI" panose="020B0604030504040204" pitchFamily="50" charset="-128"/>
              </a:rPr>
              <a:t>における経験・技能に明らかな差がない場合にまで、設定を求めるものではない</a:t>
            </a:r>
            <a:r>
              <a:rPr lang="ja-JP" altLang="en-US" sz="1200" dirty="0" smtClean="0">
                <a:latin typeface="Meiryo UI" panose="020B0604030504040204" pitchFamily="50" charset="-128"/>
                <a:ea typeface="Meiryo UI" panose="020B0604030504040204" pitchFamily="50" charset="-128"/>
              </a:rPr>
              <a:t>。（設定しない場合は、処遇改善計画書及び実績報告書に具体的な理由を記載する。）</a:t>
            </a:r>
            <a:endParaRPr lang="en-US" altLang="ja-JP" sz="1200" dirty="0">
              <a:latin typeface="Meiryo UI" panose="020B0604030504040204" pitchFamily="50" charset="-128"/>
              <a:ea typeface="Meiryo UI" panose="020B0604030504040204" pitchFamily="50" charset="-128"/>
            </a:endParaRPr>
          </a:p>
          <a:p>
            <a:pPr marL="179388" indent="-179388">
              <a:tabLst>
                <a:tab pos="273050" algn="l"/>
              </a:tabLst>
            </a:pPr>
            <a:r>
              <a:rPr lang="ja-JP" altLang="en-US" sz="12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　Ａで</a:t>
            </a:r>
            <a:r>
              <a:rPr lang="ja-JP" altLang="en-US" sz="1200" dirty="0" smtClean="0">
                <a:latin typeface="Meiryo UI" panose="020B0604030504040204" pitchFamily="50" charset="-128"/>
                <a:ea typeface="Meiryo UI" panose="020B0604030504040204" pitchFamily="50" charset="-128"/>
              </a:rPr>
              <a:t>は介護福祉士等に該当することを求める</a:t>
            </a:r>
            <a:r>
              <a:rPr lang="ja-JP" altLang="en-US" sz="1200" dirty="0">
                <a:latin typeface="Meiryo UI" panose="020B0604030504040204" pitchFamily="50" charset="-128"/>
                <a:ea typeface="Meiryo UI" panose="020B0604030504040204" pitchFamily="50" charset="-128"/>
              </a:rPr>
              <a:t>が、</a:t>
            </a:r>
            <a:r>
              <a:rPr lang="en-US" altLang="ja-JP" sz="1200" dirty="0">
                <a:latin typeface="Meiryo UI" panose="020B0604030504040204" pitchFamily="50" charset="-128"/>
                <a:ea typeface="Meiryo UI" panose="020B0604030504040204" pitchFamily="50" charset="-128"/>
              </a:rPr>
              <a:t>10</a:t>
            </a:r>
            <a:r>
              <a:rPr lang="ja-JP" altLang="en-US" sz="1200" dirty="0">
                <a:latin typeface="Meiryo UI" panose="020B0604030504040204" pitchFamily="50" charset="-128"/>
                <a:ea typeface="Meiryo UI" panose="020B0604030504040204" pitchFamily="50" charset="-128"/>
              </a:rPr>
              <a:t>年より短い勤続年数でも可。他の法人での経験もカウント可能</a:t>
            </a:r>
            <a:r>
              <a:rPr lang="ja-JP" altLang="en-US" sz="1200" dirty="0" smtClean="0">
                <a:latin typeface="Meiryo UI" panose="020B0604030504040204" pitchFamily="50" charset="-128"/>
                <a:ea typeface="Meiryo UI" panose="020B0604030504040204" pitchFamily="50" charset="-128"/>
              </a:rPr>
              <a:t>。</a:t>
            </a:r>
            <a:endParaRPr lang="en-US" altLang="ja-JP" sz="1200" dirty="0" smtClean="0">
              <a:latin typeface="Meiryo UI" panose="020B0604030504040204" pitchFamily="50" charset="-128"/>
              <a:ea typeface="Meiryo UI" panose="020B0604030504040204" pitchFamily="50" charset="-128"/>
            </a:endParaRPr>
          </a:p>
          <a:p>
            <a:pPr marL="179388" indent="-179388">
              <a:tabLst>
                <a:tab pos="273050" algn="l"/>
              </a:tabLst>
            </a:pPr>
            <a:r>
              <a:rPr lang="en-US" altLang="ja-JP" sz="1000" dirty="0" smtClean="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　</a:t>
            </a:r>
            <a:r>
              <a:rPr lang="ja-JP" altLang="en-US" sz="1000" dirty="0" smtClean="0">
                <a:latin typeface="Meiryo UI" panose="020B0604030504040204" pitchFamily="50" charset="-128"/>
                <a:ea typeface="Meiryo UI" panose="020B0604030504040204" pitchFamily="50" charset="-128"/>
              </a:rPr>
              <a:t>上記のうち、特に職種により分類している部分について、職員分類の変更特例の適用を行わずに、分類ルールに沿わない職員分類で届出を行っている不適切な事例が散見されるため注意が必要。</a:t>
            </a:r>
            <a:endParaRPr lang="ja-JP" altLang="en-US" sz="1000" dirty="0">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7</a:t>
            </a:fld>
            <a:endParaRPr kumimoji="1" lang="ja-JP" altLang="en-US"/>
          </a:p>
        </p:txBody>
      </p:sp>
    </p:spTree>
    <p:extLst>
      <p:ext uri="{BB962C8B-B14F-4D97-AF65-F5344CB8AC3E}">
        <p14:creationId xmlns:p14="http://schemas.microsoft.com/office/powerpoint/2010/main" val="436251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6">
            <a:extLst>
              <a:ext uri="{FF2B5EF4-FFF2-40B4-BE49-F238E27FC236}">
                <a16:creationId xmlns:a16="http://schemas.microsoft.com/office/drawing/2014/main" id="{336ACD61-988D-4707-A632-3E4858CF4715}"/>
              </a:ext>
            </a:extLst>
          </p:cNvPr>
          <p:cNvSpPr/>
          <p:nvPr/>
        </p:nvSpPr>
        <p:spPr>
          <a:xfrm>
            <a:off x="667401" y="1158044"/>
            <a:ext cx="8081063" cy="702292"/>
          </a:xfrm>
          <a:prstGeom prst="roundRect">
            <a:avLst>
              <a:gd name="adj" fmla="val 13259"/>
            </a:avLst>
          </a:prstGeom>
          <a:solidFill>
            <a:srgbClr val="FFF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6059E6C9-8D9B-4A06-A1B8-B1466A7F1C2F}"/>
              </a:ext>
            </a:extLst>
          </p:cNvPr>
          <p:cNvSpPr/>
          <p:nvPr/>
        </p:nvSpPr>
        <p:spPr>
          <a:xfrm>
            <a:off x="467544" y="620688"/>
            <a:ext cx="8352606" cy="432048"/>
          </a:xfrm>
          <a:prstGeom prst="roundRect">
            <a:avLst>
              <a:gd name="adj" fmla="val 25389"/>
            </a:avLst>
          </a:prstGeom>
          <a:pattFill prst="pct50">
            <a:fgClr>
              <a:srgbClr val="86D9EA"/>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843FC776-9D71-4C5E-89A6-117651217707}"/>
              </a:ext>
            </a:extLst>
          </p:cNvPr>
          <p:cNvSpPr/>
          <p:nvPr/>
        </p:nvSpPr>
        <p:spPr>
          <a:xfrm>
            <a:off x="446833" y="589330"/>
            <a:ext cx="8352606" cy="432048"/>
          </a:xfrm>
          <a:prstGeom prst="roundRect">
            <a:avLst>
              <a:gd name="adj" fmla="val 25389"/>
            </a:avLst>
          </a:prstGeom>
          <a:solidFill>
            <a:schemeClr val="bg1"/>
          </a:solid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4717736-C884-4789-A03B-EB2D8DDEF616}"/>
              </a:ext>
            </a:extLst>
          </p:cNvPr>
          <p:cNvSpPr/>
          <p:nvPr/>
        </p:nvSpPr>
        <p:spPr>
          <a:xfrm>
            <a:off x="0" y="0"/>
            <a:ext cx="9144000" cy="432048"/>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solidFill>
                <a:schemeClr val="bg1"/>
              </a:solidFill>
              <a:latin typeface="ＤＦ特太ゴシック体" panose="020B0509000000000000" pitchFamily="49" charset="-128"/>
              <a:ea typeface="ＤＦ特太ゴシック体" panose="020B0509000000000000" pitchFamily="49" charset="-128"/>
            </a:endParaRPr>
          </a:p>
        </p:txBody>
      </p:sp>
      <p:sp>
        <p:nvSpPr>
          <p:cNvPr id="8" name="正方形/長方形 7">
            <a:extLst>
              <a:ext uri="{FF2B5EF4-FFF2-40B4-BE49-F238E27FC236}">
                <a16:creationId xmlns:a16="http://schemas.microsoft.com/office/drawing/2014/main" id="{E20EFC89-AAD6-4047-ADF9-924FECCCC9C7}"/>
              </a:ext>
            </a:extLst>
          </p:cNvPr>
          <p:cNvSpPr/>
          <p:nvPr/>
        </p:nvSpPr>
        <p:spPr>
          <a:xfrm>
            <a:off x="323528" y="31358"/>
            <a:ext cx="7488832" cy="369332"/>
          </a:xfrm>
          <a:prstGeom prst="rect">
            <a:avLst/>
          </a:prstGeom>
        </p:spPr>
        <p:txBody>
          <a:bodyPr wrap="square">
            <a:spAutoFit/>
          </a:bodyPr>
          <a:lstStyle/>
          <a:p>
            <a:r>
              <a:rPr lang="ja-JP" altLang="en-US" b="1" dirty="0">
                <a:solidFill>
                  <a:schemeClr val="bg1"/>
                </a:solidFill>
                <a:latin typeface="Meiryo UI" panose="020B0604030504040204" pitchFamily="50" charset="-128"/>
                <a:ea typeface="Meiryo UI" panose="020B0604030504040204" pitchFamily="50" charset="-128"/>
              </a:rPr>
              <a:t>５　　　賃上げのルールの決定</a:t>
            </a:r>
          </a:p>
        </p:txBody>
      </p:sp>
      <p:cxnSp>
        <p:nvCxnSpPr>
          <p:cNvPr id="9" name="直線コネクタ 8">
            <a:extLst>
              <a:ext uri="{FF2B5EF4-FFF2-40B4-BE49-F238E27FC236}">
                <a16:creationId xmlns:a16="http://schemas.microsoft.com/office/drawing/2014/main" id="{C1455743-141B-4B7E-A781-EBF75C70C294}"/>
              </a:ext>
            </a:extLst>
          </p:cNvPr>
          <p:cNvCxnSpPr/>
          <p:nvPr/>
        </p:nvCxnSpPr>
        <p:spPr>
          <a:xfrm>
            <a:off x="899592" y="47877"/>
            <a:ext cx="0" cy="301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楕円 9">
            <a:extLst>
              <a:ext uri="{FF2B5EF4-FFF2-40B4-BE49-F238E27FC236}">
                <a16:creationId xmlns:a16="http://schemas.microsoft.com/office/drawing/2014/main" id="{ECD5F662-9A32-4645-AB47-188B1BC4A09E}"/>
              </a:ext>
            </a:extLst>
          </p:cNvPr>
          <p:cNvSpPr/>
          <p:nvPr/>
        </p:nvSpPr>
        <p:spPr>
          <a:xfrm>
            <a:off x="237258" y="503966"/>
            <a:ext cx="652979" cy="602776"/>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latin typeface="Meiryo UI" panose="020B0604030504040204" pitchFamily="50" charset="-128"/>
                <a:ea typeface="Meiryo UI" panose="020B0604030504040204" pitchFamily="50" charset="-128"/>
              </a:rPr>
              <a:t>２</a:t>
            </a:r>
          </a:p>
        </p:txBody>
      </p:sp>
      <p:sp>
        <p:nvSpPr>
          <p:cNvPr id="11" name="正方形/長方形 10">
            <a:extLst>
              <a:ext uri="{FF2B5EF4-FFF2-40B4-BE49-F238E27FC236}">
                <a16:creationId xmlns:a16="http://schemas.microsoft.com/office/drawing/2014/main" id="{797F83F9-39F3-4F5F-B303-5C9A3A36B74E}"/>
              </a:ext>
            </a:extLst>
          </p:cNvPr>
          <p:cNvSpPr/>
          <p:nvPr/>
        </p:nvSpPr>
        <p:spPr>
          <a:xfrm>
            <a:off x="971600" y="620688"/>
            <a:ext cx="2501006" cy="369332"/>
          </a:xfrm>
          <a:prstGeom prst="rect">
            <a:avLst/>
          </a:prstGeom>
        </p:spPr>
        <p:txBody>
          <a:bodyPr wrap="none">
            <a:spAutoFit/>
          </a:bodyPr>
          <a:lstStyle/>
          <a:p>
            <a:r>
              <a:rPr lang="ja-JP" altLang="en-US" b="1" dirty="0">
                <a:latin typeface="Meiryo UI" panose="020B0604030504040204" pitchFamily="50" charset="-128"/>
                <a:ea typeface="Meiryo UI" panose="020B0604030504040204" pitchFamily="50" charset="-128"/>
              </a:rPr>
              <a:t>賃上げ額と方法を決める</a:t>
            </a:r>
          </a:p>
        </p:txBody>
      </p:sp>
      <p:sp>
        <p:nvSpPr>
          <p:cNvPr id="13" name="正方形/長方形 12">
            <a:extLst>
              <a:ext uri="{FF2B5EF4-FFF2-40B4-BE49-F238E27FC236}">
                <a16:creationId xmlns:a16="http://schemas.microsoft.com/office/drawing/2014/main" id="{43E75B0A-AD0E-4E3E-A550-43F226026B6B}"/>
              </a:ext>
            </a:extLst>
          </p:cNvPr>
          <p:cNvSpPr/>
          <p:nvPr/>
        </p:nvSpPr>
        <p:spPr>
          <a:xfrm>
            <a:off x="1115616" y="1196125"/>
            <a:ext cx="8204298" cy="609398"/>
          </a:xfrm>
          <a:prstGeom prst="rect">
            <a:avLst/>
          </a:prstGeom>
        </p:spPr>
        <p:txBody>
          <a:bodyPr wrap="square">
            <a:spAutoFit/>
          </a:bodyPr>
          <a:lstStyle/>
          <a:p>
            <a:pPr lvl="0">
              <a:lnSpc>
                <a:spcPct val="120000"/>
              </a:lnSpc>
            </a:pPr>
            <a:r>
              <a:rPr lang="ja-JP" altLang="en-US" sz="1400" dirty="0">
                <a:solidFill>
                  <a:prstClr val="black"/>
                </a:solidFill>
                <a:latin typeface="Meiryo UI" panose="020B0604030504040204" pitchFamily="50" charset="-128"/>
                <a:ea typeface="Meiryo UI" panose="020B0604030504040204" pitchFamily="50" charset="-128"/>
              </a:rPr>
              <a:t>「</a:t>
            </a:r>
            <a:r>
              <a:rPr lang="en-US" altLang="ja-JP" sz="1400" dirty="0">
                <a:solidFill>
                  <a:prstClr val="black"/>
                </a:solidFill>
                <a:latin typeface="Meiryo UI" panose="020B0604030504040204" pitchFamily="50" charset="-128"/>
                <a:ea typeface="Meiryo UI" panose="020B0604030504040204" pitchFamily="50" charset="-128"/>
              </a:rPr>
              <a:t>A</a:t>
            </a:r>
            <a:r>
              <a:rPr lang="ja-JP" altLang="en-US" sz="1400" dirty="0">
                <a:solidFill>
                  <a:prstClr val="black"/>
                </a:solidFill>
                <a:latin typeface="Meiryo UI" panose="020B0604030504040204" pitchFamily="50" charset="-128"/>
                <a:ea typeface="Meiryo UI" panose="020B0604030504040204" pitchFamily="50" charset="-128"/>
              </a:rPr>
              <a:t>：経験・技能の</a:t>
            </a:r>
            <a:r>
              <a:rPr lang="ja-JP" altLang="en-US" sz="1400" dirty="0" smtClean="0">
                <a:solidFill>
                  <a:prstClr val="black"/>
                </a:solidFill>
                <a:latin typeface="Meiryo UI" panose="020B0604030504040204" pitchFamily="50" charset="-128"/>
                <a:ea typeface="Meiryo UI" panose="020B0604030504040204" pitchFamily="50" charset="-128"/>
              </a:rPr>
              <a:t>ある障害福祉人材」</a:t>
            </a:r>
            <a:r>
              <a:rPr lang="ja-JP" altLang="en-US" sz="1400" dirty="0">
                <a:solidFill>
                  <a:prstClr val="black"/>
                </a:solidFill>
                <a:latin typeface="Meiryo UI" panose="020B0604030504040204" pitchFamily="50" charset="-128"/>
                <a:ea typeface="Meiryo UI" panose="020B0604030504040204" pitchFamily="50" charset="-128"/>
              </a:rPr>
              <a:t>のうち１人以上は、</a:t>
            </a:r>
            <a:endParaRPr lang="en-US" altLang="ja-JP" sz="1400" dirty="0">
              <a:solidFill>
                <a:prstClr val="black"/>
              </a:solidFill>
              <a:latin typeface="Meiryo UI" panose="020B0604030504040204" pitchFamily="50" charset="-128"/>
              <a:ea typeface="Meiryo UI" panose="020B0604030504040204" pitchFamily="50" charset="-128"/>
            </a:endParaRPr>
          </a:p>
          <a:p>
            <a:pPr lvl="0">
              <a:lnSpc>
                <a:spcPct val="120000"/>
              </a:lnSpc>
            </a:pPr>
            <a:r>
              <a:rPr lang="ja-JP" altLang="en-US" sz="1400" dirty="0">
                <a:solidFill>
                  <a:prstClr val="black"/>
                </a:solidFill>
                <a:latin typeface="Meiryo UI" panose="020B0604030504040204" pitchFamily="50" charset="-128"/>
                <a:ea typeface="Meiryo UI" panose="020B0604030504040204" pitchFamily="50" charset="-128"/>
              </a:rPr>
              <a:t>　　　　　　　　　　　　　</a:t>
            </a:r>
            <a:r>
              <a:rPr lang="ja-JP" altLang="en-US" sz="1400" b="1" dirty="0">
                <a:solidFill>
                  <a:prstClr val="black"/>
                </a:solidFill>
                <a:latin typeface="Meiryo UI" panose="020B0604030504040204" pitchFamily="50" charset="-128"/>
                <a:ea typeface="Meiryo UI" panose="020B0604030504040204" pitchFamily="50" charset="-128"/>
              </a:rPr>
              <a:t>月額８万円の賃上げ又は年収</a:t>
            </a:r>
            <a:r>
              <a:rPr lang="en-US" altLang="ja-JP" sz="1400" b="1" dirty="0">
                <a:solidFill>
                  <a:prstClr val="black"/>
                </a:solidFill>
                <a:latin typeface="Meiryo UI" panose="020B0604030504040204" pitchFamily="50" charset="-128"/>
                <a:ea typeface="Meiryo UI" panose="020B0604030504040204" pitchFamily="50" charset="-128"/>
              </a:rPr>
              <a:t>440</a:t>
            </a:r>
            <a:r>
              <a:rPr lang="ja-JP" altLang="en-US" sz="1400" b="1" dirty="0">
                <a:solidFill>
                  <a:prstClr val="black"/>
                </a:solidFill>
                <a:latin typeface="Meiryo UI" panose="020B0604030504040204" pitchFamily="50" charset="-128"/>
                <a:ea typeface="Meiryo UI" panose="020B0604030504040204" pitchFamily="50" charset="-128"/>
              </a:rPr>
              <a:t>万円までの賃金増が必要</a:t>
            </a:r>
            <a:endParaRPr lang="en-US" altLang="ja-JP" sz="1400" b="1" dirty="0">
              <a:solidFill>
                <a:prstClr val="black"/>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0D4C26A-ECC2-49BF-B2FB-3E49D96E55E4}"/>
              </a:ext>
            </a:extLst>
          </p:cNvPr>
          <p:cNvSpPr/>
          <p:nvPr/>
        </p:nvSpPr>
        <p:spPr>
          <a:xfrm>
            <a:off x="512341" y="1844824"/>
            <a:ext cx="2660004" cy="369332"/>
          </a:xfrm>
          <a:prstGeom prst="rect">
            <a:avLst/>
          </a:prstGeom>
        </p:spPr>
        <p:txBody>
          <a:bodyPr wrap="square">
            <a:spAutoFit/>
          </a:bodyPr>
          <a:lstStyle/>
          <a:p>
            <a:pPr marL="1588" lvl="0" indent="-1588"/>
            <a:r>
              <a:rPr lang="ja-JP" altLang="en-US" b="1" dirty="0">
                <a:solidFill>
                  <a:schemeClr val="tx2"/>
                </a:solidFill>
                <a:latin typeface="Meiryo UI" panose="020B0604030504040204" pitchFamily="50" charset="-128"/>
                <a:ea typeface="Meiryo UI" panose="020B0604030504040204" pitchFamily="50" charset="-128"/>
              </a:rPr>
              <a:t>月額８万円の賃上げ</a:t>
            </a:r>
            <a:endParaRPr lang="en-US" altLang="ja-JP" b="1" dirty="0">
              <a:solidFill>
                <a:schemeClr val="tx2"/>
              </a:solidFill>
              <a:latin typeface="Meiryo UI" panose="020B0604030504040204" pitchFamily="50" charset="-128"/>
              <a:ea typeface="Meiryo UI" panose="020B0604030504040204" pitchFamily="50" charset="-128"/>
            </a:endParaRPr>
          </a:p>
        </p:txBody>
      </p:sp>
      <p:cxnSp>
        <p:nvCxnSpPr>
          <p:cNvPr id="23" name="コネクタ: カギ線 22">
            <a:extLst>
              <a:ext uri="{FF2B5EF4-FFF2-40B4-BE49-F238E27FC236}">
                <a16:creationId xmlns:a16="http://schemas.microsoft.com/office/drawing/2014/main" id="{A642985F-C428-491A-9F1E-C16D79DBFD24}"/>
              </a:ext>
            </a:extLst>
          </p:cNvPr>
          <p:cNvCxnSpPr>
            <a:cxnSpLocks/>
          </p:cNvCxnSpPr>
          <p:nvPr/>
        </p:nvCxnSpPr>
        <p:spPr>
          <a:xfrm>
            <a:off x="317028" y="1852028"/>
            <a:ext cx="8466780" cy="369332"/>
          </a:xfrm>
          <a:prstGeom prst="bentConnector3">
            <a:avLst>
              <a:gd name="adj1" fmla="val 105"/>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25" name="正方形/長方形 24">
            <a:extLst>
              <a:ext uri="{FF2B5EF4-FFF2-40B4-BE49-F238E27FC236}">
                <a16:creationId xmlns:a16="http://schemas.microsoft.com/office/drawing/2014/main" id="{D80360E3-E1C9-4415-BF52-FCDC842BB61E}"/>
              </a:ext>
            </a:extLst>
          </p:cNvPr>
          <p:cNvSpPr/>
          <p:nvPr/>
        </p:nvSpPr>
        <p:spPr>
          <a:xfrm>
            <a:off x="595196" y="2295207"/>
            <a:ext cx="7416824" cy="795089"/>
          </a:xfrm>
          <a:prstGeom prst="rect">
            <a:avLst/>
          </a:prstGeom>
        </p:spPr>
        <p:txBody>
          <a:bodyPr wrap="square">
            <a:spAutoFit/>
          </a:bodyPr>
          <a:lstStyle/>
          <a:p>
            <a:pPr marL="1588" lvl="0" indent="-1588"/>
            <a:r>
              <a:rPr lang="ja-JP" altLang="en-US" sz="1300" dirty="0">
                <a:solidFill>
                  <a:prstClr val="black"/>
                </a:solidFill>
                <a:latin typeface="Meiryo UI" panose="020B0604030504040204" pitchFamily="50" charset="-128"/>
                <a:ea typeface="Meiryo UI" panose="020B0604030504040204" pitchFamily="50" charset="-128"/>
              </a:rPr>
              <a:t>・　賃金改善実施期間における平均賃上げ額が月額</a:t>
            </a:r>
            <a:r>
              <a:rPr lang="ja-JP" altLang="en-US" sz="1300" dirty="0" smtClean="0">
                <a:solidFill>
                  <a:prstClr val="black"/>
                </a:solidFill>
                <a:latin typeface="Meiryo UI" panose="020B0604030504040204" pitchFamily="50" charset="-128"/>
                <a:ea typeface="Meiryo UI" panose="020B0604030504040204" pitchFamily="50" charset="-128"/>
              </a:rPr>
              <a:t>８万円と</a:t>
            </a:r>
            <a:r>
              <a:rPr lang="ja-JP" altLang="en-US" sz="1300" dirty="0">
                <a:solidFill>
                  <a:prstClr val="black"/>
                </a:solidFill>
                <a:latin typeface="Meiryo UI" panose="020B0604030504040204" pitchFamily="50" charset="-128"/>
                <a:ea typeface="Meiryo UI" panose="020B0604030504040204" pitchFamily="50" charset="-128"/>
              </a:rPr>
              <a:t>なる必要</a:t>
            </a:r>
            <a:endParaRPr lang="en-US" altLang="ja-JP" sz="1300" dirty="0">
              <a:solidFill>
                <a:prstClr val="black"/>
              </a:solidFill>
              <a:latin typeface="Meiryo UI" panose="020B0604030504040204" pitchFamily="50" charset="-128"/>
              <a:ea typeface="Meiryo UI" panose="020B0604030504040204" pitchFamily="50" charset="-128"/>
            </a:endParaRPr>
          </a:p>
          <a:p>
            <a:pPr marL="1588" lvl="0" indent="-1588">
              <a:spcBef>
                <a:spcPts val="400"/>
              </a:spcBef>
            </a:pPr>
            <a:r>
              <a:rPr lang="ja-JP" altLang="en-US" sz="1300" dirty="0">
                <a:solidFill>
                  <a:prstClr val="black"/>
                </a:solidFill>
                <a:latin typeface="Meiryo UI" panose="020B0604030504040204" pitchFamily="50" charset="-128"/>
                <a:ea typeface="Meiryo UI" panose="020B0604030504040204" pitchFamily="50" charset="-128"/>
              </a:rPr>
              <a:t>・　現行</a:t>
            </a:r>
            <a:r>
              <a:rPr lang="ja-JP" altLang="en-US" sz="1300" dirty="0" smtClean="0">
                <a:solidFill>
                  <a:prstClr val="black"/>
                </a:solidFill>
                <a:latin typeface="Meiryo UI" panose="020B0604030504040204" pitchFamily="50" charset="-128"/>
                <a:ea typeface="Meiryo UI" panose="020B0604030504040204" pitchFamily="50" charset="-128"/>
              </a:rPr>
              <a:t>の福祉・介護</a:t>
            </a:r>
            <a:r>
              <a:rPr lang="ja-JP" altLang="en-US" sz="1300" dirty="0">
                <a:solidFill>
                  <a:prstClr val="black"/>
                </a:solidFill>
                <a:latin typeface="Meiryo UI" panose="020B0604030504040204" pitchFamily="50" charset="-128"/>
                <a:ea typeface="Meiryo UI" panose="020B0604030504040204" pitchFamily="50" charset="-128"/>
              </a:rPr>
              <a:t>職員処遇改善の賃金改善分とは別に判断</a:t>
            </a:r>
            <a:r>
              <a:rPr lang="ja-JP" altLang="en-US" sz="1300" dirty="0" smtClean="0">
                <a:solidFill>
                  <a:prstClr val="black"/>
                </a:solidFill>
                <a:latin typeface="Meiryo UI" panose="020B0604030504040204" pitchFamily="50" charset="-128"/>
                <a:ea typeface="Meiryo UI" panose="020B0604030504040204" pitchFamily="50" charset="-128"/>
              </a:rPr>
              <a:t>する</a:t>
            </a:r>
            <a:endParaRPr lang="en-US" altLang="ja-JP" sz="1300" dirty="0" smtClean="0">
              <a:solidFill>
                <a:prstClr val="black"/>
              </a:solidFill>
              <a:latin typeface="Meiryo UI" panose="020B0604030504040204" pitchFamily="50" charset="-128"/>
              <a:ea typeface="Meiryo UI" panose="020B0604030504040204" pitchFamily="50" charset="-128"/>
            </a:endParaRPr>
          </a:p>
          <a:p>
            <a:pPr marL="1588" lvl="0" indent="-1588">
              <a:spcBef>
                <a:spcPts val="400"/>
              </a:spcBef>
            </a:pPr>
            <a:r>
              <a:rPr lang="ja-JP" altLang="en-US" sz="1300" dirty="0" smtClean="0">
                <a:solidFill>
                  <a:prstClr val="black"/>
                </a:solidFill>
                <a:latin typeface="Meiryo UI" panose="020B0604030504040204" pitchFamily="50" charset="-128"/>
                <a:ea typeface="Meiryo UI" panose="020B0604030504040204" pitchFamily="50" charset="-128"/>
              </a:rPr>
              <a:t>・　法定福利費等の増加分を含めて判断可能。</a:t>
            </a:r>
            <a:endParaRPr lang="en-US" altLang="ja-JP" sz="1300" dirty="0">
              <a:solidFill>
                <a:prstClr val="black"/>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4375BF4-884F-4096-8795-781C244EEE3C}"/>
              </a:ext>
            </a:extLst>
          </p:cNvPr>
          <p:cNvSpPr/>
          <p:nvPr/>
        </p:nvSpPr>
        <p:spPr>
          <a:xfrm>
            <a:off x="516908" y="3120986"/>
            <a:ext cx="5925375" cy="369332"/>
          </a:xfrm>
          <a:prstGeom prst="rect">
            <a:avLst/>
          </a:prstGeom>
        </p:spPr>
        <p:txBody>
          <a:bodyPr wrap="square">
            <a:spAutoFit/>
          </a:bodyPr>
          <a:lstStyle/>
          <a:p>
            <a:pPr marL="1588" lvl="0" indent="-1588"/>
            <a:r>
              <a:rPr lang="ja-JP" altLang="en-US" b="1" dirty="0">
                <a:solidFill>
                  <a:schemeClr val="tx2"/>
                </a:solidFill>
                <a:latin typeface="Meiryo UI" panose="020B0604030504040204" pitchFamily="50" charset="-128"/>
                <a:ea typeface="Meiryo UI" panose="020B0604030504040204" pitchFamily="50" charset="-128"/>
              </a:rPr>
              <a:t>賃上げ年収</a:t>
            </a:r>
            <a:r>
              <a:rPr lang="en-US" altLang="ja-JP" b="1" dirty="0">
                <a:solidFill>
                  <a:schemeClr val="tx2"/>
                </a:solidFill>
                <a:latin typeface="Meiryo UI" panose="020B0604030504040204" pitchFamily="50" charset="-128"/>
                <a:ea typeface="Meiryo UI" panose="020B0604030504040204" pitchFamily="50" charset="-128"/>
              </a:rPr>
              <a:t>440</a:t>
            </a:r>
            <a:r>
              <a:rPr lang="ja-JP" altLang="en-US" b="1" dirty="0">
                <a:solidFill>
                  <a:schemeClr val="tx2"/>
                </a:solidFill>
                <a:latin typeface="Meiryo UI" panose="020B0604030504040204" pitchFamily="50" charset="-128"/>
                <a:ea typeface="Meiryo UI" panose="020B0604030504040204" pitchFamily="50" charset="-128"/>
              </a:rPr>
              <a:t>万円までの賃金引き上げ</a:t>
            </a:r>
          </a:p>
        </p:txBody>
      </p:sp>
      <p:cxnSp>
        <p:nvCxnSpPr>
          <p:cNvPr id="31" name="コネクタ: カギ線 30">
            <a:extLst>
              <a:ext uri="{FF2B5EF4-FFF2-40B4-BE49-F238E27FC236}">
                <a16:creationId xmlns:a16="http://schemas.microsoft.com/office/drawing/2014/main" id="{F493911B-7C7B-4762-A24D-1EB3CE77EBDA}"/>
              </a:ext>
            </a:extLst>
          </p:cNvPr>
          <p:cNvCxnSpPr>
            <a:cxnSpLocks/>
          </p:cNvCxnSpPr>
          <p:nvPr/>
        </p:nvCxnSpPr>
        <p:spPr>
          <a:xfrm>
            <a:off x="321596" y="3128190"/>
            <a:ext cx="8466780" cy="369332"/>
          </a:xfrm>
          <a:prstGeom prst="bentConnector3">
            <a:avLst>
              <a:gd name="adj1" fmla="val 105"/>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AEBBEB21-33D2-436F-95BE-9E3A98FFDAA4}"/>
              </a:ext>
            </a:extLst>
          </p:cNvPr>
          <p:cNvSpPr/>
          <p:nvPr/>
        </p:nvSpPr>
        <p:spPr>
          <a:xfrm>
            <a:off x="599764" y="3571369"/>
            <a:ext cx="8146776" cy="1297791"/>
          </a:xfrm>
          <a:prstGeom prst="rect">
            <a:avLst/>
          </a:prstGeom>
        </p:spPr>
        <p:txBody>
          <a:bodyPr wrap="square">
            <a:spAutoFit/>
          </a:bodyPr>
          <a:lstStyle/>
          <a:p>
            <a:pPr marL="1588" lvl="0" indent="-1588">
              <a:spcBef>
                <a:spcPts val="400"/>
              </a:spcBef>
            </a:pPr>
            <a:r>
              <a:rPr lang="ja-JP" altLang="en-US" sz="1300" dirty="0">
                <a:solidFill>
                  <a:prstClr val="black"/>
                </a:solidFill>
                <a:latin typeface="Meiryo UI" panose="020B0604030504040204" pitchFamily="50" charset="-128"/>
                <a:ea typeface="Meiryo UI" panose="020B0604030504040204" pitchFamily="50" charset="-128"/>
              </a:rPr>
              <a:t>・　</a:t>
            </a:r>
            <a:r>
              <a:rPr lang="en-US" altLang="ja-JP" sz="1300" dirty="0">
                <a:solidFill>
                  <a:prstClr val="black"/>
                </a:solidFill>
                <a:latin typeface="Meiryo UI" panose="020B0604030504040204" pitchFamily="50" charset="-128"/>
                <a:ea typeface="Meiryo UI" panose="020B0604030504040204" pitchFamily="50" charset="-128"/>
              </a:rPr>
              <a:t>440</a:t>
            </a:r>
            <a:r>
              <a:rPr lang="ja-JP" altLang="en-US" sz="1300" dirty="0">
                <a:solidFill>
                  <a:prstClr val="black"/>
                </a:solidFill>
                <a:latin typeface="Meiryo UI" panose="020B0604030504040204" pitchFamily="50" charset="-128"/>
                <a:ea typeface="Meiryo UI" panose="020B0604030504040204" pitchFamily="50" charset="-128"/>
              </a:rPr>
              <a:t>万円を判断するに当たっては、手当等を含めて判断することが可能。</a:t>
            </a:r>
          </a:p>
          <a:p>
            <a:pPr marL="1588" lvl="0" indent="-1588">
              <a:spcBef>
                <a:spcPts val="400"/>
              </a:spcBef>
            </a:pPr>
            <a:r>
              <a:rPr lang="ja-JP" altLang="en-US" sz="1300" dirty="0">
                <a:solidFill>
                  <a:prstClr val="black"/>
                </a:solidFill>
                <a:latin typeface="Meiryo UI" panose="020B0604030504040204" pitchFamily="50" charset="-128"/>
                <a:ea typeface="Meiryo UI" panose="020B0604030504040204" pitchFamily="50" charset="-128"/>
              </a:rPr>
              <a:t>・　賃金年額</a:t>
            </a:r>
            <a:r>
              <a:rPr lang="en-US" altLang="ja-JP" sz="1300" dirty="0">
                <a:solidFill>
                  <a:prstClr val="black"/>
                </a:solidFill>
                <a:latin typeface="Meiryo UI" panose="020B0604030504040204" pitchFamily="50" charset="-128"/>
                <a:ea typeface="Meiryo UI" panose="020B0604030504040204" pitchFamily="50" charset="-128"/>
              </a:rPr>
              <a:t>440</a:t>
            </a:r>
            <a:r>
              <a:rPr lang="ja-JP" altLang="en-US" sz="1300" dirty="0">
                <a:solidFill>
                  <a:prstClr val="black"/>
                </a:solidFill>
                <a:latin typeface="Meiryo UI" panose="020B0604030504040204" pitchFamily="50" charset="-128"/>
                <a:ea typeface="Meiryo UI" panose="020B0604030504040204" pitchFamily="50" charset="-128"/>
              </a:rPr>
              <a:t>万円が原則。年度途中から加算</a:t>
            </a:r>
            <a:r>
              <a:rPr lang="ja-JP" altLang="en-US" sz="1300" dirty="0" smtClean="0">
                <a:solidFill>
                  <a:prstClr val="black"/>
                </a:solidFill>
                <a:latin typeface="Meiryo UI" panose="020B0604030504040204" pitchFamily="50" charset="-128"/>
                <a:ea typeface="Meiryo UI" panose="020B0604030504040204" pitchFamily="50" charset="-128"/>
              </a:rPr>
              <a:t>を算定して</a:t>
            </a:r>
            <a:r>
              <a:rPr lang="ja-JP" altLang="en-US" sz="1300" dirty="0">
                <a:solidFill>
                  <a:prstClr val="black"/>
                </a:solidFill>
                <a:latin typeface="Meiryo UI" panose="020B0604030504040204" pitchFamily="50" charset="-128"/>
                <a:ea typeface="Meiryo UI" panose="020B0604030504040204" pitchFamily="50" charset="-128"/>
              </a:rPr>
              <a:t>いる場合、</a:t>
            </a:r>
            <a:r>
              <a:rPr lang="en-US" altLang="ja-JP" sz="1300" dirty="0">
                <a:solidFill>
                  <a:prstClr val="black"/>
                </a:solidFill>
                <a:latin typeface="Meiryo UI" panose="020B0604030504040204" pitchFamily="50" charset="-128"/>
                <a:ea typeface="Meiryo UI" panose="020B0604030504040204" pitchFamily="50" charset="-128"/>
              </a:rPr>
              <a:t>12</a:t>
            </a:r>
            <a:r>
              <a:rPr lang="ja-JP" altLang="en-US" sz="1300" dirty="0">
                <a:solidFill>
                  <a:prstClr val="black"/>
                </a:solidFill>
                <a:latin typeface="Meiryo UI" panose="020B0604030504040204" pitchFamily="50" charset="-128"/>
                <a:ea typeface="Meiryo UI" panose="020B0604030504040204" pitchFamily="50" charset="-128"/>
              </a:rPr>
              <a:t>ヶ月間加算を算定していれば、年収</a:t>
            </a:r>
            <a:r>
              <a:rPr lang="en-US" altLang="ja-JP" sz="1300" dirty="0">
                <a:solidFill>
                  <a:prstClr val="black"/>
                </a:solidFill>
                <a:latin typeface="Meiryo UI" panose="020B0604030504040204" pitchFamily="50" charset="-128"/>
                <a:ea typeface="Meiryo UI" panose="020B0604030504040204" pitchFamily="50" charset="-128"/>
              </a:rPr>
              <a:t>440</a:t>
            </a:r>
            <a:r>
              <a:rPr lang="ja-JP" altLang="en-US" sz="1300" dirty="0">
                <a:solidFill>
                  <a:prstClr val="black"/>
                </a:solidFill>
                <a:latin typeface="Meiryo UI" panose="020B0604030504040204" pitchFamily="50" charset="-128"/>
                <a:ea typeface="Meiryo UI" panose="020B0604030504040204" pitchFamily="50" charset="-128"/>
              </a:rPr>
              <a:t>万円</a:t>
            </a:r>
            <a:endParaRPr lang="en-US" altLang="ja-JP" sz="1300" dirty="0">
              <a:solidFill>
                <a:prstClr val="black"/>
              </a:solidFill>
              <a:latin typeface="Meiryo UI" panose="020B0604030504040204" pitchFamily="50" charset="-128"/>
              <a:ea typeface="Meiryo UI" panose="020B0604030504040204" pitchFamily="50" charset="-128"/>
            </a:endParaRPr>
          </a:p>
          <a:p>
            <a:pPr marL="1588" lvl="0" indent="-1588">
              <a:spcBef>
                <a:spcPts val="400"/>
              </a:spcBef>
            </a:pPr>
            <a:r>
              <a:rPr lang="ja-JP" altLang="en-US" sz="1300" dirty="0">
                <a:solidFill>
                  <a:prstClr val="black"/>
                </a:solidFill>
                <a:latin typeface="Meiryo UI" panose="020B0604030504040204" pitchFamily="50" charset="-128"/>
                <a:ea typeface="Meiryo UI" panose="020B0604030504040204" pitchFamily="50" charset="-128"/>
              </a:rPr>
              <a:t>　 以上と見込まれる場合について、要件を満たすものとして差し支えない。</a:t>
            </a:r>
          </a:p>
          <a:p>
            <a:pPr marL="1588" lvl="0" indent="-1588">
              <a:spcBef>
                <a:spcPts val="400"/>
              </a:spcBef>
            </a:pPr>
            <a:r>
              <a:rPr lang="ja-JP" altLang="en-US" sz="1300" dirty="0">
                <a:solidFill>
                  <a:prstClr val="black"/>
                </a:solidFill>
                <a:latin typeface="Meiryo UI" panose="020B0604030504040204" pitchFamily="50" charset="-128"/>
                <a:ea typeface="Meiryo UI" panose="020B0604030504040204" pitchFamily="50" charset="-128"/>
              </a:rPr>
              <a:t>・　現に年収</a:t>
            </a:r>
            <a:r>
              <a:rPr lang="en-US" altLang="ja-JP" sz="1300" dirty="0">
                <a:solidFill>
                  <a:prstClr val="black"/>
                </a:solidFill>
                <a:latin typeface="Meiryo UI" panose="020B0604030504040204" pitchFamily="50" charset="-128"/>
                <a:ea typeface="Meiryo UI" panose="020B0604030504040204" pitchFamily="50" charset="-128"/>
              </a:rPr>
              <a:t>440</a:t>
            </a:r>
            <a:r>
              <a:rPr lang="ja-JP" altLang="en-US" sz="1300" dirty="0">
                <a:solidFill>
                  <a:prstClr val="black"/>
                </a:solidFill>
                <a:latin typeface="Meiryo UI" panose="020B0604030504040204" pitchFamily="50" charset="-128"/>
                <a:ea typeface="Meiryo UI" panose="020B0604030504040204" pitchFamily="50" charset="-128"/>
              </a:rPr>
              <a:t>万円の者がいる場合</a:t>
            </a:r>
            <a:r>
              <a:rPr lang="ja-JP" altLang="en-US" sz="1300" dirty="0" smtClean="0">
                <a:solidFill>
                  <a:prstClr val="black"/>
                </a:solidFill>
                <a:latin typeface="Meiryo UI" panose="020B0604030504040204" pitchFamily="50" charset="-128"/>
                <a:ea typeface="Meiryo UI" panose="020B0604030504040204" pitchFamily="50" charset="-128"/>
              </a:rPr>
              <a:t>は、</a:t>
            </a:r>
            <a:r>
              <a:rPr lang="ja-JP" altLang="en-US" sz="1300" dirty="0">
                <a:solidFill>
                  <a:prstClr val="black"/>
                </a:solidFill>
                <a:latin typeface="Meiryo UI" panose="020B0604030504040204" pitchFamily="50" charset="-128"/>
                <a:ea typeface="Meiryo UI" panose="020B0604030504040204" pitchFamily="50" charset="-128"/>
              </a:rPr>
              <a:t>要件を満たすものとして差し支えない</a:t>
            </a:r>
            <a:r>
              <a:rPr lang="ja-JP" altLang="en-US" sz="1300" dirty="0" smtClean="0">
                <a:solidFill>
                  <a:prstClr val="black"/>
                </a:solidFill>
                <a:latin typeface="Meiryo UI" panose="020B0604030504040204" pitchFamily="50" charset="-128"/>
                <a:ea typeface="Meiryo UI" panose="020B0604030504040204" pitchFamily="50" charset="-128"/>
              </a:rPr>
              <a:t>。</a:t>
            </a:r>
            <a:endParaRPr lang="en-US" altLang="ja-JP" sz="1300" dirty="0" smtClean="0">
              <a:solidFill>
                <a:prstClr val="black"/>
              </a:solidFill>
              <a:latin typeface="Meiryo UI" panose="020B0604030504040204" pitchFamily="50" charset="-128"/>
              <a:ea typeface="Meiryo UI" panose="020B0604030504040204" pitchFamily="50" charset="-128"/>
            </a:endParaRPr>
          </a:p>
          <a:p>
            <a:pPr marL="1588" lvl="0" indent="-1588">
              <a:spcBef>
                <a:spcPts val="400"/>
              </a:spcBef>
            </a:pPr>
            <a:r>
              <a:rPr lang="ja-JP" altLang="en-US" sz="1300" dirty="0" smtClean="0">
                <a:solidFill>
                  <a:prstClr val="black"/>
                </a:solidFill>
                <a:latin typeface="Meiryo UI" panose="020B0604030504040204" pitchFamily="50" charset="-128"/>
                <a:ea typeface="Meiryo UI" panose="020B0604030504040204" pitchFamily="50" charset="-128"/>
              </a:rPr>
              <a:t>・　社会保険料等の事業主負担その他の法定福利費等は含まずに判断。</a:t>
            </a:r>
            <a:endParaRPr lang="ja-JP" altLang="en-US" sz="1300" dirty="0">
              <a:solidFill>
                <a:prstClr val="black"/>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B569CE-AAAD-419C-8F3A-904CB0A3B4CE}"/>
              </a:ext>
            </a:extLst>
          </p:cNvPr>
          <p:cNvSpPr/>
          <p:nvPr/>
        </p:nvSpPr>
        <p:spPr>
          <a:xfrm>
            <a:off x="505468" y="4893595"/>
            <a:ext cx="5925375" cy="369332"/>
          </a:xfrm>
          <a:prstGeom prst="rect">
            <a:avLst/>
          </a:prstGeom>
        </p:spPr>
        <p:txBody>
          <a:bodyPr wrap="square">
            <a:spAutoFit/>
          </a:bodyPr>
          <a:lstStyle/>
          <a:p>
            <a:pPr marL="1588" lvl="0" indent="-1588"/>
            <a:r>
              <a:rPr lang="ja-JP" altLang="en-US" b="1" dirty="0">
                <a:solidFill>
                  <a:schemeClr val="tx2"/>
                </a:solidFill>
                <a:latin typeface="Meiryo UI" panose="020B0604030504040204" pitchFamily="50" charset="-128"/>
                <a:ea typeface="Meiryo UI" panose="020B0604030504040204" pitchFamily="50" charset="-128"/>
              </a:rPr>
              <a:t>例外的な取扱い</a:t>
            </a:r>
          </a:p>
        </p:txBody>
      </p:sp>
      <p:cxnSp>
        <p:nvCxnSpPr>
          <p:cNvPr id="34" name="コネクタ: カギ線 33">
            <a:extLst>
              <a:ext uri="{FF2B5EF4-FFF2-40B4-BE49-F238E27FC236}">
                <a16:creationId xmlns:a16="http://schemas.microsoft.com/office/drawing/2014/main" id="{BE67B72C-DDA7-4C3A-A16F-9F3613C02F9F}"/>
              </a:ext>
            </a:extLst>
          </p:cNvPr>
          <p:cNvCxnSpPr>
            <a:cxnSpLocks/>
          </p:cNvCxnSpPr>
          <p:nvPr/>
        </p:nvCxnSpPr>
        <p:spPr>
          <a:xfrm>
            <a:off x="310156" y="4900799"/>
            <a:ext cx="8466780" cy="369332"/>
          </a:xfrm>
          <a:prstGeom prst="bentConnector3">
            <a:avLst>
              <a:gd name="adj1" fmla="val 105"/>
            </a:avLst>
          </a:prstGeom>
          <a:ln>
            <a:solidFill>
              <a:srgbClr val="92D050"/>
            </a:solidFill>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0A445F22-8403-41CA-90FD-BFC56BB36100}"/>
              </a:ext>
            </a:extLst>
          </p:cNvPr>
          <p:cNvSpPr/>
          <p:nvPr/>
        </p:nvSpPr>
        <p:spPr>
          <a:xfrm>
            <a:off x="552916" y="5373216"/>
            <a:ext cx="8038168" cy="1246495"/>
          </a:xfrm>
          <a:prstGeom prst="rect">
            <a:avLst/>
          </a:prstGeom>
        </p:spPr>
        <p:txBody>
          <a:bodyPr wrap="square">
            <a:spAutoFit/>
          </a:bodyPr>
          <a:lstStyle/>
          <a:p>
            <a:pPr marL="179388" lvl="0" indent="-179388"/>
            <a:r>
              <a:rPr lang="ja-JP" altLang="en-US" sz="1300" dirty="0">
                <a:solidFill>
                  <a:prstClr val="black"/>
                </a:solidFill>
                <a:latin typeface="Meiryo UI" panose="020B0604030504040204" pitchFamily="50" charset="-128"/>
                <a:ea typeface="Meiryo UI" panose="020B0604030504040204" pitchFamily="50" charset="-128"/>
              </a:rPr>
              <a:t>・　以下の場合などは、月額８万円の賃上げ又は年収</a:t>
            </a:r>
            <a:r>
              <a:rPr lang="en-US" altLang="ja-JP" sz="1300" dirty="0">
                <a:solidFill>
                  <a:prstClr val="black"/>
                </a:solidFill>
                <a:latin typeface="Meiryo UI" panose="020B0604030504040204" pitchFamily="50" charset="-128"/>
                <a:ea typeface="Meiryo UI" panose="020B0604030504040204" pitchFamily="50" charset="-128"/>
              </a:rPr>
              <a:t>440</a:t>
            </a:r>
            <a:r>
              <a:rPr lang="ja-JP" altLang="en-US" sz="1300" dirty="0">
                <a:solidFill>
                  <a:prstClr val="black"/>
                </a:solidFill>
                <a:latin typeface="Meiryo UI" panose="020B0604030504040204" pitchFamily="50" charset="-128"/>
                <a:ea typeface="Meiryo UI" panose="020B0604030504040204" pitchFamily="50" charset="-128"/>
              </a:rPr>
              <a:t>万円までの賃金増の条件を満たさなくてもよい。</a:t>
            </a:r>
            <a:endParaRPr lang="en-US" altLang="ja-JP" sz="1300" dirty="0">
              <a:solidFill>
                <a:prstClr val="black"/>
              </a:solidFill>
              <a:latin typeface="Meiryo UI" panose="020B0604030504040204" pitchFamily="50" charset="-128"/>
              <a:ea typeface="Meiryo UI" panose="020B0604030504040204" pitchFamily="50" charset="-128"/>
            </a:endParaRPr>
          </a:p>
          <a:p>
            <a:pPr marL="179388" lvl="0" indent="-179388">
              <a:spcBef>
                <a:spcPts val="300"/>
              </a:spcBef>
            </a:pPr>
            <a:r>
              <a:rPr lang="ja-JP" altLang="en-US" sz="1300" dirty="0">
                <a:solidFill>
                  <a:prstClr val="black"/>
                </a:solidFill>
                <a:latin typeface="Meiryo UI" panose="020B0604030504040204" pitchFamily="50" charset="-128"/>
                <a:ea typeface="Meiryo UI" panose="020B0604030504040204" pitchFamily="50" charset="-128"/>
              </a:rPr>
              <a:t>　</a:t>
            </a:r>
            <a:r>
              <a:rPr lang="ja-JP" altLang="en-US" sz="13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300" dirty="0">
                <a:solidFill>
                  <a:prstClr val="black"/>
                </a:solidFill>
                <a:latin typeface="Meiryo UI" panose="020B0604030504040204" pitchFamily="50" charset="-128"/>
                <a:ea typeface="Meiryo UI" panose="020B0604030504040204" pitchFamily="50" charset="-128"/>
              </a:rPr>
              <a:t>　小規模事業所で加算額全体が少額である場合</a:t>
            </a:r>
            <a:endParaRPr lang="en-US" altLang="ja-JP" sz="1300" dirty="0">
              <a:solidFill>
                <a:prstClr val="black"/>
              </a:solidFill>
              <a:latin typeface="Meiryo UI" panose="020B0604030504040204" pitchFamily="50" charset="-128"/>
              <a:ea typeface="Meiryo UI" panose="020B0604030504040204" pitchFamily="50" charset="-128"/>
            </a:endParaRPr>
          </a:p>
          <a:p>
            <a:pPr marL="179388" lvl="0" indent="-179388">
              <a:spcBef>
                <a:spcPts val="300"/>
              </a:spcBef>
            </a:pPr>
            <a:r>
              <a:rPr lang="ja-JP" altLang="en-US" sz="1300" dirty="0">
                <a:solidFill>
                  <a:prstClr val="black"/>
                </a:solidFill>
                <a:latin typeface="Meiryo UI" panose="020B0604030504040204" pitchFamily="50" charset="-128"/>
                <a:ea typeface="Meiryo UI" panose="020B0604030504040204" pitchFamily="50" charset="-128"/>
              </a:rPr>
              <a:t>　</a:t>
            </a:r>
            <a:r>
              <a:rPr lang="ja-JP" altLang="en-US" sz="13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300" dirty="0">
                <a:solidFill>
                  <a:prstClr val="black"/>
                </a:solidFill>
                <a:latin typeface="Meiryo UI" panose="020B0604030504040204" pitchFamily="50" charset="-128"/>
                <a:ea typeface="Meiryo UI" panose="020B0604030504040204" pitchFamily="50" charset="-128"/>
              </a:rPr>
              <a:t>　職員全体の賃金水準が低い事業所などで、直ちに一人の賃金を引き上げることが困難な場合</a:t>
            </a:r>
            <a:endParaRPr lang="en-US" altLang="ja-JP" sz="1300" dirty="0">
              <a:solidFill>
                <a:prstClr val="black"/>
              </a:solidFill>
              <a:latin typeface="Meiryo UI" panose="020B0604030504040204" pitchFamily="50" charset="-128"/>
              <a:ea typeface="Meiryo UI" panose="020B0604030504040204" pitchFamily="50" charset="-128"/>
            </a:endParaRPr>
          </a:p>
          <a:p>
            <a:pPr marL="179388" lvl="0" indent="-179388">
              <a:spcBef>
                <a:spcPts val="300"/>
              </a:spcBef>
            </a:pPr>
            <a:r>
              <a:rPr lang="ja-JP" altLang="en-US" sz="1300" dirty="0">
                <a:solidFill>
                  <a:prstClr val="black"/>
                </a:solidFill>
                <a:latin typeface="Meiryo UI" panose="020B0604030504040204" pitchFamily="50" charset="-128"/>
                <a:ea typeface="Meiryo UI" panose="020B0604030504040204" pitchFamily="50" charset="-128"/>
              </a:rPr>
              <a:t>　</a:t>
            </a:r>
            <a:r>
              <a:rPr lang="ja-JP" altLang="en-US" sz="1300" dirty="0">
                <a:solidFill>
                  <a:schemeClr val="tx1">
                    <a:lumMod val="50000"/>
                    <a:lumOff val="50000"/>
                  </a:schemeClr>
                </a:solidFill>
                <a:latin typeface="Meiryo UI" panose="020B0604030504040204" pitchFamily="50" charset="-128"/>
                <a:ea typeface="Meiryo UI" panose="020B0604030504040204" pitchFamily="50" charset="-128"/>
              </a:rPr>
              <a:t>▶</a:t>
            </a:r>
            <a:r>
              <a:rPr lang="ja-JP" altLang="en-US" sz="1300" dirty="0">
                <a:solidFill>
                  <a:prstClr val="black"/>
                </a:solidFill>
                <a:latin typeface="Meiryo UI" panose="020B0604030504040204" pitchFamily="50" charset="-128"/>
                <a:ea typeface="Meiryo UI" panose="020B0604030504040204" pitchFamily="50" charset="-128"/>
              </a:rPr>
              <a:t>　８万円等の賃金改善を行うに当たり、これまで以上に事業所内の階層、役職やそのための能力・処遇を明確化する</a:t>
            </a:r>
            <a:endParaRPr lang="en-US" altLang="ja-JP" sz="1300" dirty="0">
              <a:solidFill>
                <a:prstClr val="black"/>
              </a:solidFill>
              <a:latin typeface="Meiryo UI" panose="020B0604030504040204" pitchFamily="50" charset="-128"/>
              <a:ea typeface="Meiryo UI" panose="020B0604030504040204" pitchFamily="50" charset="-128"/>
            </a:endParaRPr>
          </a:p>
          <a:p>
            <a:pPr marL="179388" lvl="0" indent="-179388">
              <a:spcBef>
                <a:spcPts val="300"/>
              </a:spcBef>
            </a:pPr>
            <a:r>
              <a:rPr lang="ja-JP" altLang="en-US" sz="1300" dirty="0">
                <a:solidFill>
                  <a:prstClr val="black"/>
                </a:solidFill>
                <a:latin typeface="Meiryo UI" panose="020B0604030504040204" pitchFamily="50" charset="-128"/>
                <a:ea typeface="Meiryo UI" panose="020B0604030504040204" pitchFamily="50" charset="-128"/>
              </a:rPr>
              <a:t>　　　 ことが必要になるため、規程の整備や研修・実務経験の蓄積などに、一定期間を要する場合</a:t>
            </a:r>
            <a:endParaRPr lang="en-US" altLang="ja-JP" sz="1300" dirty="0">
              <a:solidFill>
                <a:prstClr val="black"/>
              </a:solidFill>
              <a:latin typeface="Meiryo UI" panose="020B0604030504040204" pitchFamily="50" charset="-128"/>
              <a:ea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9E2A29CB-BA86-48A6-80E1-CB8750A963B5}" type="slidenum">
              <a:rPr kumimoji="1" lang="ja-JP" altLang="en-US" smtClean="0"/>
              <a:t>8</a:t>
            </a:fld>
            <a:endParaRPr kumimoji="1" lang="ja-JP" altLang="en-US"/>
          </a:p>
        </p:txBody>
      </p:sp>
    </p:spTree>
    <p:extLst>
      <p:ext uri="{BB962C8B-B14F-4D97-AF65-F5344CB8AC3E}">
        <p14:creationId xmlns:p14="http://schemas.microsoft.com/office/powerpoint/2010/main" val="1840442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黄緑">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1768</TotalTime>
  <Words>5215</Words>
  <Application>Microsoft Office PowerPoint</Application>
  <PresentationFormat>画面に合わせる (4:3)</PresentationFormat>
  <Paragraphs>439</Paragraphs>
  <Slides>13</Slides>
  <Notes>5</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13</vt:i4>
      </vt:variant>
    </vt:vector>
  </HeadingPairs>
  <TitlesOfParts>
    <vt:vector size="25" baseType="lpstr">
      <vt:lpstr>ＤＦ特太ゴシック体</vt:lpstr>
      <vt:lpstr>Meiryo UI</vt:lpstr>
      <vt:lpstr>ＭＳ ゴシック</vt:lpstr>
      <vt:lpstr>ＭＳ 明朝</vt:lpstr>
      <vt:lpstr>游ゴシック</vt:lpstr>
      <vt:lpstr>游ゴシック Light</vt:lpstr>
      <vt:lpstr>Arial</vt:lpstr>
      <vt:lpstr>Calibri</vt:lpstr>
      <vt:lpstr>Calibri Light</vt:lpstr>
      <vt:lpstr>Century</vt:lpstr>
      <vt:lpstr>Times New Roman</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辰巳 奈緒(tatsumi-nao)</dc:creator>
  <cp:lastModifiedBy>SS17020205</cp:lastModifiedBy>
  <cp:revision>181</cp:revision>
  <cp:lastPrinted>2019-04-22T01:22:49Z</cp:lastPrinted>
  <dcterms:modified xsi:type="dcterms:W3CDTF">2021-02-14T23:33:38Z</dcterms:modified>
</cp:coreProperties>
</file>