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"/>
  </p:notesMasterIdLst>
  <p:sldIdLst>
    <p:sldId id="258" r:id="rId3"/>
    <p:sldId id="257" r:id="rId4"/>
  </p:sldIdLst>
  <p:sldSz cx="6858000" cy="9906000" type="A4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0" userDrawn="1">
          <p15:clr>
            <a:srgbClr val="A4A3A4"/>
          </p15:clr>
        </p15:guide>
        <p15:guide id="2" pos="2235" userDrawn="1">
          <p15:clr>
            <a:srgbClr val="A4A3A4"/>
          </p15:clr>
        </p15:guide>
        <p15:guide id="3" orient="horz" pos="3127" userDrawn="1">
          <p15:clr>
            <a:srgbClr val="A4A3A4"/>
          </p15:clr>
        </p15:guide>
        <p15:guide id="4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千葉 美由希" initials="千葉" lastIdx="2" clrIdx="0">
    <p:extLst/>
  </p:cmAuthor>
  <p:cmAuthor id="2" name="SS18110673" initials="S" lastIdx="1" clrIdx="1"/>
  <p:cmAuthor id="3" name="仲谷 諒" initials="仲谷" lastIdx="2" clrIdx="2">
    <p:extLst>
      <p:ext uri="{19B8F6BF-5375-455C-9EA6-DF929625EA0E}">
        <p15:presenceInfo xmlns:p15="http://schemas.microsoft.com/office/powerpoint/2012/main" userId="仲谷 諒" providerId="None"/>
      </p:ext>
    </p:extLst>
  </p:cmAuthor>
  <p:cmAuthor id="4" name="髙山 勇樹" initials="髙山" lastIdx="2" clrIdx="3">
    <p:extLst>
      <p:ext uri="{19B8F6BF-5375-455C-9EA6-DF929625EA0E}">
        <p15:presenceInfo xmlns:p15="http://schemas.microsoft.com/office/powerpoint/2012/main" userId="髙山 勇樹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CCCC"/>
    <a:srgbClr val="33CC33"/>
    <a:srgbClr val="FFCC00"/>
    <a:srgbClr val="FFFFCC"/>
    <a:srgbClr val="663300"/>
    <a:srgbClr val="FFCCFF"/>
    <a:srgbClr val="FF99FF"/>
    <a:srgbClr val="0080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濃色スタイル 2 - アクセント 5/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濃色スタイル 2 - アクセント 3/アクセント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濃色スタイル 2 - アクセント 1/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202B0CA-FC54-4496-8BCA-5EF66A818D29}" styleName="スタイル (濃色)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中間スタイル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中間スタイル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中間スタイル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98" autoAdjust="0"/>
  </p:normalViewPr>
  <p:slideViewPr>
    <p:cSldViewPr>
      <p:cViewPr varScale="1">
        <p:scale>
          <a:sx n="53" d="100"/>
          <a:sy n="53" d="100"/>
        </p:scale>
        <p:origin x="888" y="3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004" y="-78"/>
      </p:cViewPr>
      <p:guideLst>
        <p:guide orient="horz" pos="3220"/>
        <p:guide pos="2235"/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9"/>
            <a:ext cx="2945659" cy="496332"/>
          </a:xfrm>
          <a:prstGeom prst="rect">
            <a:avLst/>
          </a:prstGeom>
        </p:spPr>
        <p:txBody>
          <a:bodyPr vert="horz" lIns="91222" tIns="45613" rIns="91222" bIns="456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9"/>
            <a:ext cx="2945659" cy="496332"/>
          </a:xfrm>
          <a:prstGeom prst="rect">
            <a:avLst/>
          </a:prstGeom>
        </p:spPr>
        <p:txBody>
          <a:bodyPr vert="horz" lIns="91222" tIns="45613" rIns="91222" bIns="45613" rtlCol="0"/>
          <a:lstStyle>
            <a:lvl1pPr algn="r">
              <a:defRPr sz="1200"/>
            </a:lvl1pPr>
          </a:lstStyle>
          <a:p>
            <a:fld id="{CB55CD34-C5AB-4DA8-A2A0-BC7EEE9B3C75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44538"/>
            <a:ext cx="25749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22" tIns="45613" rIns="91222" bIns="4561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222" tIns="45613" rIns="91222" bIns="4561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28593"/>
            <a:ext cx="2945659" cy="496332"/>
          </a:xfrm>
          <a:prstGeom prst="rect">
            <a:avLst/>
          </a:prstGeom>
        </p:spPr>
        <p:txBody>
          <a:bodyPr vert="horz" lIns="91222" tIns="45613" rIns="91222" bIns="456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93"/>
            <a:ext cx="2945659" cy="496332"/>
          </a:xfrm>
          <a:prstGeom prst="rect">
            <a:avLst/>
          </a:prstGeom>
        </p:spPr>
        <p:txBody>
          <a:bodyPr vert="horz" lIns="91222" tIns="45613" rIns="91222" bIns="45613" rtlCol="0" anchor="b"/>
          <a:lstStyle>
            <a:lvl1pPr algn="r">
              <a:defRPr sz="1200"/>
            </a:lvl1pPr>
          </a:lstStyle>
          <a:p>
            <a:fld id="{AC6997F8-95B3-4DBC-AA23-E7697531AB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4110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dirty="0"/>
          </a:p>
        </p:txBody>
      </p:sp>
      <p:sp>
        <p:nvSpPr>
          <p:cNvPr id="5124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16383" indent="-275531" eaLnBrk="0" hangingPunct="0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02128" indent="-220427" eaLnBrk="0" hangingPunct="0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542978" indent="-220427" eaLnBrk="0" hangingPunct="0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1983829" indent="-220427" eaLnBrk="0" hangingPunct="0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424681" indent="-220427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865531" indent="-220427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306382" indent="-220427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747233" indent="-220427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496190F6-BC80-45C5-817C-5C676784F1D5}" type="slidenum">
              <a:rPr lang="ja-JP" altLang="en-US" sz="1200"/>
              <a:pPr eaLnBrk="1" hangingPunct="1">
                <a:spcBef>
                  <a:spcPct val="0"/>
                </a:spcBef>
              </a:pPr>
              <a:t>1</a:t>
            </a:fld>
            <a:endParaRPr lang="ja-JP" altLang="en-US" sz="1200"/>
          </a:p>
        </p:txBody>
      </p:sp>
    </p:spTree>
    <p:extLst>
      <p:ext uri="{BB962C8B-B14F-4D97-AF65-F5344CB8AC3E}">
        <p14:creationId xmlns:p14="http://schemas.microsoft.com/office/powerpoint/2010/main" val="20739769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6997F8-95B3-4DBC-AA23-E7697531AB15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64934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5FF23-5D58-4026-A474-FDF9409C6FF9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9556-86D4-4D37-9D08-AAD44C1BFE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1177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5FF23-5D58-4026-A474-FDF9409C6FF9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9556-86D4-4D37-9D08-AAD44C1BFE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9523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5FF23-5D58-4026-A474-FDF9409C6FF9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9556-86D4-4D37-9D08-AAD44C1BFE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58539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6708"/>
            <a:ext cx="5829300" cy="2123942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74A8A-198F-443F-9188-BA24E6982CF7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830F-62A4-4075-A268-C5A8A8E487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81259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74A8A-198F-443F-9188-BA24E6982CF7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830F-62A4-4075-A268-C5A8A8E487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10922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6364949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338" y="4198012"/>
            <a:ext cx="5829300" cy="21669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74A8A-198F-443F-9188-BA24E6982CF7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830F-62A4-4075-A268-C5A8A8E487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37367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692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5200" y="2311400"/>
            <a:ext cx="3009900" cy="653692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74A8A-198F-443F-9188-BA24E6982CF7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830F-62A4-4075-A268-C5A8A8E487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89253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6812"/>
            <a:ext cx="3030538" cy="92524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2060"/>
            <a:ext cx="3030538" cy="57062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4564" y="2216812"/>
            <a:ext cx="3030537" cy="92524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4564" y="3142060"/>
            <a:ext cx="3030537" cy="57062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74A8A-198F-443F-9188-BA24E6982CF7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830F-62A4-4075-A268-C5A8A8E487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9775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74A8A-198F-443F-9188-BA24E6982CF7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830F-62A4-4075-A268-C5A8A8E487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91461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74A8A-198F-443F-9188-BA24E6982CF7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830F-62A4-4075-A268-C5A8A8E487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12347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3833"/>
            <a:ext cx="2255838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3833"/>
            <a:ext cx="3833812" cy="845449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350"/>
            <a:ext cx="2255838" cy="677597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74A8A-198F-443F-9188-BA24E6982CF7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830F-62A4-4075-A268-C5A8A8E487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8802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5FF23-5D58-4026-A474-FDF9409C6FF9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9556-86D4-4D37-9D08-AAD44C1BFE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75827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862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613" y="885693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613" y="7752821"/>
            <a:ext cx="4114800" cy="116257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74A8A-198F-443F-9188-BA24E6982CF7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830F-62A4-4075-A268-C5A8A8E487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62481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74A8A-198F-443F-9188-BA24E6982CF7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830F-62A4-4075-A268-C5A8A8E487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86750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7273"/>
            <a:ext cx="1543050" cy="8451056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7273"/>
            <a:ext cx="4476750" cy="8451056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74A8A-198F-443F-9188-BA24E6982CF7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830F-62A4-4075-A268-C5A8A8E487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394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5FF23-5D58-4026-A474-FDF9409C6FF9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9556-86D4-4D37-9D08-AAD44C1BFE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14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5FF23-5D58-4026-A474-FDF9409C6FF9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9556-86D4-4D37-9D08-AAD44C1BFE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110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5FF23-5D58-4026-A474-FDF9409C6FF9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9556-86D4-4D37-9D08-AAD44C1BFE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7403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5FF23-5D58-4026-A474-FDF9409C6FF9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9556-86D4-4D37-9D08-AAD44C1BFE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0229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5FF23-5D58-4026-A474-FDF9409C6FF9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9556-86D4-4D37-9D08-AAD44C1BFE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1501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5FF23-5D58-4026-A474-FDF9409C6FF9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9556-86D4-4D37-9D08-AAD44C1BFE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000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5FF23-5D58-4026-A474-FDF9409C6FF9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9556-86D4-4D37-9D08-AAD44C1BFE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879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65FF23-5D58-4026-A474-FDF9409C6FF9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79556-86D4-4D37-9D08-AAD44C1BFE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154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7272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0"/>
            <a:ext cx="6172200" cy="65369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969"/>
            <a:ext cx="1600200" cy="5262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74A8A-198F-443F-9188-BA24E6982CF7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969"/>
            <a:ext cx="2171700" cy="5262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969"/>
            <a:ext cx="1600200" cy="5262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7830F-62A4-4075-A268-C5A8A8E487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4727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/>
          <p:cNvSpPr/>
          <p:nvPr/>
        </p:nvSpPr>
        <p:spPr>
          <a:xfrm>
            <a:off x="0" y="0"/>
            <a:ext cx="6858000" cy="1424608"/>
          </a:xfrm>
          <a:prstGeom prst="rect">
            <a:avLst/>
          </a:prstGeom>
          <a:solidFill>
            <a:srgbClr val="0070C0"/>
          </a:solidFill>
          <a:ln w="6350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17"/>
          <p:cNvSpPr txBox="1">
            <a:spLocks noChangeArrowheads="1"/>
          </p:cNvSpPr>
          <p:nvPr/>
        </p:nvSpPr>
        <p:spPr bwMode="auto">
          <a:xfrm>
            <a:off x="138517" y="6389693"/>
            <a:ext cx="6619819" cy="2800767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>
                <a:lumMod val="10000"/>
              </a:schemeClr>
            </a:solidFill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1200" b="1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１　開催日時</a:t>
            </a:r>
            <a:endParaRPr lang="en-US" altLang="ja-JP" sz="1200" b="1" dirty="0">
              <a:solidFill>
                <a:schemeClr val="bg2">
                  <a:lumMod val="10000"/>
                </a:schemeClr>
              </a:solidFill>
              <a:latin typeface="メイリオ" pitchFamily="50" charset="-128"/>
              <a:ea typeface="メイリオ" pitchFamily="50" charset="-128"/>
            </a:endParaRPr>
          </a:p>
          <a:p>
            <a:pPr>
              <a:defRPr/>
            </a:pPr>
            <a:r>
              <a:rPr lang="ja-JP" altLang="en-US" sz="1200" b="1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　　</a:t>
            </a:r>
            <a:r>
              <a:rPr lang="ja-JP" altLang="en-US" sz="1200" dirty="0">
                <a:latin typeface="メイリオ" pitchFamily="50" charset="-128"/>
                <a:ea typeface="メイリオ" pitchFamily="50" charset="-128"/>
              </a:rPr>
              <a:t>令和７年９月</a:t>
            </a:r>
            <a:r>
              <a:rPr lang="en-US" altLang="ja-JP" sz="1200" dirty="0">
                <a:latin typeface="メイリオ" pitchFamily="50" charset="-128"/>
                <a:ea typeface="メイリオ" pitchFamily="50" charset="-128"/>
              </a:rPr>
              <a:t>10</a:t>
            </a:r>
            <a:r>
              <a:rPr lang="ja-JP" altLang="en-US" sz="1200" dirty="0">
                <a:latin typeface="メイリオ" pitchFamily="50" charset="-128"/>
                <a:ea typeface="メイリオ" pitchFamily="50" charset="-128"/>
              </a:rPr>
              <a:t>日（水）</a:t>
            </a:r>
            <a:r>
              <a:rPr lang="en-US" altLang="ja-JP" sz="1200" dirty="0">
                <a:latin typeface="メイリオ" pitchFamily="50" charset="-128"/>
                <a:ea typeface="メイリオ" pitchFamily="50" charset="-128"/>
              </a:rPr>
              <a:t>13:15</a:t>
            </a:r>
            <a:r>
              <a:rPr lang="ja-JP" altLang="en-US" sz="1200" dirty="0">
                <a:latin typeface="メイリオ" pitchFamily="50" charset="-128"/>
                <a:ea typeface="メイリオ" pitchFamily="50" charset="-128"/>
              </a:rPr>
              <a:t>～</a:t>
            </a:r>
            <a:r>
              <a:rPr lang="en-US" altLang="ja-JP" sz="1200" dirty="0">
                <a:latin typeface="メイリオ" pitchFamily="50" charset="-128"/>
                <a:ea typeface="メイリオ" pitchFamily="50" charset="-128"/>
              </a:rPr>
              <a:t>16:00</a:t>
            </a:r>
          </a:p>
          <a:p>
            <a:pPr>
              <a:defRPr/>
            </a:pPr>
            <a:endParaRPr lang="en-US" altLang="ja-JP" sz="600" dirty="0">
              <a:solidFill>
                <a:schemeClr val="bg2">
                  <a:lumMod val="10000"/>
                </a:schemeClr>
              </a:solidFill>
              <a:latin typeface="メイリオ" pitchFamily="50" charset="-128"/>
              <a:ea typeface="メイリオ" pitchFamily="50" charset="-128"/>
            </a:endParaRPr>
          </a:p>
          <a:p>
            <a:pPr>
              <a:defRPr/>
            </a:pPr>
            <a:r>
              <a:rPr lang="ja-JP" altLang="en-US" sz="1200" b="1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２　場所</a:t>
            </a:r>
            <a:endParaRPr lang="en-US" altLang="ja-JP" sz="1200" dirty="0">
              <a:solidFill>
                <a:schemeClr val="bg2">
                  <a:lumMod val="10000"/>
                </a:schemeClr>
              </a:solidFill>
              <a:latin typeface="メイリオ" pitchFamily="50" charset="-128"/>
              <a:ea typeface="メイリオ" pitchFamily="50" charset="-128"/>
            </a:endParaRPr>
          </a:p>
          <a:p>
            <a:pPr>
              <a:defRPr/>
            </a:pPr>
            <a:r>
              <a:rPr lang="ja-JP" altLang="en-US" sz="1200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　　北上オフィスプラザ　</a:t>
            </a:r>
            <a:r>
              <a:rPr lang="ja-JP" altLang="en-US" sz="1200" dirty="0">
                <a:latin typeface="メイリオ" pitchFamily="50" charset="-128"/>
                <a:ea typeface="メイリオ" pitchFamily="50" charset="-128"/>
              </a:rPr>
              <a:t>２</a:t>
            </a:r>
            <a:r>
              <a:rPr lang="en-US" altLang="ja-JP" sz="1200" dirty="0">
                <a:latin typeface="メイリオ" pitchFamily="50" charset="-128"/>
                <a:ea typeface="メイリオ" pitchFamily="50" charset="-128"/>
              </a:rPr>
              <a:t>F</a:t>
            </a:r>
            <a:r>
              <a:rPr lang="ja-JP" altLang="en-US" sz="1200" dirty="0">
                <a:latin typeface="メイリオ" pitchFamily="50" charset="-128"/>
                <a:ea typeface="メイリオ" pitchFamily="50" charset="-128"/>
              </a:rPr>
              <a:t>　セミナールーム（北上市相去町山田２</a:t>
            </a:r>
            <a:r>
              <a:rPr lang="en-US" altLang="ja-JP" sz="1200" dirty="0">
                <a:latin typeface="メイリオ" pitchFamily="50" charset="-128"/>
                <a:ea typeface="メイリオ" pitchFamily="50" charset="-128"/>
              </a:rPr>
              <a:t>-18</a:t>
            </a:r>
            <a:r>
              <a:rPr lang="ja-JP" altLang="en-US" sz="1200" dirty="0">
                <a:latin typeface="メイリオ" pitchFamily="50" charset="-128"/>
                <a:ea typeface="メイリオ" pitchFamily="50" charset="-128"/>
              </a:rPr>
              <a:t>）</a:t>
            </a:r>
            <a:endParaRPr lang="en-US" altLang="ja-JP" sz="1200" dirty="0">
              <a:latin typeface="メイリオ" pitchFamily="50" charset="-128"/>
              <a:ea typeface="メイリオ" pitchFamily="50" charset="-128"/>
            </a:endParaRPr>
          </a:p>
          <a:p>
            <a:pPr>
              <a:defRPr/>
            </a:pPr>
            <a:endParaRPr lang="en-US" altLang="ja-JP" sz="600" dirty="0">
              <a:solidFill>
                <a:schemeClr val="bg2">
                  <a:lumMod val="10000"/>
                </a:schemeClr>
              </a:solidFill>
              <a:latin typeface="メイリオ" pitchFamily="50" charset="-128"/>
              <a:ea typeface="メイリオ" pitchFamily="50" charset="-128"/>
            </a:endParaRPr>
          </a:p>
          <a:p>
            <a:pPr>
              <a:defRPr/>
            </a:pPr>
            <a:r>
              <a:rPr lang="ja-JP" altLang="en-US" sz="1200" b="1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３　受講対象企業</a:t>
            </a:r>
            <a:endParaRPr lang="en-US" altLang="ja-JP" sz="1200" b="1" dirty="0">
              <a:solidFill>
                <a:schemeClr val="bg2">
                  <a:lumMod val="10000"/>
                </a:schemeClr>
              </a:solidFill>
              <a:latin typeface="メイリオ" pitchFamily="50" charset="-128"/>
              <a:ea typeface="メイリオ" pitchFamily="50" charset="-128"/>
            </a:endParaRPr>
          </a:p>
          <a:p>
            <a:pPr>
              <a:defRPr/>
            </a:pPr>
            <a:r>
              <a:rPr lang="ja-JP" altLang="en-US" sz="1200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　　</a:t>
            </a:r>
            <a:r>
              <a:rPr lang="ja-JP" altLang="en-US" sz="1100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県南広域振興局管</a:t>
            </a:r>
            <a:r>
              <a:rPr lang="en-US" altLang="ja-JP" sz="1100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(</a:t>
            </a:r>
            <a:r>
              <a:rPr lang="ja-JP" altLang="en-US" sz="1100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県</a:t>
            </a:r>
            <a:r>
              <a:rPr lang="en-US" altLang="ja-JP" sz="1100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)</a:t>
            </a:r>
            <a:r>
              <a:rPr lang="ja-JP" altLang="en-US" sz="1100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内に事業所を有するものづくり企業</a:t>
            </a:r>
            <a:endParaRPr lang="en-US" altLang="ja-JP" sz="1100" dirty="0">
              <a:solidFill>
                <a:schemeClr val="bg2">
                  <a:lumMod val="10000"/>
                </a:schemeClr>
              </a:solidFill>
              <a:latin typeface="メイリオ" pitchFamily="50" charset="-128"/>
              <a:ea typeface="メイリオ" pitchFamily="50" charset="-128"/>
            </a:endParaRPr>
          </a:p>
          <a:p>
            <a:pPr>
              <a:defRPr/>
            </a:pPr>
            <a:endParaRPr lang="en-US" altLang="ja-JP" sz="600" b="1" dirty="0">
              <a:latin typeface="メイリオ" pitchFamily="50" charset="-128"/>
              <a:ea typeface="メイリオ" pitchFamily="50" charset="-128"/>
            </a:endParaRPr>
          </a:p>
          <a:p>
            <a:pPr>
              <a:defRPr/>
            </a:pPr>
            <a:r>
              <a:rPr lang="ja-JP" altLang="en-US" sz="1200" b="1" dirty="0">
                <a:latin typeface="メイリオ" pitchFamily="50" charset="-128"/>
                <a:ea typeface="メイリオ" pitchFamily="50" charset="-128"/>
              </a:rPr>
              <a:t>４　定員</a:t>
            </a:r>
            <a:endParaRPr lang="en-US" altLang="ja-JP" sz="1200" b="1" dirty="0">
              <a:latin typeface="メイリオ" pitchFamily="50" charset="-128"/>
              <a:ea typeface="メイリオ" pitchFamily="50" charset="-128"/>
            </a:endParaRPr>
          </a:p>
          <a:p>
            <a:pPr>
              <a:defRPr/>
            </a:pPr>
            <a:r>
              <a:rPr lang="ja-JP" altLang="en-US" sz="1200" b="1" dirty="0">
                <a:latin typeface="メイリオ" pitchFamily="50" charset="-128"/>
                <a:ea typeface="メイリオ" pitchFamily="50" charset="-128"/>
              </a:rPr>
              <a:t>　　</a:t>
            </a:r>
            <a:r>
              <a:rPr lang="en-US" altLang="ja-JP" sz="1200" dirty="0">
                <a:latin typeface="メイリオ" pitchFamily="50" charset="-128"/>
                <a:ea typeface="メイリオ" pitchFamily="50" charset="-128"/>
              </a:rPr>
              <a:t>25</a:t>
            </a:r>
            <a:r>
              <a:rPr lang="ja-JP" altLang="en-US" sz="1200" dirty="0">
                <a:latin typeface="メイリオ" pitchFamily="50" charset="-128"/>
                <a:ea typeface="メイリオ" pitchFamily="50" charset="-128"/>
              </a:rPr>
              <a:t>名　</a:t>
            </a:r>
            <a:endParaRPr lang="en-US" altLang="ja-JP" sz="900" i="1" dirty="0">
              <a:latin typeface="メイリオ" pitchFamily="50" charset="-128"/>
              <a:ea typeface="メイリオ" pitchFamily="50" charset="-128"/>
            </a:endParaRPr>
          </a:p>
          <a:p>
            <a:pPr>
              <a:defRPr/>
            </a:pPr>
            <a:endParaRPr lang="en-US" altLang="ja-JP" sz="600" dirty="0">
              <a:latin typeface="メイリオ" pitchFamily="50" charset="-128"/>
              <a:ea typeface="メイリオ" pitchFamily="50" charset="-128"/>
            </a:endParaRPr>
          </a:p>
          <a:p>
            <a:pPr>
              <a:defRPr/>
            </a:pPr>
            <a:r>
              <a:rPr lang="ja-JP" altLang="en-US" sz="1200" b="1" dirty="0">
                <a:latin typeface="メイリオ" pitchFamily="50" charset="-128"/>
                <a:ea typeface="メイリオ" pitchFamily="50" charset="-128"/>
              </a:rPr>
              <a:t>５　受講料</a:t>
            </a:r>
            <a:endParaRPr lang="en-US" altLang="ja-JP" sz="1200" b="1" dirty="0">
              <a:latin typeface="メイリオ" pitchFamily="50" charset="-128"/>
              <a:ea typeface="メイリオ" pitchFamily="50" charset="-128"/>
            </a:endParaRPr>
          </a:p>
          <a:p>
            <a:pPr>
              <a:defRPr/>
            </a:pPr>
            <a:r>
              <a:rPr lang="ja-JP" altLang="en-US" sz="1200" dirty="0">
                <a:latin typeface="メイリオ" pitchFamily="50" charset="-128"/>
                <a:ea typeface="メイリオ" pitchFamily="50" charset="-128"/>
              </a:rPr>
              <a:t>　　無料</a:t>
            </a:r>
            <a:endParaRPr lang="en-US" altLang="ja-JP" sz="1200" dirty="0">
              <a:latin typeface="メイリオ" pitchFamily="50" charset="-128"/>
              <a:ea typeface="メイリオ" pitchFamily="50" charset="-128"/>
            </a:endParaRPr>
          </a:p>
          <a:p>
            <a:pPr>
              <a:defRPr/>
            </a:pPr>
            <a:endParaRPr lang="en-US" altLang="ja-JP" sz="800" dirty="0">
              <a:latin typeface="メイリオ" pitchFamily="50" charset="-128"/>
              <a:ea typeface="メイリオ" pitchFamily="50" charset="-128"/>
            </a:endParaRPr>
          </a:p>
          <a:p>
            <a:pPr lvl="0">
              <a:defRPr/>
            </a:pPr>
            <a:r>
              <a:rPr lang="ja-JP" altLang="en-US" sz="1200" b="1" dirty="0">
                <a:latin typeface="メイリオ" pitchFamily="50" charset="-128"/>
                <a:ea typeface="メイリオ" pitchFamily="50" charset="-128"/>
              </a:rPr>
              <a:t>６　申込期限</a:t>
            </a:r>
            <a:endParaRPr lang="en-US" altLang="ja-JP" sz="1200" b="1" dirty="0">
              <a:latin typeface="メイリオ" pitchFamily="50" charset="-128"/>
              <a:ea typeface="メイリオ" pitchFamily="50" charset="-128"/>
            </a:endParaRPr>
          </a:p>
          <a:p>
            <a:pPr lvl="0">
              <a:defRPr/>
            </a:pPr>
            <a:r>
              <a:rPr lang="ja-JP" altLang="en-US" sz="1200" b="1" dirty="0">
                <a:latin typeface="メイリオ" pitchFamily="50" charset="-128"/>
                <a:ea typeface="メイリオ" pitchFamily="50" charset="-128"/>
              </a:rPr>
              <a:t>　　</a:t>
            </a:r>
            <a:r>
              <a:rPr lang="ja-JP" altLang="en-US" sz="1200" dirty="0">
                <a:latin typeface="メイリオ" pitchFamily="50" charset="-128"/>
                <a:ea typeface="メイリオ" pitchFamily="50" charset="-128"/>
              </a:rPr>
              <a:t>令和</a:t>
            </a:r>
            <a:r>
              <a:rPr lang="ja-JP" altLang="en-US" sz="1200" dirty="0">
                <a:solidFill>
                  <a:srgbClr val="EEECE1">
                    <a:lumMod val="10000"/>
                  </a:srgbClr>
                </a:solidFill>
                <a:latin typeface="メイリオ" pitchFamily="50" charset="-128"/>
                <a:ea typeface="メイリオ" pitchFamily="50" charset="-128"/>
              </a:rPr>
              <a:t>７年８月</a:t>
            </a:r>
            <a:r>
              <a:rPr lang="en-US" altLang="ja-JP" sz="1200" dirty="0">
                <a:solidFill>
                  <a:srgbClr val="EEECE1">
                    <a:lumMod val="10000"/>
                  </a:srgbClr>
                </a:solidFill>
                <a:latin typeface="メイリオ" pitchFamily="50" charset="-128"/>
                <a:ea typeface="メイリオ" pitchFamily="50" charset="-128"/>
              </a:rPr>
              <a:t>27</a:t>
            </a:r>
            <a:r>
              <a:rPr lang="ja-JP" altLang="en-US" sz="1200" dirty="0">
                <a:solidFill>
                  <a:srgbClr val="EEECE1">
                    <a:lumMod val="10000"/>
                  </a:srgbClr>
                </a:solidFill>
                <a:latin typeface="メイリオ" pitchFamily="50" charset="-128"/>
                <a:ea typeface="メイリオ" pitchFamily="50" charset="-128"/>
              </a:rPr>
              <a:t>日（水）</a:t>
            </a:r>
            <a:endParaRPr lang="en-US" altLang="ja-JP" sz="1200" dirty="0">
              <a:solidFill>
                <a:schemeClr val="bg2">
                  <a:lumMod val="10000"/>
                </a:schemeClr>
              </a:solidFill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2" name="テキスト ボックス 54"/>
          <p:cNvSpPr txBox="1">
            <a:spLocks noChangeArrowheads="1"/>
          </p:cNvSpPr>
          <p:nvPr/>
        </p:nvSpPr>
        <p:spPr bwMode="auto">
          <a:xfrm>
            <a:off x="72337" y="1608117"/>
            <a:ext cx="6652381" cy="1716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415" tIns="47708" rIns="95415" bIns="47708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6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31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6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  <a:defRPr/>
            </a:pPr>
            <a:r>
              <a:rPr lang="ja-JP" altLang="en-US" sz="1429" b="1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　</a:t>
            </a:r>
            <a:r>
              <a:rPr lang="ja-JP" altLang="en-US" sz="1300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昨今の原材料価格やエネルギーコスト等の高騰により、国内外での生産活動への影響が懸念される中、</a:t>
            </a:r>
            <a:r>
              <a:rPr lang="ja-JP" altLang="en-US" sz="1300" b="1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ものづくり企業においても取引先と十分に協議していくこと</a:t>
            </a:r>
            <a:r>
              <a:rPr lang="ja-JP" altLang="en-US" sz="1300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が重要となっています。</a:t>
            </a:r>
            <a:endParaRPr lang="en-US" altLang="ja-JP" sz="1300" dirty="0">
              <a:solidFill>
                <a:schemeClr val="bg2">
                  <a:lumMod val="10000"/>
                </a:schemeClr>
              </a:solidFill>
              <a:latin typeface="メイリオ" pitchFamily="50" charset="-128"/>
              <a:ea typeface="メイリオ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300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　県南広域振興局では、今年度も</a:t>
            </a:r>
            <a:r>
              <a:rPr lang="ja-JP" altLang="en-US" sz="1300" b="1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公正取引委員会事務総局東北事務所に全面的な協力をいただき、全</a:t>
            </a:r>
            <a:r>
              <a:rPr lang="ja-JP" altLang="en-US" sz="1300" b="1" dirty="0">
                <a:latin typeface="メイリオ" pitchFamily="50" charset="-128"/>
                <a:ea typeface="メイリオ" pitchFamily="50" charset="-128"/>
              </a:rPr>
              <a:t>３</a:t>
            </a:r>
            <a:r>
              <a:rPr lang="ja-JP" altLang="en-US" sz="1300" b="1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回の「ものづくり企業下請法講座」を開催</a:t>
            </a:r>
            <a:r>
              <a:rPr lang="ja-JP" altLang="en-US" sz="1300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します。</a:t>
            </a:r>
            <a:endParaRPr lang="en-US" altLang="ja-JP" sz="1300" dirty="0">
              <a:solidFill>
                <a:schemeClr val="bg2">
                  <a:lumMod val="10000"/>
                </a:schemeClr>
              </a:solidFill>
              <a:latin typeface="メイリオ" pitchFamily="50" charset="-128"/>
              <a:ea typeface="メイリオ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300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　本講座は、</a:t>
            </a:r>
            <a:r>
              <a:rPr lang="ja-JP" altLang="en-US" sz="1300" b="1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受注者側及び発注者側の双方を対象</a:t>
            </a:r>
            <a:r>
              <a:rPr lang="ja-JP" altLang="en-US" sz="1300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とした内容となっており、下請法に関する基礎知識～発展的知識の習得・スキルの向上を図ります。</a:t>
            </a:r>
            <a:endParaRPr lang="en-US" altLang="ja-JP" sz="1300" dirty="0">
              <a:solidFill>
                <a:schemeClr val="bg2">
                  <a:lumMod val="10000"/>
                </a:schemeClr>
              </a:solidFill>
              <a:latin typeface="メイリオ" pitchFamily="50" charset="-128"/>
              <a:ea typeface="メイリオ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300" dirty="0">
                <a:solidFill>
                  <a:schemeClr val="bg2">
                    <a:lumMod val="10000"/>
                  </a:schemeClr>
                </a:solidFill>
                <a:latin typeface="メイリオ" pitchFamily="50" charset="-128"/>
                <a:ea typeface="メイリオ" pitchFamily="50" charset="-128"/>
              </a:rPr>
              <a:t>　</a:t>
            </a:r>
            <a:endParaRPr lang="en-US" altLang="ja-JP" sz="1429" dirty="0">
              <a:solidFill>
                <a:schemeClr val="bg2">
                  <a:lumMod val="10000"/>
                </a:schemeClr>
              </a:solidFill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2054" name="テキスト ボックス 54"/>
          <p:cNvSpPr txBox="1">
            <a:spLocks noChangeArrowheads="1"/>
          </p:cNvSpPr>
          <p:nvPr/>
        </p:nvSpPr>
        <p:spPr bwMode="auto">
          <a:xfrm>
            <a:off x="-5348" y="9476859"/>
            <a:ext cx="6863348" cy="448111"/>
          </a:xfrm>
          <a:prstGeom prst="rect">
            <a:avLst/>
          </a:prstGeom>
          <a:solidFill>
            <a:srgbClr val="0070C0"/>
          </a:solidFill>
          <a:ln>
            <a:noFill/>
          </a:ln>
          <a:extLst/>
        </p:spPr>
        <p:txBody>
          <a:bodyPr wrap="square" lIns="95415" tIns="47708" rIns="95415" bIns="47708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31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143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143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お問合せ先</a:t>
            </a:r>
            <a:r>
              <a:rPr lang="en-US" altLang="ja-JP" sz="1143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sz="1143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岩手県県南広域振興局経営企画部産業振興室産業振興課</a:t>
            </a:r>
            <a:endParaRPr lang="en-US" altLang="ja-JP" sz="1143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ja-JP" altLang="en-US" sz="1143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ＴＥＬ：０１９７－４８－２４２１　　ＦＡＸ：０１９７－２２－３７４９</a:t>
            </a:r>
            <a:endParaRPr lang="en-US" altLang="ja-JP" sz="1143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59" name="正方形/長方形 11"/>
          <p:cNvSpPr>
            <a:spLocks noChangeArrowheads="1"/>
          </p:cNvSpPr>
          <p:nvPr/>
        </p:nvSpPr>
        <p:spPr bwMode="auto">
          <a:xfrm>
            <a:off x="55058" y="140910"/>
            <a:ext cx="6742537" cy="114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5415" tIns="47708" rIns="95415" bIns="47708" anchor="ctr">
            <a:spAutoFit/>
          </a:bodyPr>
          <a:lstStyle/>
          <a:p>
            <a:r>
              <a:rPr lang="ja-JP" altLang="en-US" sz="2800" dirty="0">
                <a:ln w="17780" cmpd="sng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令和７年度 </a:t>
            </a:r>
            <a:endParaRPr lang="en-US" altLang="ja-JP" sz="2800" dirty="0">
              <a:ln w="17780" cmpd="sng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ctr"/>
            <a:r>
              <a:rPr lang="ja-JP" altLang="en-US" sz="4000" dirty="0">
                <a:ln w="17780" cmpd="sng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ものづくり企業下請法講座</a:t>
            </a:r>
            <a:endParaRPr lang="en-US" altLang="ja-JP" sz="4000" dirty="0">
              <a:ln w="17780" cmpd="sng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90562" y="3077652"/>
            <a:ext cx="60416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〇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年間実施スケジュール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スケジュールは変更になることがあります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。）</a:t>
            </a:r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0331587"/>
              </p:ext>
            </p:extLst>
          </p:nvPr>
        </p:nvGraphicFramePr>
        <p:xfrm>
          <a:off x="142911" y="3407748"/>
          <a:ext cx="6615425" cy="2301445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9460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19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622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52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実施時期</a:t>
                      </a:r>
                      <a:endParaRPr kumimoji="1" lang="ja-JP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実施内容（予定）</a:t>
                      </a:r>
                      <a:endParaRPr kumimoji="1" lang="ja-JP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講師</a:t>
                      </a:r>
                      <a:endParaRPr kumimoji="1" lang="ja-JP" altLang="en-US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3625"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第１回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基礎編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+mn-ea"/>
                          <a:ea typeface="+mn-ea"/>
                        </a:rPr>
                        <a:t>6</a:t>
                      </a:r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月</a:t>
                      </a:r>
                      <a:r>
                        <a:rPr kumimoji="1" lang="en-US" altLang="ja-JP" sz="1100" dirty="0"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日（水）</a:t>
                      </a:r>
                      <a:endParaRPr kumimoji="1" lang="en-US" altLang="ja-JP" sz="1100" dirty="0">
                        <a:latin typeface="+mn-ea"/>
                        <a:ea typeface="+mn-ea"/>
                      </a:endParaRPr>
                    </a:p>
                    <a:p>
                      <a:endParaRPr kumimoji="1" lang="en-US" altLang="ja-JP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/>
                        <a:t>・講義</a:t>
                      </a:r>
                      <a:r>
                        <a:rPr kumimoji="1" lang="en-US" altLang="ja-JP" sz="1050" dirty="0"/>
                        <a:t>【</a:t>
                      </a:r>
                      <a:r>
                        <a:rPr kumimoji="1" lang="ja-JP" altLang="en-US" sz="1050" dirty="0"/>
                        <a:t>下請法の適用範囲、親事業者の義務及び禁止事項</a:t>
                      </a:r>
                      <a:r>
                        <a:rPr kumimoji="1" lang="en-US" altLang="ja-JP" sz="1050" dirty="0"/>
                        <a:t>】</a:t>
                      </a:r>
                    </a:p>
                    <a:p>
                      <a:r>
                        <a:rPr kumimoji="1" lang="ja-JP" altLang="en-US" sz="1050" dirty="0"/>
                        <a:t>・個別相談会（希望企業のみ）</a:t>
                      </a:r>
                      <a:endParaRPr kumimoji="1" lang="en-US" altLang="ja-JP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公正取引委員会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事務総局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東北事務所　下請課</a:t>
                      </a:r>
                      <a:endParaRPr kumimoji="1" lang="en-US" altLang="ja-JP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第２回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発展編①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9</a:t>
                      </a:r>
                      <a:r>
                        <a:rPr kumimoji="1" lang="ja-JP" altLang="en-US" sz="1100" dirty="0"/>
                        <a:t>月</a:t>
                      </a:r>
                      <a:r>
                        <a:rPr kumimoji="1" lang="en-US" altLang="ja-JP" sz="1100" dirty="0"/>
                        <a:t>10</a:t>
                      </a:r>
                      <a:r>
                        <a:rPr kumimoji="1" lang="ja-JP" altLang="en-US" sz="1100" dirty="0"/>
                        <a:t>日（水）</a:t>
                      </a:r>
                      <a:endParaRPr kumimoji="1" lang="en-US" altLang="ja-JP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/>
                        <a:t>・講義</a:t>
                      </a:r>
                      <a:r>
                        <a:rPr kumimoji="1" lang="en-US" altLang="ja-JP" sz="1050" dirty="0"/>
                        <a:t>【</a:t>
                      </a:r>
                      <a:r>
                        <a:rPr kumimoji="1" lang="ja-JP" altLang="en-US" sz="1050" dirty="0"/>
                        <a:t>前回までのおさらい</a:t>
                      </a:r>
                      <a:r>
                        <a:rPr kumimoji="1" lang="ja-JP" altLang="en-US" sz="1050" dirty="0" smtClean="0"/>
                        <a:t>、</a:t>
                      </a:r>
                      <a:r>
                        <a:rPr lang="ja-JP" altLang="en-US" sz="1050" dirty="0" smtClean="0"/>
                        <a:t>取</a:t>
                      </a:r>
                      <a:r>
                        <a:rPr lang="ja-JP" altLang="en-US" sz="1050" dirty="0"/>
                        <a:t>適法（改正下請法）の概要</a:t>
                      </a:r>
                      <a:r>
                        <a:rPr kumimoji="1" lang="en-US" altLang="ja-JP" sz="1050" dirty="0" smtClean="0"/>
                        <a:t>】</a:t>
                      </a:r>
                      <a:endParaRPr kumimoji="1" lang="en-US" altLang="ja-JP" sz="1050" strike="sngStrike" dirty="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</a:endParaRPr>
                    </a:p>
                    <a:p>
                      <a:r>
                        <a:rPr kumimoji="1" lang="ja-JP" altLang="en-US" sz="1050" dirty="0"/>
                        <a:t>・個別相談会（</a:t>
                      </a:r>
                      <a:r>
                        <a:rPr kumimoji="1" lang="ja-JP" altLang="en-US" sz="1050" u="none" dirty="0"/>
                        <a:t>希望企業のみ</a:t>
                      </a:r>
                      <a:r>
                        <a:rPr kumimoji="1" lang="ja-JP" altLang="en-US" sz="1050" dirty="0"/>
                        <a:t>）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同上</a:t>
                      </a:r>
                      <a:endParaRPr kumimoji="1" lang="en-US" altLang="ja-JP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7640"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第３回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発展編②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/>
                        <a:t>10</a:t>
                      </a:r>
                      <a:r>
                        <a:rPr kumimoji="1" lang="ja-JP" altLang="en-US" sz="1100" dirty="0"/>
                        <a:t>～</a:t>
                      </a:r>
                      <a:r>
                        <a:rPr kumimoji="1" lang="en-US" altLang="ja-JP" sz="1100" dirty="0"/>
                        <a:t>11</a:t>
                      </a:r>
                      <a:r>
                        <a:rPr kumimoji="1" lang="ja-JP" altLang="en-US" sz="1100" dirty="0"/>
                        <a:t>月頃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/>
                        <a:t>・講義</a:t>
                      </a:r>
                      <a:r>
                        <a:rPr kumimoji="1" lang="en-US" altLang="ja-JP" sz="1050" dirty="0"/>
                        <a:t>【</a:t>
                      </a:r>
                      <a:r>
                        <a:rPr kumimoji="1" lang="ja-JP" altLang="en-US" sz="1050" dirty="0"/>
                        <a:t>前回までのおさらい、下請法に関する最新トピックスの紹介</a:t>
                      </a:r>
                      <a:r>
                        <a:rPr kumimoji="1" lang="en-US" altLang="ja-JP" sz="1050" dirty="0"/>
                        <a:t>】</a:t>
                      </a:r>
                    </a:p>
                    <a:p>
                      <a:r>
                        <a:rPr kumimoji="1" lang="ja-JP" altLang="en-US" sz="1050" dirty="0"/>
                        <a:t>・テーマ未定</a:t>
                      </a:r>
                      <a:endParaRPr kumimoji="1" lang="en-US" altLang="ja-JP" sz="1050" dirty="0"/>
                    </a:p>
                    <a:p>
                      <a:r>
                        <a:rPr kumimoji="1" lang="ja-JP" altLang="en-US" sz="1050" dirty="0"/>
                        <a:t>・個別相談会（希望企業のみ）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同上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テキスト ボックス 11"/>
          <p:cNvSpPr txBox="1"/>
          <p:nvPr/>
        </p:nvSpPr>
        <p:spPr>
          <a:xfrm>
            <a:off x="158167" y="5942403"/>
            <a:ext cx="64807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2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今回は、</a:t>
            </a:r>
            <a:r>
              <a:rPr lang="ja-JP" altLang="en-US" sz="1200" b="1" u="sng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lang="en-US" altLang="ja-JP" sz="1200" b="1" u="sng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1200" b="1" u="sng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回発展編①の</a:t>
            </a:r>
            <a:r>
              <a:rPr lang="ja-JP" altLang="en-US" sz="12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申込を受け付けます。</a:t>
            </a:r>
            <a:endParaRPr kumimoji="1" lang="ja-JP" altLang="en-US" sz="1200" b="1" u="sng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1976" y="7586231"/>
            <a:ext cx="1620976" cy="1493324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5383" y="6804497"/>
            <a:ext cx="900277" cy="721991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158167" y="4429571"/>
            <a:ext cx="6600169" cy="52342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142911" y="3728865"/>
            <a:ext cx="6581807" cy="640964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  <a:ln>
            <a:solidFill>
              <a:schemeClr val="accent1">
                <a:lumMod val="40000"/>
                <a:lumOff val="60000"/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>
                <a:solidFill>
                  <a:srgbClr val="FF0000"/>
                </a:solidFill>
              </a:rPr>
              <a:t>実施済み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038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テキスト ボックス 13"/>
          <p:cNvSpPr txBox="1"/>
          <p:nvPr/>
        </p:nvSpPr>
        <p:spPr>
          <a:xfrm>
            <a:off x="-7228" y="9470189"/>
            <a:ext cx="6865228" cy="461665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主催：岩手県県南広域振興局、</a:t>
            </a:r>
            <a:r>
              <a:rPr lang="ja-JP" altLang="en-US" sz="1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㈱北上オフィスプラザ、北上市産業支援センター</a:t>
            </a:r>
            <a:endParaRPr kumimoji="1" lang="en-US" altLang="ja-JP" sz="12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共催：北上川流域ものづくりネットワーク</a:t>
            </a:r>
            <a:endParaRPr lang="en-US" altLang="ja-JP" sz="8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9020" y="1525504"/>
            <a:ext cx="7131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200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記載欄に必要事項を御記入の上、ファクスまたは電子メール（</a:t>
            </a:r>
            <a:r>
              <a:rPr lang="en-US" altLang="ja-JP" sz="120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BD0010@pref.iwate.jp</a:t>
            </a:r>
            <a:r>
              <a:rPr lang="ja-JP" altLang="en-US" sz="1200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lang="en-US" altLang="ja-JP" sz="1200" dirty="0">
              <a:solidFill>
                <a:schemeClr val="bg2">
                  <a:lumMod val="1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によりお申し込みください。</a:t>
            </a:r>
            <a:r>
              <a:rPr lang="en-US" altLang="ja-JP" sz="1000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000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申込先着順とし、定員になり次第締め切ります。</a:t>
            </a:r>
            <a:endParaRPr kumimoji="1" lang="ja-JP" altLang="en-US" sz="10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9" name="上矢印吹き出し 8"/>
          <p:cNvSpPr/>
          <p:nvPr/>
        </p:nvSpPr>
        <p:spPr>
          <a:xfrm>
            <a:off x="57150" y="50800"/>
            <a:ext cx="6756226" cy="1047750"/>
          </a:xfrm>
          <a:prstGeom prst="upArrowCallout">
            <a:avLst>
              <a:gd name="adj1" fmla="val 174545"/>
              <a:gd name="adj2" fmla="val 118333"/>
              <a:gd name="adj3" fmla="val 25000"/>
              <a:gd name="adj4" fmla="val 6497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ja-JP" sz="1600" dirty="0">
              <a:solidFill>
                <a:schemeClr val="bg2">
                  <a:lumMod val="10000"/>
                </a:schemeClr>
              </a:solidFill>
            </a:endParaRPr>
          </a:p>
          <a:p>
            <a:pPr algn="ctr">
              <a:defRPr/>
            </a:pPr>
            <a:r>
              <a:rPr lang="en-US" altLang="ja-JP" sz="1600" dirty="0">
                <a:solidFill>
                  <a:schemeClr val="bg2">
                    <a:lumMod val="10000"/>
                  </a:schemeClr>
                </a:solidFill>
                <a:latin typeface="+mj-ea"/>
                <a:ea typeface="+mj-ea"/>
              </a:rPr>
              <a:t>Mail</a:t>
            </a:r>
            <a:r>
              <a:rPr lang="ja-JP" altLang="en-US" sz="1600" dirty="0">
                <a:solidFill>
                  <a:schemeClr val="bg2">
                    <a:lumMod val="10000"/>
                  </a:schemeClr>
                </a:solidFill>
                <a:latin typeface="+mj-ea"/>
                <a:ea typeface="+mj-ea"/>
              </a:rPr>
              <a:t>：</a:t>
            </a:r>
            <a:r>
              <a:rPr lang="en-US" altLang="ja-JP" sz="1600" dirty="0">
                <a:solidFill>
                  <a:schemeClr val="bg2">
                    <a:lumMod val="10000"/>
                  </a:schemeClr>
                </a:solidFill>
                <a:latin typeface="+mj-ea"/>
                <a:ea typeface="+mj-ea"/>
              </a:rPr>
              <a:t>BD0010@pref.iwate.jp</a:t>
            </a:r>
            <a:r>
              <a:rPr lang="ja-JP" altLang="en-US" sz="1600" dirty="0">
                <a:solidFill>
                  <a:schemeClr val="bg2">
                    <a:lumMod val="10000"/>
                  </a:schemeClr>
                </a:solidFill>
              </a:rPr>
              <a:t>　　ＦＡＸ：０１９７－２２－３７４９</a:t>
            </a:r>
            <a:endParaRPr lang="en-US" altLang="ja-JP" sz="1600" dirty="0">
              <a:solidFill>
                <a:schemeClr val="bg2">
                  <a:lumMod val="10000"/>
                </a:schemeClr>
              </a:solidFill>
            </a:endParaRPr>
          </a:p>
          <a:p>
            <a:pPr algn="ctr">
              <a:defRPr/>
            </a:pPr>
            <a:r>
              <a:rPr lang="ja-JP" altLang="en-US" sz="1600" dirty="0">
                <a:solidFill>
                  <a:schemeClr val="bg2">
                    <a:lumMod val="10000"/>
                  </a:schemeClr>
                </a:solidFill>
              </a:rPr>
              <a:t>県南広域振興局経営企画部産業振興室産業振興課　宛</a:t>
            </a:r>
            <a:r>
              <a:rPr lang="en-US" altLang="ja-JP" sz="1600" dirty="0">
                <a:solidFill>
                  <a:schemeClr val="bg2">
                    <a:lumMod val="10000"/>
                  </a:schemeClr>
                </a:solidFill>
              </a:rPr>
              <a:t> </a:t>
            </a:r>
          </a:p>
          <a:p>
            <a:pPr algn="ctr">
              <a:defRPr/>
            </a:pPr>
            <a:endParaRPr lang="ja-JP" altLang="en-US" dirty="0"/>
          </a:p>
        </p:txBody>
      </p:sp>
      <p:sp>
        <p:nvSpPr>
          <p:cNvPr id="13" name="正方形/長方形 12"/>
          <p:cNvSpPr/>
          <p:nvPr/>
        </p:nvSpPr>
        <p:spPr>
          <a:xfrm>
            <a:off x="57150" y="1115965"/>
            <a:ext cx="6756226" cy="42695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dirty="0"/>
              <a:t>第２回　ものづくり企業下請法講座（</a:t>
            </a:r>
            <a:r>
              <a:rPr lang="en-US" altLang="ja-JP" sz="1600" dirty="0"/>
              <a:t>9/10</a:t>
            </a:r>
            <a:r>
              <a:rPr lang="ja-JP" altLang="en-US" sz="1600" dirty="0"/>
              <a:t>）　受講申込書</a:t>
            </a:r>
          </a:p>
        </p:txBody>
      </p:sp>
      <p:sp>
        <p:nvSpPr>
          <p:cNvPr id="16" name="テキスト ボックス 5"/>
          <p:cNvSpPr txBox="1">
            <a:spLocks noChangeArrowheads="1"/>
          </p:cNvSpPr>
          <p:nvPr/>
        </p:nvSpPr>
        <p:spPr bwMode="auto">
          <a:xfrm>
            <a:off x="67846" y="1987209"/>
            <a:ext cx="141577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ja-JP" altLang="en-US" sz="1200" dirty="0">
                <a:latin typeface="メイリオ" pitchFamily="50" charset="-128"/>
                <a:ea typeface="メイリオ" pitchFamily="50" charset="-128"/>
              </a:rPr>
              <a:t>１　申込者の情報</a:t>
            </a:r>
          </a:p>
        </p:txBody>
      </p:sp>
      <p:graphicFrame>
        <p:nvGraphicFramePr>
          <p:cNvPr id="17" name="表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5513018"/>
              </p:ext>
            </p:extLst>
          </p:nvPr>
        </p:nvGraphicFramePr>
        <p:xfrm>
          <a:off x="324104" y="2264208"/>
          <a:ext cx="6139616" cy="2079114"/>
        </p:xfrm>
        <a:graphic>
          <a:graphicData uri="http://schemas.openxmlformats.org/drawingml/2006/table">
            <a:tbl>
              <a:tblPr firstRow="1" firstCol="1" bandRow="1"/>
              <a:tblGrid>
                <a:gridCol w="1232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05">
                  <a:extLst>
                    <a:ext uri="{9D8B030D-6E8A-4147-A177-3AD203B41FA5}">
                      <a16:colId xmlns:a16="http://schemas.microsoft.com/office/drawing/2014/main" val="2730806856"/>
                    </a:ext>
                  </a:extLst>
                </a:gridCol>
                <a:gridCol w="6480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38576">
                  <a:extLst>
                    <a:ext uri="{9D8B030D-6E8A-4147-A177-3AD203B41FA5}">
                      <a16:colId xmlns:a16="http://schemas.microsoft.com/office/drawing/2014/main" val="1087474432"/>
                    </a:ext>
                  </a:extLst>
                </a:gridCol>
              </a:tblGrid>
              <a:tr h="3070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社名</a:t>
                      </a:r>
                      <a:endParaRPr lang="ja-JP" altLang="ja-JP" sz="1200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72001" marR="72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72001" marR="72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72001" marR="72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15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所属・役職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72001" marR="72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100" kern="100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（所属）</a:t>
                      </a: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72001" marR="72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100" kern="10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（役職）</a:t>
                      </a: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72001" marR="72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15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氏名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72001" marR="72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100" kern="100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（氏）</a:t>
                      </a: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72001" marR="72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100" kern="100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（名）</a:t>
                      </a: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72001" marR="72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15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第１回受講有無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72001" marR="72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100" kern="10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   　□ 有　　□ 無</a:t>
                      </a: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72001" marR="72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第３回受講希望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72001" marR="72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72001" marR="72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□</a:t>
                      </a:r>
                      <a:r>
                        <a:rPr lang="ja-JP" altLang="en-US" sz="1200" kern="100" baseline="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 </a:t>
                      </a: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有　　□ 無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72001" marR="72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7391956"/>
                  </a:ext>
                </a:extLst>
              </a:tr>
              <a:tr h="361578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連絡先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72001" marR="72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TEL</a:t>
                      </a:r>
                      <a:r>
                        <a:rPr lang="ja-JP" sz="1100" kern="100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（　　　　</a:t>
                      </a:r>
                      <a:r>
                        <a:rPr lang="ja-JP" altLang="en-US" sz="1100" kern="100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　　　</a:t>
                      </a:r>
                      <a:r>
                        <a:rPr lang="ja-JP" sz="1100" kern="100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）　　　　－　　　　　　　</a:t>
                      </a:r>
                      <a:endParaRPr lang="en-US" altLang="ja-JP" sz="1100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FAX</a:t>
                      </a:r>
                      <a:r>
                        <a:rPr lang="ja-JP" sz="1100" kern="100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（　　　　</a:t>
                      </a:r>
                      <a:r>
                        <a:rPr lang="ja-JP" altLang="en-US" sz="1100" kern="100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　　　</a:t>
                      </a:r>
                      <a:r>
                        <a:rPr lang="ja-JP" sz="1100" kern="100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）　　　　－</a:t>
                      </a:r>
                    </a:p>
                  </a:txBody>
                  <a:tcPr marL="72001" marR="72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72001" marR="72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570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Email</a:t>
                      </a:r>
                      <a:r>
                        <a:rPr lang="ja-JP" altLang="en-US" sz="1100" kern="100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：</a:t>
                      </a:r>
                      <a:endParaRPr lang="en-US" sz="1100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700" kern="100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/>
                        </a:rPr>
                        <a:t>（事務連絡を送付します。）</a:t>
                      </a:r>
                      <a:endParaRPr lang="ja-JP" sz="700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72001" marR="72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/>
                      </a:endParaRPr>
                    </a:p>
                  </a:txBody>
                  <a:tcPr marL="72001" marR="720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19" name="直線コネクタ 18"/>
          <p:cNvCxnSpPr/>
          <p:nvPr/>
        </p:nvCxnSpPr>
        <p:spPr>
          <a:xfrm>
            <a:off x="67846" y="6700356"/>
            <a:ext cx="6679455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正方形/長方形 19"/>
          <p:cNvSpPr/>
          <p:nvPr/>
        </p:nvSpPr>
        <p:spPr>
          <a:xfrm>
            <a:off x="326244" y="4880641"/>
            <a:ext cx="6240264" cy="59864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1" name="テキスト ボックス 20"/>
          <p:cNvSpPr txBox="1">
            <a:spLocks noChangeArrowheads="1"/>
          </p:cNvSpPr>
          <p:nvPr/>
        </p:nvSpPr>
        <p:spPr bwMode="auto">
          <a:xfrm>
            <a:off x="49218" y="4410015"/>
            <a:ext cx="66735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ja-JP" altLang="en-US" sz="1200" dirty="0">
                <a:latin typeface="メイリオ" pitchFamily="50" charset="-128"/>
                <a:ea typeface="メイリオ" pitchFamily="50" charset="-128"/>
              </a:rPr>
              <a:t>２　今後取り上げてほしいテーマや、御社の下請取引に関する課題等がありましたら、御記入　</a:t>
            </a:r>
            <a:endParaRPr lang="en-US" altLang="ja-JP" sz="1200" dirty="0"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1200" dirty="0">
                <a:latin typeface="メイリオ" pitchFamily="50" charset="-128"/>
                <a:ea typeface="メイリオ" pitchFamily="50" charset="-128"/>
              </a:rPr>
              <a:t>　願います（頂いた御意見は、できるだけ講義内容に反映いたします。）。</a:t>
            </a:r>
            <a:endParaRPr lang="en-US" altLang="ja-JP" sz="1050" dirty="0">
              <a:latin typeface="メイリオ" pitchFamily="50" charset="-128"/>
              <a:ea typeface="メイリオ" pitchFamily="50" charset="-128"/>
            </a:endParaRPr>
          </a:p>
        </p:txBody>
      </p:sp>
      <p:graphicFrame>
        <p:nvGraphicFramePr>
          <p:cNvPr id="22" name="表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7389645"/>
              </p:ext>
            </p:extLst>
          </p:nvPr>
        </p:nvGraphicFramePr>
        <p:xfrm>
          <a:off x="170012" y="7012185"/>
          <a:ext cx="6552728" cy="21216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104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423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521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時間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内容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21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13:15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～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13:20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開会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78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13:20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～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15:25</a:t>
                      </a:r>
                    </a:p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（途中休憩あり）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講義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521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15:25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～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15:30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閉会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※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個別相談会に参加されない方はここで終了となります。）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521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15:30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～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16:00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個別相談会（希望制）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3" name="テキスト ボックス 22"/>
          <p:cNvSpPr txBox="1"/>
          <p:nvPr/>
        </p:nvSpPr>
        <p:spPr>
          <a:xfrm>
            <a:off x="50104" y="6730034"/>
            <a:ext cx="66339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［第２回</a:t>
            </a:r>
            <a:r>
              <a:rPr kumimoji="1" lang="ja-JP" altLang="en-US" sz="1200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ものづくり企業下請法講座　 プログラム（予定）］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57150" y="5537696"/>
            <a:ext cx="659622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３　個別相談会への申込について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（希望者のみ）</a:t>
            </a:r>
            <a:endParaRPr lang="en-US" altLang="ja-JP" sz="1200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124826" y="9205587"/>
            <a:ext cx="6589158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050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050" dirty="0">
                <a:solidFill>
                  <a:schemeClr val="bg2">
                    <a:lumMod val="1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本プログラムの内容は現時点での予定のため、今後の状況に応じ、適宜変更する場合があります。</a:t>
            </a:r>
            <a:endParaRPr lang="en-US" altLang="ja-JP" sz="1050" dirty="0">
              <a:solidFill>
                <a:schemeClr val="bg2">
                  <a:lumMod val="1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26244" y="5820481"/>
            <a:ext cx="6240264" cy="769441"/>
          </a:xfrm>
          <a:prstGeom prst="rect">
            <a:avLst/>
          </a:prstGeom>
          <a:noFill/>
          <a:ln cmpd="sng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　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講義終了後、企業様の</a:t>
            </a:r>
            <a:r>
              <a:rPr lang="ja-JP" altLang="en-US" sz="11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お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困りごと（下請取引に関すること等）についての個別相談会を実施します。参加を御希望の方は☑を御記入下さい。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〈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事前申込者優先で対応いたします。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〉</a:t>
            </a:r>
          </a:p>
          <a:p>
            <a:endParaRPr kumimoji="1"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ja-JP" altLang="en-US" sz="105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818904" y="6177136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□　希望する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55721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4774</TotalTime>
  <Words>738</Words>
  <Application>Microsoft Office PowerPoint</Application>
  <PresentationFormat>A4 210 x 297 mm</PresentationFormat>
  <Paragraphs>97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HGS創英角ｺﾞｼｯｸUB</vt:lpstr>
      <vt:lpstr>Meiryo UI</vt:lpstr>
      <vt:lpstr>ＭＳ Ｐゴシック</vt:lpstr>
      <vt:lpstr>メイリオ</vt:lpstr>
      <vt:lpstr>Arial</vt:lpstr>
      <vt:lpstr>Calibri</vt:lpstr>
      <vt:lpstr>Times New Roman</vt:lpstr>
      <vt:lpstr>Office ​​テーマ</vt:lpstr>
      <vt:lpstr>デザインの設定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佐藤岳</dc:creator>
  <cp:lastModifiedBy>100390</cp:lastModifiedBy>
  <cp:revision>10</cp:revision>
  <cp:lastPrinted>2023-03-31T01:53:09Z</cp:lastPrinted>
  <dcterms:created xsi:type="dcterms:W3CDTF">2017-08-24T07:48:09Z</dcterms:created>
  <dcterms:modified xsi:type="dcterms:W3CDTF">2025-07-03T07:53:33Z</dcterms:modified>
</cp:coreProperties>
</file>