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797675" cy="99266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38" y="-12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33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78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62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42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1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42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56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46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6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71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987A7-9D03-47B8-B22F-D90BDC4F3036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2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987A7-9D03-47B8-B22F-D90BDC4F3036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46B00-6561-498A-88C3-7E00C68D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58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12801600" cy="4770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</a:rPr>
              <a:t>第二次岩手県地球</a:t>
            </a:r>
            <a:r>
              <a:rPr lang="ja-JP" altLang="en-US" dirty="0" smtClean="0">
                <a:solidFill>
                  <a:schemeClr val="bg1"/>
                </a:solidFill>
              </a:rPr>
              <a:t>温暖化対策実行</a:t>
            </a:r>
            <a:r>
              <a:rPr kumimoji="1" lang="ja-JP" altLang="en-US" dirty="0" smtClean="0">
                <a:solidFill>
                  <a:schemeClr val="bg1"/>
                </a:solidFill>
              </a:rPr>
              <a:t>計画　</a:t>
            </a:r>
            <a:r>
              <a:rPr kumimoji="1" lang="en-US" altLang="ja-JP" dirty="0" smtClean="0">
                <a:solidFill>
                  <a:schemeClr val="bg1"/>
                </a:solidFill>
              </a:rPr>
              <a:t>(</a:t>
            </a:r>
            <a:r>
              <a:rPr lang="ja-JP" altLang="en-US" dirty="0" smtClean="0">
                <a:solidFill>
                  <a:schemeClr val="bg1"/>
                </a:solidFill>
              </a:rPr>
              <a:t>素案</a:t>
            </a:r>
            <a:r>
              <a:rPr lang="en-US" altLang="ja-JP" dirty="0" smtClean="0">
                <a:solidFill>
                  <a:schemeClr val="bg1"/>
                </a:solidFill>
              </a:rPr>
              <a:t>)</a:t>
            </a:r>
            <a:r>
              <a:rPr lang="ja-JP" altLang="en-US" dirty="0" smtClean="0">
                <a:solidFill>
                  <a:schemeClr val="bg1"/>
                </a:solidFill>
              </a:rPr>
              <a:t>　概要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6576" y="516695"/>
            <a:ext cx="3460051" cy="1114373"/>
            <a:chOff x="36576" y="516695"/>
            <a:chExt cx="3460051" cy="1114373"/>
          </a:xfrm>
        </p:grpSpPr>
        <p:sp>
          <p:nvSpPr>
            <p:cNvPr id="5" name="正方形/長方形 4"/>
            <p:cNvSpPr/>
            <p:nvPr/>
          </p:nvSpPr>
          <p:spPr>
            <a:xfrm>
              <a:off x="36576" y="516696"/>
              <a:ext cx="3448472" cy="1114372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36576" y="516695"/>
              <a:ext cx="3448472" cy="2833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800" dirty="0" smtClean="0">
                  <a:solidFill>
                    <a:schemeClr val="bg1"/>
                  </a:solidFill>
                </a:rPr>
                <a:t>第１章　計画の基本的事項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48155" y="800071"/>
              <a:ext cx="34484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１　計画策定の趣旨</a:t>
              </a:r>
              <a:endParaRPr lang="en-US" altLang="ja-JP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200" b="1" dirty="0" smtClean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２　計画の位置付け</a:t>
              </a:r>
              <a:endParaRPr kumimoji="1" lang="en-US" altLang="ja-JP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b="1" dirty="0" smtClean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３　計画の期間</a:t>
              </a:r>
              <a:endParaRPr lang="en-US" altLang="ja-JP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200" b="1" dirty="0" smtClean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４　計画の内容</a:t>
              </a:r>
              <a:endParaRPr kumimoji="1" lang="ja-JP" altLang="en-US" sz="1200" b="1" dirty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40856" y="1937564"/>
            <a:ext cx="3448472" cy="2407555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48155" y="1686107"/>
            <a:ext cx="3448472" cy="3045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dirty="0" smtClean="0">
                <a:solidFill>
                  <a:schemeClr val="bg1"/>
                </a:solidFill>
              </a:rPr>
              <a:t>第２章　本県の地域特性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878" y="4799615"/>
            <a:ext cx="34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　地球温暖化の現状</a:t>
            </a:r>
            <a:endParaRPr lang="en-US" altLang="ja-JP" sz="120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200" b="1" u="sng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 地球温暖化対策をめぐる動向</a:t>
            </a:r>
            <a:endParaRPr lang="en-US" altLang="ja-JP" sz="120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28600" indent="-228600">
              <a:buAutoNum type="arabicParenBoth"/>
            </a:pP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国際的な動向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28600" indent="-228600">
              <a:buAutoNum type="arabicParenBoth"/>
            </a:pP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国内の動向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200" b="1" u="sng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　本県の地球温暖化対策のこれまでの取組</a:t>
            </a:r>
            <a:endParaRPr lang="en-US" altLang="ja-JP" sz="120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）取組の経緯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（２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）取組の課題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3684248" y="525529"/>
            <a:ext cx="7388531" cy="2860950"/>
            <a:chOff x="116419" y="407152"/>
            <a:chExt cx="8956156" cy="3668666"/>
          </a:xfrm>
        </p:grpSpPr>
        <p:sp>
          <p:nvSpPr>
            <p:cNvPr id="18" name="正方形/長方形 17"/>
            <p:cNvSpPr/>
            <p:nvPr/>
          </p:nvSpPr>
          <p:spPr>
            <a:xfrm>
              <a:off x="116419" y="516693"/>
              <a:ext cx="8956156" cy="3445677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116419" y="407152"/>
              <a:ext cx="8956156" cy="36100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800" dirty="0" smtClean="0">
                  <a:solidFill>
                    <a:schemeClr val="bg1"/>
                  </a:solidFill>
                </a:rPr>
                <a:t>第５章　計画の目標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23006" y="878996"/>
              <a:ext cx="8949569" cy="3196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１　目指す姿</a:t>
              </a:r>
              <a:endParaRPr lang="en-US" altLang="ja-JP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</a:t>
              </a:r>
              <a:r>
                <a:rPr lang="ja-JP" altLang="en-US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省エネルギーと再生可能エネルギーで実現する豊かな生活と持続可能な脱炭素社会</a:t>
              </a:r>
            </a:p>
            <a:p>
              <a:endParaRPr kumimoji="1"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200" b="1" dirty="0" smtClean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２　計画の基本目標</a:t>
              </a:r>
              <a:endParaRPr kumimoji="1" lang="en-US" altLang="ja-JP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（１）</a:t>
              </a:r>
              <a:r>
                <a:rPr lang="ja-JP" altLang="en-US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温室効果ガスの排出削減目標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基準年（</a:t>
              </a:r>
              <a:r>
                <a:rPr lang="en-US" altLang="ja-JP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2013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年度）比　　</a:t>
              </a:r>
              <a:r>
                <a:rPr lang="en-US" altLang="ja-JP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41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％削減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（２）　再生可能エネルギーの導入目標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再生可能エネルギー電力自給率　</a:t>
              </a:r>
              <a:r>
                <a:rPr lang="en-US" altLang="ja-JP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65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％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（３）　森林吸収量の見込み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b="1" dirty="0" smtClean="0">
                  <a:solidFill>
                    <a:srgbClr val="FF000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森林吸収量　</a:t>
              </a:r>
              <a:r>
                <a:rPr lang="en-US" altLang="ja-JP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1,339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千トン</a:t>
              </a:r>
              <a:r>
                <a:rPr lang="ja-JP" altLang="en-US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b="1" dirty="0" smtClean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３</a:t>
              </a:r>
              <a:r>
                <a:rPr lang="ja-JP" altLang="en-US" sz="1200" b="1" dirty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「温室効果ガス排出量実質ゼロ」への</a:t>
              </a:r>
              <a:r>
                <a:rPr lang="ja-JP" altLang="en-US" sz="1200" b="1" dirty="0" smtClean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道筋</a:t>
              </a:r>
              <a:endPara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3684249" y="3386482"/>
            <a:ext cx="7388531" cy="3776861"/>
            <a:chOff x="36576" y="516694"/>
            <a:chExt cx="9036000" cy="1680991"/>
          </a:xfrm>
        </p:grpSpPr>
        <p:sp>
          <p:nvSpPr>
            <p:cNvPr id="24" name="正方形/長方形 23"/>
            <p:cNvSpPr/>
            <p:nvPr/>
          </p:nvSpPr>
          <p:spPr>
            <a:xfrm>
              <a:off x="36576" y="516694"/>
              <a:ext cx="9036000" cy="1680991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36576" y="516696"/>
              <a:ext cx="9036000" cy="15208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800" dirty="0" smtClean="0">
                  <a:solidFill>
                    <a:schemeClr val="bg1"/>
                  </a:solidFill>
                </a:rPr>
                <a:t>第６章　目標達成に向けた対策・施策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6576" y="662683"/>
              <a:ext cx="9036000" cy="1671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1200" dirty="0">
                <a:latin typeface="+mn-ea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3689681" y="7227987"/>
            <a:ext cx="7402116" cy="2104228"/>
            <a:chOff x="6026" y="569550"/>
            <a:chExt cx="9090959" cy="2039528"/>
          </a:xfrm>
        </p:grpSpPr>
        <p:sp>
          <p:nvSpPr>
            <p:cNvPr id="28" name="正方形/長方形 27"/>
            <p:cNvSpPr/>
            <p:nvPr/>
          </p:nvSpPr>
          <p:spPr>
            <a:xfrm>
              <a:off x="6028" y="906833"/>
              <a:ext cx="9090957" cy="1702245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6026" y="569550"/>
              <a:ext cx="9074275" cy="33728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800" dirty="0" smtClean="0">
                  <a:solidFill>
                    <a:schemeClr val="bg1"/>
                  </a:solidFill>
                </a:rPr>
                <a:t>第７章　地球温暖化への適応策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3760057" y="5091731"/>
            <a:ext cx="3615630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　施策の考え方</a:t>
            </a:r>
            <a:endParaRPr lang="en-US" altLang="ja-JP" sz="120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（１）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取組の柱と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基本的な考え方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（２）　施策体系</a:t>
            </a:r>
            <a:endParaRPr kumimoji="1"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80134" y="6177043"/>
            <a:ext cx="3604195" cy="83099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（１）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省エネルギー対策の推進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〇　くらしにおける省エネルギー化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〇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産業における省エネルギー化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〇　地域における省エネルギー化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494914" y="3905161"/>
            <a:ext cx="3475887" cy="12003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（２）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再生可能エネルギーの導入促進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〇　着実な事業化と地域に根ざした再生可能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エネルギーの導入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〇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自立・分散型エネルギー供給体制の構築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〇　水素の利活用推進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〇　多様なエネルギーの有効利用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513940" y="5453238"/>
            <a:ext cx="3470201" cy="156966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（３）　多様な手法による地球温暖化対策の推進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〇　森林吸収源対策</a:t>
            </a: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〇　廃棄物・フロン類等対策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〇　基盤的施策の推進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・　県民運動の推進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・　分野横断的施策の推進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・　県の率先実行的取組の推進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・　環境教育の推進　　</a:t>
            </a:r>
            <a:endParaRPr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808619" y="3932728"/>
            <a:ext cx="351850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■　気候変動対策が、地域経済の活性化や雇用創出、健康寿命の増進、防災・減災など様々な課題との同時解決にもつながるコベネフィット（</a:t>
            </a:r>
            <a:r>
              <a:rPr lang="en-US" altLang="ja-JP" sz="1200" dirty="0" smtClean="0">
                <a:latin typeface="+mn-ea"/>
              </a:rPr>
              <a:t>※</a:t>
            </a:r>
            <a:r>
              <a:rPr lang="ja-JP" altLang="en-US" sz="1200" dirty="0" smtClean="0">
                <a:latin typeface="+mn-ea"/>
              </a:rPr>
              <a:t>）を追求し、関係する施策との連携を強化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　　　　　　</a:t>
            </a:r>
            <a:r>
              <a:rPr lang="ja-JP" altLang="en-US" sz="1000" dirty="0" smtClean="0">
                <a:latin typeface="+mn-ea"/>
              </a:rPr>
              <a:t>　</a:t>
            </a:r>
            <a:r>
              <a:rPr lang="en-US" altLang="ja-JP" sz="1000" dirty="0" smtClean="0">
                <a:latin typeface="+mn-ea"/>
              </a:rPr>
              <a:t>※</a:t>
            </a:r>
            <a:r>
              <a:rPr lang="ja-JP" altLang="en-US" sz="1000" dirty="0" smtClean="0">
                <a:latin typeface="+mn-ea"/>
              </a:rPr>
              <a:t>一つの活動が様々な利益につながっていくこと。</a:t>
            </a:r>
            <a:r>
              <a:rPr lang="ja-JP" altLang="en-US" sz="1200" dirty="0" smtClean="0">
                <a:latin typeface="+mn-ea"/>
              </a:rPr>
              <a:t>　　　　　　　　</a:t>
            </a:r>
            <a:endParaRPr lang="en-US" altLang="ja-JP" sz="1200" dirty="0" smtClean="0">
              <a:latin typeface="+mn-ea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11225336" y="599121"/>
            <a:ext cx="1576263" cy="6686084"/>
            <a:chOff x="642956" y="505733"/>
            <a:chExt cx="2547186" cy="927123"/>
          </a:xfrm>
        </p:grpSpPr>
        <p:sp>
          <p:nvSpPr>
            <p:cNvPr id="50" name="正方形/長方形 49"/>
            <p:cNvSpPr/>
            <p:nvPr/>
          </p:nvSpPr>
          <p:spPr>
            <a:xfrm>
              <a:off x="642958" y="552302"/>
              <a:ext cx="2408870" cy="880554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角丸四角形 50"/>
            <p:cNvSpPr/>
            <p:nvPr/>
          </p:nvSpPr>
          <p:spPr>
            <a:xfrm>
              <a:off x="642956" y="505733"/>
              <a:ext cx="2408870" cy="15072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800" smtClean="0">
                  <a:solidFill>
                    <a:schemeClr val="bg1"/>
                  </a:solidFill>
                </a:rPr>
                <a:t>第８章</a:t>
              </a:r>
              <a:r>
                <a:rPr kumimoji="1" lang="ja-JP" altLang="en-US" sz="1800" dirty="0" smtClean="0">
                  <a:solidFill>
                    <a:schemeClr val="bg1"/>
                  </a:solidFill>
                </a:rPr>
                <a:t>　</a:t>
              </a:r>
              <a:endParaRPr kumimoji="1" lang="en-US" altLang="ja-JP" sz="1800" dirty="0" smtClean="0">
                <a:solidFill>
                  <a:schemeClr val="bg1"/>
                </a:solidFill>
              </a:endParaRPr>
            </a:p>
            <a:p>
              <a:r>
                <a:rPr kumimoji="1" lang="ja-JP" altLang="en-US" sz="1800" dirty="0" smtClean="0">
                  <a:solidFill>
                    <a:schemeClr val="bg1"/>
                  </a:solidFill>
                </a:rPr>
                <a:t>各主体の役割と計画の推進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642956" y="679533"/>
              <a:ext cx="2547186" cy="371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１　各主体の役割</a:t>
              </a:r>
              <a:endParaRPr lang="en-US" altLang="ja-JP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（１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）県の役割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（２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）市町村の役割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（３）県民の役割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（４）事業者の役割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（５）教育機関、ＮＰＯ、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関係団体の役割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b="1" dirty="0" smtClean="0">
                  <a:solidFill>
                    <a:srgbClr val="0070C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２　計画の推進</a:t>
              </a:r>
              <a:endParaRPr lang="en-US" altLang="ja-JP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（１）連携・協働体制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（２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）計画の推進、進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行管理体制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（３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）温室効果ガス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排出量の推計</a:t>
              </a:r>
              <a:endPara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lang="ja-JP" altLang="en-US" sz="12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（４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）計画の見直し</a:t>
              </a:r>
              <a:endPara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57" name="角丸四角形 56"/>
          <p:cNvSpPr/>
          <p:nvPr/>
        </p:nvSpPr>
        <p:spPr>
          <a:xfrm>
            <a:off x="61364" y="4485416"/>
            <a:ext cx="3448472" cy="314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dirty="0" smtClean="0">
                <a:solidFill>
                  <a:schemeClr val="bg1"/>
                </a:solidFill>
              </a:rPr>
              <a:t>第３章　地球温暖化の現状と課題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8155" y="4799614"/>
            <a:ext cx="3448472" cy="1809871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2595" y="1990629"/>
            <a:ext cx="34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　自然的、社会的特性</a:t>
            </a:r>
            <a:endParaRPr lang="en-US" altLang="ja-JP" sz="120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28600" indent="-228600">
              <a:buAutoNum type="arabicParenBoth"/>
            </a:pP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気候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28600" indent="-228600">
              <a:buAutoNum type="arabicParenBoth"/>
            </a:pP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土地利用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28600" indent="-228600">
              <a:buAutoNum type="arabicParenBoth"/>
            </a:pP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人口及び世帯数等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28600" indent="-228600">
              <a:buAutoNum type="arabicParenBoth"/>
            </a:pP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経済活動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28600" indent="-228600">
              <a:buAutoNum type="arabicParenBoth"/>
            </a:pP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自動車交通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28600" indent="-228600">
              <a:buAutoNum type="arabicParenBoth"/>
            </a:pP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生活</a:t>
            </a:r>
            <a:endParaRPr kumimoji="1" lang="en-US" altLang="ja-JP" sz="1200" dirty="0"/>
          </a:p>
          <a:p>
            <a:endParaRPr lang="en-US" altLang="ja-JP" sz="1200" b="1" u="sng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　地域資源とポテンシャル</a:t>
            </a:r>
            <a:endParaRPr lang="en-US" altLang="ja-JP" sz="120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）再生可能エネルギー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（２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）農水産業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（３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）森林資源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81108" y="6670335"/>
            <a:ext cx="3448472" cy="5278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dirty="0" smtClean="0">
                <a:solidFill>
                  <a:schemeClr val="bg1"/>
                </a:solidFill>
              </a:rPr>
              <a:t>第４章　温室効果ガス排出量等の現況と将来予測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1108" y="7208556"/>
            <a:ext cx="34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　温室効果ガス排出量の現況推計と将来予測</a:t>
            </a:r>
            <a:endParaRPr lang="en-US" altLang="ja-JP" sz="120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28600" indent="-228600">
              <a:buAutoNum type="arabicParenBoth"/>
            </a:pP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温室効果ガスの総排出量の状況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28600" indent="-228600">
              <a:buAutoNum type="arabicParenBoth"/>
            </a:pP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二酸化炭素排出量の推移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28600" indent="-228600">
              <a:buAutoNum type="arabicParenBoth"/>
            </a:pP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温室効果ガス排出量の将来予測</a:t>
            </a:r>
            <a:endParaRPr kumimoji="1" lang="en-US" altLang="ja-JP" sz="1200" dirty="0"/>
          </a:p>
          <a:p>
            <a:endParaRPr lang="en-US" altLang="ja-JP" sz="1200" b="1" u="sng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　再生可能エネルギーの導入状況</a:t>
            </a:r>
            <a:endParaRPr lang="en-US" altLang="ja-JP" sz="120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）再生可能エネルギー導入量と自給率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（２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）熱利用を含む再生可能エネルギーの導入状況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（２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r>
              <a:rPr lang="ja-JP" altLang="en-US" sz="120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木質バイオマスエネルギーの導入状況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200" b="1" u="sng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</a:t>
            </a:r>
            <a:r>
              <a:rPr lang="ja-JP" altLang="en-US" sz="1200" b="1" dirty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森林吸収量の現況</a:t>
            </a:r>
            <a:endParaRPr lang="en-US" altLang="ja-JP" sz="1200" b="1" dirty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72791" y="7214055"/>
            <a:ext cx="3448472" cy="2267065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8068356" y="1686108"/>
            <a:ext cx="290244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■　</a:t>
            </a:r>
            <a:r>
              <a:rPr lang="en-US" altLang="ja-JP" sz="1200" dirty="0" smtClean="0">
                <a:latin typeface="+mn-ea"/>
              </a:rPr>
              <a:t>2050</a:t>
            </a:r>
            <a:r>
              <a:rPr lang="ja-JP" altLang="en-US" sz="1200" dirty="0" smtClean="0">
                <a:latin typeface="+mn-ea"/>
              </a:rPr>
              <a:t>年温室効果ガス排出量実質ゼロを見据えて、</a:t>
            </a:r>
            <a:r>
              <a:rPr lang="en-US" altLang="ja-JP" sz="1200" dirty="0" smtClean="0">
                <a:latin typeface="+mn-ea"/>
              </a:rPr>
              <a:t>2030</a:t>
            </a:r>
            <a:r>
              <a:rPr lang="ja-JP" altLang="en-US" sz="1200" dirty="0" smtClean="0">
                <a:latin typeface="+mn-ea"/>
              </a:rPr>
              <a:t>年度にどの程度の目標水準が必要かを逆算し、国の目標</a:t>
            </a:r>
            <a:r>
              <a:rPr lang="en-US" altLang="ja-JP" sz="1200" dirty="0" smtClean="0">
                <a:latin typeface="+mn-ea"/>
              </a:rPr>
              <a:t>26</a:t>
            </a:r>
            <a:r>
              <a:rPr lang="ja-JP" altLang="en-US" sz="1200" dirty="0" smtClean="0">
                <a:latin typeface="+mn-ea"/>
              </a:rPr>
              <a:t>％</a:t>
            </a:r>
            <a:r>
              <a:rPr lang="ja-JP" altLang="en-US" sz="1200" dirty="0" smtClean="0">
                <a:latin typeface="+mn-ea"/>
              </a:rPr>
              <a:t>を上回る削減目標を設定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11322599" y="7888978"/>
            <a:ext cx="1296144" cy="1113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次期岩手県地球温暖化対策実行計画素案の詳細は「別添資料」を参照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790563" y="7568347"/>
            <a:ext cx="34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　本県の気候の現状と将来予測</a:t>
            </a:r>
            <a:endParaRPr lang="en-US" altLang="ja-JP" sz="120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）本県の気温の変化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（２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）本県の降水量等の変化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（３）気候の将来予測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（４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）分野ごとの影響と将来予測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200" b="1" u="sng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 本県における適応策</a:t>
            </a:r>
            <a:endParaRPr lang="en-US" altLang="ja-JP" sz="120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（１）基本的な考え方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（２）具体的な適応策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699473" y="7761594"/>
            <a:ext cx="3805783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■　平成</a:t>
            </a:r>
            <a:r>
              <a:rPr lang="en-US" altLang="ja-JP" sz="1200" dirty="0" smtClean="0">
                <a:latin typeface="+mn-ea"/>
              </a:rPr>
              <a:t>30</a:t>
            </a:r>
            <a:r>
              <a:rPr lang="ja-JP" altLang="en-US" sz="1200" dirty="0" smtClean="0">
                <a:latin typeface="+mn-ea"/>
              </a:rPr>
              <a:t>年度に「気候変動適応法」が施行され、地方自治体でも「地域気候変動適応計画」の策定が求められている。本県</a:t>
            </a:r>
            <a:r>
              <a:rPr lang="ja-JP" altLang="en-US" sz="1200" dirty="0">
                <a:latin typeface="+mn-ea"/>
              </a:rPr>
              <a:t>で</a:t>
            </a:r>
            <a:r>
              <a:rPr lang="ja-JP" altLang="en-US" sz="1200" dirty="0" smtClean="0">
                <a:latin typeface="+mn-ea"/>
              </a:rPr>
              <a:t>は、現地球温暖化対策実行計画「第６章地球温暖化への適応策」と、毎年度策定する「適応策取組方針」を併せて「地域気候変動適応計画」として位置づけていたが、次期計画では、具体的な適応策を加えることで、「地域気候変動適応計画」と位置付ける</a:t>
            </a:r>
            <a:r>
              <a:rPr lang="ja-JP" altLang="en-US" sz="1000" dirty="0" smtClean="0">
                <a:latin typeface="+mn-ea"/>
              </a:rPr>
              <a:t>。</a:t>
            </a:r>
            <a:r>
              <a:rPr lang="ja-JP" altLang="en-US" sz="1200" dirty="0" smtClean="0">
                <a:latin typeface="+mn-ea"/>
              </a:rPr>
              <a:t>　　　　　　　　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768699" y="5828221"/>
            <a:ext cx="3615630" cy="27699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0070C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　各施策の取組</a:t>
            </a:r>
            <a:endParaRPr lang="en-US" altLang="ja-JP" sz="1200" b="1" dirty="0" smtClean="0">
              <a:solidFill>
                <a:srgbClr val="0070C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801400" y="97193"/>
            <a:ext cx="91460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資料</a:t>
            </a:r>
            <a:r>
              <a:rPr kumimoji="1" lang="en-US" altLang="ja-JP" sz="1600" smtClean="0"/>
              <a:t>5-1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298796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56</Words>
  <Application>Microsoft Office PowerPoint</Application>
  <PresentationFormat>A3 297x420 mm</PresentationFormat>
  <Paragraphs>109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SS17081099</dc:creator>
  <cp:lastModifiedBy>SS17081095</cp:lastModifiedBy>
  <cp:revision>59</cp:revision>
  <cp:lastPrinted>2020-07-27T00:29:15Z</cp:lastPrinted>
  <dcterms:created xsi:type="dcterms:W3CDTF">2020-06-08T07:28:59Z</dcterms:created>
  <dcterms:modified xsi:type="dcterms:W3CDTF">2020-07-27T00:34:25Z</dcterms:modified>
</cp:coreProperties>
</file>