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3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DA1AA9-B460-4467-9E8C-945AC486D49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BBBD9AF-5CD5-4DB7-9B3F-A129BF19FE09}">
      <dgm:prSet phldrT="[テキスト]" custT="1"/>
      <dgm:spPr/>
      <dgm:t>
        <a:bodyPr/>
        <a:lstStyle/>
        <a:p>
          <a:r>
            <a:rPr kumimoji="1" lang="ja-JP" altLang="en-US" sz="1200" dirty="0" smtClean="0"/>
            <a:t>①住宅の省エネ化、再エネ導入（蓄電池やＬＥＤ照明等省エネ</a:t>
          </a:r>
          <a:r>
            <a:rPr kumimoji="1" lang="ja-JP" altLang="en-US" sz="1200" dirty="0" smtClean="0"/>
            <a:t>設備導入支援</a:t>
          </a:r>
          <a:r>
            <a:rPr kumimoji="1" lang="ja-JP" altLang="en-US" sz="1200" dirty="0" smtClean="0"/>
            <a:t>）</a:t>
          </a:r>
          <a:endParaRPr kumimoji="1" lang="en-US" altLang="ja-JP" sz="1200" dirty="0" smtClean="0"/>
        </a:p>
        <a:p>
          <a:r>
            <a:rPr kumimoji="1" lang="ja-JP" altLang="en-US" sz="1200" dirty="0" smtClean="0"/>
            <a:t>②事業活動のエネルギー効率化</a:t>
          </a:r>
          <a:endParaRPr kumimoji="1" lang="en-US" altLang="ja-JP" sz="1200" dirty="0" smtClean="0"/>
        </a:p>
        <a:p>
          <a:r>
            <a:rPr kumimoji="1" lang="ja-JP" altLang="en-US" sz="1200" dirty="0" smtClean="0"/>
            <a:t>（温暖化対策計画書制度の実効性確保）</a:t>
          </a:r>
          <a:endParaRPr kumimoji="1" lang="ja-JP" altLang="en-US" sz="1200" dirty="0"/>
        </a:p>
      </dgm:t>
    </dgm:pt>
    <dgm:pt modelId="{65A2E09A-2578-400E-93A0-5AD5D1D49C84}" type="parTrans" cxnId="{4BD0ED13-C0B4-4AED-AB7D-8CFB08C1C6DE}">
      <dgm:prSet/>
      <dgm:spPr/>
      <dgm:t>
        <a:bodyPr/>
        <a:lstStyle/>
        <a:p>
          <a:endParaRPr kumimoji="1" lang="ja-JP" altLang="en-US" sz="1200"/>
        </a:p>
      </dgm:t>
    </dgm:pt>
    <dgm:pt modelId="{F1A90995-DFFD-43FA-B72C-2E949271510F}" type="sibTrans" cxnId="{4BD0ED13-C0B4-4AED-AB7D-8CFB08C1C6DE}">
      <dgm:prSet/>
      <dgm:spPr/>
      <dgm:t>
        <a:bodyPr/>
        <a:lstStyle/>
        <a:p>
          <a:endParaRPr kumimoji="1" lang="ja-JP" altLang="en-US" sz="1200"/>
        </a:p>
      </dgm:t>
    </dgm:pt>
    <dgm:pt modelId="{B3121041-703A-43E4-BB88-0A0E48907E93}">
      <dgm:prSet phldrT="[テキスト]" custT="1"/>
      <dgm:spPr/>
      <dgm:t>
        <a:bodyPr/>
        <a:lstStyle/>
        <a:p>
          <a:r>
            <a:rPr kumimoji="1" lang="ja-JP" altLang="en-US" sz="1200" dirty="0" smtClean="0"/>
            <a:t>③県有施設再生可能エネルギー導入（ＲＥ</a:t>
          </a:r>
          <a:r>
            <a:rPr kumimoji="1" lang="en-US" altLang="ja-JP" sz="1200" dirty="0" smtClean="0"/>
            <a:t>100</a:t>
          </a:r>
          <a:r>
            <a:rPr kumimoji="1" lang="ja-JP" altLang="en-US" sz="1200" dirty="0" smtClean="0"/>
            <a:t>）</a:t>
          </a:r>
          <a:endParaRPr kumimoji="1" lang="ja-JP" altLang="en-US" sz="1200" dirty="0"/>
        </a:p>
      </dgm:t>
    </dgm:pt>
    <dgm:pt modelId="{2051B71B-1AF9-46E0-A646-14426A7F6FB1}" type="parTrans" cxnId="{5AF8670C-1D4C-4B75-B3BA-D5A54BDB9E69}">
      <dgm:prSet/>
      <dgm:spPr/>
      <dgm:t>
        <a:bodyPr/>
        <a:lstStyle/>
        <a:p>
          <a:endParaRPr kumimoji="1" lang="ja-JP" altLang="en-US" sz="1200"/>
        </a:p>
      </dgm:t>
    </dgm:pt>
    <dgm:pt modelId="{1AD48181-42E5-45FD-9335-B5355A482E20}" type="sibTrans" cxnId="{5AF8670C-1D4C-4B75-B3BA-D5A54BDB9E69}">
      <dgm:prSet/>
      <dgm:spPr/>
      <dgm:t>
        <a:bodyPr/>
        <a:lstStyle/>
        <a:p>
          <a:endParaRPr kumimoji="1" lang="ja-JP" altLang="en-US" sz="1200"/>
        </a:p>
      </dgm:t>
    </dgm:pt>
    <dgm:pt modelId="{1367C597-1383-444E-B458-2B45B65100E6}">
      <dgm:prSet phldrT="[テキスト]" custT="1"/>
      <dgm:spPr/>
      <dgm:t>
        <a:bodyPr/>
        <a:lstStyle/>
        <a:p>
          <a:pPr>
            <a:lnSpc>
              <a:spcPct val="50000"/>
            </a:lnSpc>
          </a:pPr>
          <a:r>
            <a:rPr kumimoji="1" lang="ja-JP" altLang="en-US" sz="1200" dirty="0" smtClean="0"/>
            <a:t>⑤水素利活用</a:t>
          </a:r>
          <a:endParaRPr kumimoji="1" lang="en-US" altLang="ja-JP" sz="1200" dirty="0" smtClean="0"/>
        </a:p>
        <a:p>
          <a:pPr>
            <a:lnSpc>
              <a:spcPct val="50000"/>
            </a:lnSpc>
          </a:pPr>
          <a:r>
            <a:rPr kumimoji="1" lang="ja-JP" altLang="en-US" sz="1200" dirty="0" smtClean="0"/>
            <a:t>本格的運用</a:t>
          </a:r>
          <a:endParaRPr kumimoji="1" lang="ja-JP" altLang="en-US" sz="1200" dirty="0"/>
        </a:p>
      </dgm:t>
    </dgm:pt>
    <dgm:pt modelId="{2CF6A188-E9A0-4BFE-809E-6AA65C2DF944}" type="parTrans" cxnId="{00C7BB4D-CDC1-4F94-A08F-606A1E9B3487}">
      <dgm:prSet/>
      <dgm:spPr/>
      <dgm:t>
        <a:bodyPr/>
        <a:lstStyle/>
        <a:p>
          <a:endParaRPr kumimoji="1" lang="ja-JP" altLang="en-US" sz="1200"/>
        </a:p>
      </dgm:t>
    </dgm:pt>
    <dgm:pt modelId="{42BC9BE9-3F6A-4FC0-8DBF-BB573EC9F942}" type="sibTrans" cxnId="{00C7BB4D-CDC1-4F94-A08F-606A1E9B3487}">
      <dgm:prSet/>
      <dgm:spPr/>
      <dgm:t>
        <a:bodyPr/>
        <a:lstStyle/>
        <a:p>
          <a:endParaRPr kumimoji="1" lang="ja-JP" altLang="en-US" sz="1200"/>
        </a:p>
      </dgm:t>
    </dgm:pt>
    <dgm:pt modelId="{9B52ACD0-AF60-483E-B32B-1EA11D0FDE50}">
      <dgm:prSet phldrT="[テキスト]" custT="1"/>
      <dgm:spPr/>
      <dgm:t>
        <a:bodyPr/>
        <a:lstStyle/>
        <a:p>
          <a:pPr algn="l"/>
          <a:r>
            <a:rPr kumimoji="1" lang="ja-JP" altLang="en-US" sz="1200" dirty="0" smtClean="0"/>
            <a:t>④県内事業者等再生可能エネルギー導入促進</a:t>
          </a:r>
          <a:endParaRPr kumimoji="1" lang="ja-JP" altLang="en-US" sz="1200" dirty="0"/>
        </a:p>
      </dgm:t>
    </dgm:pt>
    <dgm:pt modelId="{CF2D34F9-05EA-4065-B416-E4D0B7FBA15B}" type="parTrans" cxnId="{53132D2E-3F12-470F-9737-F70306F7E082}">
      <dgm:prSet/>
      <dgm:spPr/>
      <dgm:t>
        <a:bodyPr/>
        <a:lstStyle/>
        <a:p>
          <a:endParaRPr kumimoji="1" lang="ja-JP" altLang="en-US"/>
        </a:p>
      </dgm:t>
    </dgm:pt>
    <dgm:pt modelId="{162CD899-1FD2-4297-8E30-5CFB969C8B2F}" type="sibTrans" cxnId="{53132D2E-3F12-470F-9737-F70306F7E082}">
      <dgm:prSet/>
      <dgm:spPr/>
      <dgm:t>
        <a:bodyPr/>
        <a:lstStyle/>
        <a:p>
          <a:endParaRPr kumimoji="1" lang="ja-JP" altLang="en-US"/>
        </a:p>
      </dgm:t>
    </dgm:pt>
    <dgm:pt modelId="{58474A62-5E3F-4863-94BB-391B0525C27B}" type="pres">
      <dgm:prSet presAssocID="{6FDA1AA9-B460-4467-9E8C-945AC486D494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88AC72F-8390-4F51-A40A-C1A3CD606B8E}" type="pres">
      <dgm:prSet presAssocID="{6FDA1AA9-B460-4467-9E8C-945AC486D494}" presName="arrow" presStyleLbl="bgShp" presStyleIdx="0" presStyleCnt="1"/>
      <dgm:spPr/>
    </dgm:pt>
    <dgm:pt modelId="{97E25FFD-5A65-4E3A-A52C-34D967170323}" type="pres">
      <dgm:prSet presAssocID="{6FDA1AA9-B460-4467-9E8C-945AC486D494}" presName="arrowDiagram4" presStyleCnt="0"/>
      <dgm:spPr/>
    </dgm:pt>
    <dgm:pt modelId="{A2484FE3-3EDA-4127-95E5-0E574689E05C}" type="pres">
      <dgm:prSet presAssocID="{1BBBD9AF-5CD5-4DB7-9B3F-A129BF19FE09}" presName="bullet4a" presStyleLbl="node1" presStyleIdx="0" presStyleCnt="4" custLinFactNeighborX="87746" custLinFactNeighborY="-28778"/>
      <dgm:spPr/>
    </dgm:pt>
    <dgm:pt modelId="{F6AB4CC3-56F7-48B0-B47E-7A32B8F3039A}" type="pres">
      <dgm:prSet presAssocID="{1BBBD9AF-5CD5-4DB7-9B3F-A129BF19FE09}" presName="textBox4a" presStyleLbl="revTx" presStyleIdx="0" presStyleCnt="4" custScaleX="406932" custScaleY="49162" custLinFactX="70970" custLinFactNeighborX="100000" custLinFactNeighborY="-4058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4A0950-DC71-4274-8F6F-3EEF1F93DDD5}" type="pres">
      <dgm:prSet presAssocID="{B3121041-703A-43E4-BB88-0A0E48907E93}" presName="bullet4b" presStyleLbl="node1" presStyleIdx="1" presStyleCnt="4" custLinFactNeighborX="-67723" custLinFactNeighborY="50773"/>
      <dgm:spPr/>
    </dgm:pt>
    <dgm:pt modelId="{1CDD0D96-2394-4778-A916-68FB2EDCCA46}" type="pres">
      <dgm:prSet presAssocID="{B3121041-703A-43E4-BB88-0A0E48907E93}" presName="textBox4b" presStyleLbl="revTx" presStyleIdx="1" presStyleCnt="4" custScaleX="223689" custScaleY="41881" custLinFactNeighborX="49102" custLinFactNeighborY="-2758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249F8D-F87B-498C-B851-1C567587A891}" type="pres">
      <dgm:prSet presAssocID="{1367C597-1383-444E-B458-2B45B65100E6}" presName="bullet4c" presStyleLbl="node1" presStyleIdx="2" presStyleCnt="4" custLinFactNeighborX="-74055" custLinFactNeighborY="-3439"/>
      <dgm:spPr/>
    </dgm:pt>
    <dgm:pt modelId="{8B9AE37E-EDB8-44A9-9C39-D1436F1E4633}" type="pres">
      <dgm:prSet presAssocID="{1367C597-1383-444E-B458-2B45B65100E6}" presName="textBox4c" presStyleLbl="revTx" presStyleIdx="2" presStyleCnt="4" custScaleY="47214" custLinFactNeighborX="75025" custLinFactNeighborY="-4585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FFBE39E-F835-4E0F-AFF6-FC2E82FCA59B}" type="pres">
      <dgm:prSet presAssocID="{9B52ACD0-AF60-483E-B32B-1EA11D0FDE50}" presName="bullet4d" presStyleLbl="node1" presStyleIdx="3" presStyleCnt="4" custLinFactX="-27454" custLinFactNeighborX="-100000" custLinFactNeighborY="-17088"/>
      <dgm:spPr/>
    </dgm:pt>
    <dgm:pt modelId="{174DB264-CA35-47F6-B3ED-D2416F9E5E8F}" type="pres">
      <dgm:prSet presAssocID="{9B52ACD0-AF60-483E-B32B-1EA11D0FDE50}" presName="textBox4d" presStyleLbl="revTx" presStyleIdx="3" presStyleCnt="4" custScaleX="162005" custScaleY="57587" custLinFactX="-4472" custLinFactNeighborX="-100000" custLinFactNeighborY="-316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282A219-7656-40A8-A81F-36DA4798787D}" type="presOf" srcId="{1367C597-1383-444E-B458-2B45B65100E6}" destId="{8B9AE37E-EDB8-44A9-9C39-D1436F1E4633}" srcOrd="0" destOrd="0" presId="urn:microsoft.com/office/officeart/2005/8/layout/arrow2"/>
    <dgm:cxn modelId="{FE2C5611-8D6F-4E25-8BE7-37985078905A}" type="presOf" srcId="{B3121041-703A-43E4-BB88-0A0E48907E93}" destId="{1CDD0D96-2394-4778-A916-68FB2EDCCA46}" srcOrd="0" destOrd="0" presId="urn:microsoft.com/office/officeart/2005/8/layout/arrow2"/>
    <dgm:cxn modelId="{D7DEF785-A893-4CA6-8CC4-3825CDF45B54}" type="presOf" srcId="{1BBBD9AF-5CD5-4DB7-9B3F-A129BF19FE09}" destId="{F6AB4CC3-56F7-48B0-B47E-7A32B8F3039A}" srcOrd="0" destOrd="0" presId="urn:microsoft.com/office/officeart/2005/8/layout/arrow2"/>
    <dgm:cxn modelId="{53132D2E-3F12-470F-9737-F70306F7E082}" srcId="{6FDA1AA9-B460-4467-9E8C-945AC486D494}" destId="{9B52ACD0-AF60-483E-B32B-1EA11D0FDE50}" srcOrd="3" destOrd="0" parTransId="{CF2D34F9-05EA-4065-B416-E4D0B7FBA15B}" sibTransId="{162CD899-1FD2-4297-8E30-5CFB969C8B2F}"/>
    <dgm:cxn modelId="{7E7821B7-DF23-4EBF-AD85-E5E2373CBA90}" type="presOf" srcId="{6FDA1AA9-B460-4467-9E8C-945AC486D494}" destId="{58474A62-5E3F-4863-94BB-391B0525C27B}" srcOrd="0" destOrd="0" presId="urn:microsoft.com/office/officeart/2005/8/layout/arrow2"/>
    <dgm:cxn modelId="{00C7BB4D-CDC1-4F94-A08F-606A1E9B3487}" srcId="{6FDA1AA9-B460-4467-9E8C-945AC486D494}" destId="{1367C597-1383-444E-B458-2B45B65100E6}" srcOrd="2" destOrd="0" parTransId="{2CF6A188-E9A0-4BFE-809E-6AA65C2DF944}" sibTransId="{42BC9BE9-3F6A-4FC0-8DBF-BB573EC9F942}"/>
    <dgm:cxn modelId="{5AF8670C-1D4C-4B75-B3BA-D5A54BDB9E69}" srcId="{6FDA1AA9-B460-4467-9E8C-945AC486D494}" destId="{B3121041-703A-43E4-BB88-0A0E48907E93}" srcOrd="1" destOrd="0" parTransId="{2051B71B-1AF9-46E0-A646-14426A7F6FB1}" sibTransId="{1AD48181-42E5-45FD-9335-B5355A482E20}"/>
    <dgm:cxn modelId="{4BD0ED13-C0B4-4AED-AB7D-8CFB08C1C6DE}" srcId="{6FDA1AA9-B460-4467-9E8C-945AC486D494}" destId="{1BBBD9AF-5CD5-4DB7-9B3F-A129BF19FE09}" srcOrd="0" destOrd="0" parTransId="{65A2E09A-2578-400E-93A0-5AD5D1D49C84}" sibTransId="{F1A90995-DFFD-43FA-B72C-2E949271510F}"/>
    <dgm:cxn modelId="{A1D40AF0-590C-41F8-AF47-BC49E65D9F7B}" type="presOf" srcId="{9B52ACD0-AF60-483E-B32B-1EA11D0FDE50}" destId="{174DB264-CA35-47F6-B3ED-D2416F9E5E8F}" srcOrd="0" destOrd="0" presId="urn:microsoft.com/office/officeart/2005/8/layout/arrow2"/>
    <dgm:cxn modelId="{37D55BF4-66C8-4356-BD65-DE6C9DC2E25B}" type="presParOf" srcId="{58474A62-5E3F-4863-94BB-391B0525C27B}" destId="{888AC72F-8390-4F51-A40A-C1A3CD606B8E}" srcOrd="0" destOrd="0" presId="urn:microsoft.com/office/officeart/2005/8/layout/arrow2"/>
    <dgm:cxn modelId="{1F9AB1B7-2DCA-4FEE-8115-09788CF9A3A3}" type="presParOf" srcId="{58474A62-5E3F-4863-94BB-391B0525C27B}" destId="{97E25FFD-5A65-4E3A-A52C-34D967170323}" srcOrd="1" destOrd="0" presId="urn:microsoft.com/office/officeart/2005/8/layout/arrow2"/>
    <dgm:cxn modelId="{44325E3B-4D76-4CFE-A113-441C62B0F71E}" type="presParOf" srcId="{97E25FFD-5A65-4E3A-A52C-34D967170323}" destId="{A2484FE3-3EDA-4127-95E5-0E574689E05C}" srcOrd="0" destOrd="0" presId="urn:microsoft.com/office/officeart/2005/8/layout/arrow2"/>
    <dgm:cxn modelId="{83E62E97-DBBE-48BB-9B62-552E2634E67A}" type="presParOf" srcId="{97E25FFD-5A65-4E3A-A52C-34D967170323}" destId="{F6AB4CC3-56F7-48B0-B47E-7A32B8F3039A}" srcOrd="1" destOrd="0" presId="urn:microsoft.com/office/officeart/2005/8/layout/arrow2"/>
    <dgm:cxn modelId="{45B51A0B-EDD7-40CC-9F08-E5582F542786}" type="presParOf" srcId="{97E25FFD-5A65-4E3A-A52C-34D967170323}" destId="{714A0950-DC71-4274-8F6F-3EEF1F93DDD5}" srcOrd="2" destOrd="0" presId="urn:microsoft.com/office/officeart/2005/8/layout/arrow2"/>
    <dgm:cxn modelId="{35CFF45F-3702-4C10-948C-CA1DA833D908}" type="presParOf" srcId="{97E25FFD-5A65-4E3A-A52C-34D967170323}" destId="{1CDD0D96-2394-4778-A916-68FB2EDCCA46}" srcOrd="3" destOrd="0" presId="urn:microsoft.com/office/officeart/2005/8/layout/arrow2"/>
    <dgm:cxn modelId="{DDBE3D32-0C81-4A51-B939-3B522A1343D2}" type="presParOf" srcId="{97E25FFD-5A65-4E3A-A52C-34D967170323}" destId="{95249F8D-F87B-498C-B851-1C567587A891}" srcOrd="4" destOrd="0" presId="urn:microsoft.com/office/officeart/2005/8/layout/arrow2"/>
    <dgm:cxn modelId="{30863B96-236A-4A30-A510-5084B361D1B2}" type="presParOf" srcId="{97E25FFD-5A65-4E3A-A52C-34D967170323}" destId="{8B9AE37E-EDB8-44A9-9C39-D1436F1E4633}" srcOrd="5" destOrd="0" presId="urn:microsoft.com/office/officeart/2005/8/layout/arrow2"/>
    <dgm:cxn modelId="{B33AE6A2-0698-487F-89CF-E4595E8CA0EE}" type="presParOf" srcId="{97E25FFD-5A65-4E3A-A52C-34D967170323}" destId="{EFFBE39E-F835-4E0F-AFF6-FC2E82FCA59B}" srcOrd="6" destOrd="0" presId="urn:microsoft.com/office/officeart/2005/8/layout/arrow2"/>
    <dgm:cxn modelId="{2212E1A5-2BA3-47CB-B118-2DE8DCC8167A}" type="presParOf" srcId="{97E25FFD-5A65-4E3A-A52C-34D967170323}" destId="{174DB264-CA35-47F6-B3ED-D2416F9E5E8F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AC72F-8390-4F51-A40A-C1A3CD606B8E}">
      <dsp:nvSpPr>
        <dsp:cNvPr id="0" name=""/>
        <dsp:cNvSpPr/>
      </dsp:nvSpPr>
      <dsp:spPr>
        <a:xfrm>
          <a:off x="546329" y="130514"/>
          <a:ext cx="7416824" cy="463551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84FE3-3EDA-4127-95E5-0E574689E05C}">
      <dsp:nvSpPr>
        <dsp:cNvPr id="0" name=""/>
        <dsp:cNvSpPr/>
      </dsp:nvSpPr>
      <dsp:spPr>
        <a:xfrm>
          <a:off x="1426569" y="3528391"/>
          <a:ext cx="170586" cy="1705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AB4CC3-56F7-48B0-B47E-7A32B8F3039A}">
      <dsp:nvSpPr>
        <dsp:cNvPr id="0" name=""/>
        <dsp:cNvSpPr/>
      </dsp:nvSpPr>
      <dsp:spPr>
        <a:xfrm>
          <a:off x="1584179" y="3495479"/>
          <a:ext cx="5161024" cy="542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390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①住宅の省エネ化、再エネ導入（蓄電池やＬＥＤ照明等省エネ</a:t>
          </a:r>
          <a:r>
            <a:rPr kumimoji="1" lang="ja-JP" altLang="en-US" sz="1200" kern="1200" dirty="0" smtClean="0"/>
            <a:t>設備導入支援</a:t>
          </a:r>
          <a:r>
            <a:rPr kumimoji="1" lang="ja-JP" altLang="en-US" sz="1200" kern="1200" dirty="0" smtClean="0"/>
            <a:t>）</a:t>
          </a:r>
          <a:endParaRPr kumimoji="1" lang="en-US" altLang="ja-JP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②事業活動のエネルギー効率化</a:t>
          </a:r>
          <a:endParaRPr kumimoji="1" lang="en-US" altLang="ja-JP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（温暖化対策計画書制度の実効性確保）</a:t>
          </a:r>
          <a:endParaRPr kumimoji="1" lang="ja-JP" altLang="en-US" sz="1200" kern="1200" dirty="0"/>
        </a:p>
      </dsp:txBody>
      <dsp:txXfrm>
        <a:off x="1584179" y="3495479"/>
        <a:ext cx="5161024" cy="542381"/>
      </dsp:txXfrm>
    </dsp:sp>
    <dsp:sp modelId="{714A0950-DC71-4274-8F6F-3EEF1F93DDD5}">
      <dsp:nvSpPr>
        <dsp:cNvPr id="0" name=""/>
        <dsp:cNvSpPr/>
      </dsp:nvSpPr>
      <dsp:spPr>
        <a:xfrm>
          <a:off x="2281204" y="2649892"/>
          <a:ext cx="296672" cy="296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DD0D96-2394-4778-A916-68FB2EDCCA46}">
      <dsp:nvSpPr>
        <dsp:cNvPr id="0" name=""/>
        <dsp:cNvSpPr/>
      </dsp:nvSpPr>
      <dsp:spPr>
        <a:xfrm>
          <a:off x="2431988" y="2678793"/>
          <a:ext cx="3484030" cy="887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201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③県有施設再生可能エネルギー導入（ＲＥ</a:t>
          </a:r>
          <a:r>
            <a:rPr kumimoji="1" lang="en-US" altLang="ja-JP" sz="1200" kern="1200" dirty="0" smtClean="0"/>
            <a:t>100</a:t>
          </a:r>
          <a:r>
            <a:rPr kumimoji="1" lang="ja-JP" altLang="en-US" sz="1200" kern="1200" dirty="0" smtClean="0"/>
            <a:t>）</a:t>
          </a:r>
          <a:endParaRPr kumimoji="1" lang="ja-JP" altLang="en-US" sz="1200" kern="1200" dirty="0"/>
        </a:p>
      </dsp:txBody>
      <dsp:txXfrm>
        <a:off x="2431988" y="2678793"/>
        <a:ext cx="3484030" cy="887219"/>
      </dsp:txXfrm>
    </dsp:sp>
    <dsp:sp modelId="{95249F8D-F87B-498C-B851-1C567587A891}">
      <dsp:nvSpPr>
        <dsp:cNvPr id="0" name=""/>
        <dsp:cNvSpPr/>
      </dsp:nvSpPr>
      <dsp:spPr>
        <a:xfrm>
          <a:off x="3730007" y="1691216"/>
          <a:ext cx="393091" cy="3930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AE37E-EDB8-44A9-9C39-D1436F1E4633}">
      <dsp:nvSpPr>
        <dsp:cNvPr id="0" name=""/>
        <dsp:cNvSpPr/>
      </dsp:nvSpPr>
      <dsp:spPr>
        <a:xfrm>
          <a:off x="5386196" y="1343858"/>
          <a:ext cx="1557533" cy="1352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291" tIns="0" rIns="0" bIns="0" numCol="1" spcCol="1270" anchor="t" anchorCtr="0">
          <a:noAutofit/>
        </a:bodyPr>
        <a:lstStyle/>
        <a:p>
          <a:pPr lvl="0" algn="l" defTabSz="5334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⑤水素利活用</a:t>
          </a:r>
          <a:endParaRPr kumimoji="1" lang="en-US" altLang="ja-JP" sz="1200" kern="1200" dirty="0" smtClean="0"/>
        </a:p>
        <a:p>
          <a:pPr lvl="0" algn="l" defTabSz="5334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本格的運用</a:t>
          </a:r>
          <a:endParaRPr kumimoji="1" lang="ja-JP" altLang="en-US" sz="1200" kern="1200" dirty="0"/>
        </a:p>
      </dsp:txBody>
      <dsp:txXfrm>
        <a:off x="5386196" y="1343858"/>
        <a:ext cx="1557533" cy="1352562"/>
      </dsp:txXfrm>
    </dsp:sp>
    <dsp:sp modelId="{EFFBE39E-F835-4E0F-AFF6-FC2E82FCA59B}">
      <dsp:nvSpPr>
        <dsp:cNvPr id="0" name=""/>
        <dsp:cNvSpPr/>
      </dsp:nvSpPr>
      <dsp:spPr>
        <a:xfrm>
          <a:off x="5026147" y="1089083"/>
          <a:ext cx="526594" cy="526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DB264-CA35-47F6-B3ED-D2416F9E5E8F}">
      <dsp:nvSpPr>
        <dsp:cNvPr id="0" name=""/>
        <dsp:cNvSpPr/>
      </dsp:nvSpPr>
      <dsp:spPr>
        <a:xfrm>
          <a:off x="3850550" y="2042103"/>
          <a:ext cx="2523281" cy="1913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03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④県内事業者等再生可能エネルギー導入促進</a:t>
          </a:r>
          <a:endParaRPr kumimoji="1" lang="ja-JP" altLang="en-US" sz="1200" kern="1200" dirty="0"/>
        </a:p>
      </dsp:txBody>
      <dsp:txXfrm>
        <a:off x="3850550" y="2042103"/>
        <a:ext cx="2523281" cy="1913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38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01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21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32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09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6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83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05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3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89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14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B0AD9-CF23-4739-B4EA-5D3492A1ACC1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810E0-8BAB-46C4-80C4-8441D3DD5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09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443055774"/>
              </p:ext>
            </p:extLst>
          </p:nvPr>
        </p:nvGraphicFramePr>
        <p:xfrm>
          <a:off x="467544" y="1032810"/>
          <a:ext cx="741682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693723" y="1757934"/>
            <a:ext cx="1008892" cy="430887"/>
          </a:xfrm>
          <a:prstGeom prst="rect">
            <a:avLst/>
          </a:prstGeom>
          <a:noFill/>
          <a:ln w="254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/>
              <a:t>温室効果ガス実質ゼロへ</a:t>
            </a:r>
            <a:endParaRPr kumimoji="1" lang="ja-JP" altLang="en-US" sz="11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5796136" y="1778537"/>
            <a:ext cx="9156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en-US" altLang="ja-JP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2030</a:t>
            </a:r>
            <a:endParaRPr lang="ja-JP" alt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962053" y="2648487"/>
            <a:ext cx="9156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en-US" altLang="ja-JP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2025</a:t>
            </a:r>
            <a:endParaRPr lang="ja-JP" alt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74629" y="4005064"/>
            <a:ext cx="9156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en-US" altLang="ja-JP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2021</a:t>
            </a:r>
            <a:endParaRPr lang="ja-JP" alt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51845" y="2813303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■ＦＩＴ買取期間終了</a:t>
            </a:r>
            <a:endParaRPr kumimoji="1" lang="ja-JP" altLang="en-US" sz="11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16957" y="2006028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■脱炭素化潮流</a:t>
            </a:r>
            <a:endParaRPr kumimoji="1" lang="ja-JP" altLang="en-US" sz="11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52320" y="2267638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■革新的技術の確立</a:t>
            </a:r>
            <a:endParaRPr kumimoji="1" lang="ja-JP" altLang="en-US" sz="1100" dirty="0"/>
          </a:p>
        </p:txBody>
      </p:sp>
      <p:sp>
        <p:nvSpPr>
          <p:cNvPr id="16" name="ホームベース 15"/>
          <p:cNvSpPr/>
          <p:nvPr/>
        </p:nvSpPr>
        <p:spPr>
          <a:xfrm>
            <a:off x="1719055" y="5291862"/>
            <a:ext cx="6696744" cy="18002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着実な森林整備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1723619" y="5479903"/>
            <a:ext cx="6696744" cy="180020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県民運動促進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03648" y="3284984"/>
            <a:ext cx="151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■</a:t>
            </a:r>
            <a:r>
              <a:rPr kumimoji="1" lang="ja-JP" altLang="en-US" sz="1100" dirty="0" smtClean="0"/>
              <a:t>建築物省エネ法</a:t>
            </a:r>
            <a:endParaRPr kumimoji="1" lang="en-US" altLang="ja-JP" sz="1100" dirty="0" smtClean="0"/>
          </a:p>
          <a:p>
            <a:r>
              <a:rPr lang="ja-JP" altLang="en-US" sz="1100" dirty="0"/>
              <a:t>　</a:t>
            </a:r>
            <a:r>
              <a:rPr kumimoji="1" lang="ja-JP" altLang="en-US" sz="1100" dirty="0" smtClean="0"/>
              <a:t>改正施行</a:t>
            </a:r>
            <a:endParaRPr kumimoji="1" lang="ja-JP" altLang="en-US" sz="11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5576" y="908720"/>
            <a:ext cx="24940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優先的取組の実施想定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7740352" y="1236385"/>
            <a:ext cx="9156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en-US" altLang="ja-JP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2050</a:t>
            </a:r>
            <a:endParaRPr lang="ja-JP" alt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68135" y="2551693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■民間投資の増大</a:t>
            </a:r>
            <a:endParaRPr kumimoji="1" lang="ja-JP" altLang="en-US" sz="11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68135" y="2814706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■</a:t>
            </a:r>
            <a:r>
              <a:rPr lang="ja-JP" altLang="en-US" sz="1100" dirty="0" smtClean="0"/>
              <a:t>超スマート</a:t>
            </a:r>
            <a:r>
              <a:rPr lang="ja-JP" altLang="en-US" sz="1100" dirty="0"/>
              <a:t>社会（</a:t>
            </a:r>
            <a:r>
              <a:rPr lang="en-US" altLang="ja-JP" sz="1100" dirty="0"/>
              <a:t>Society 5.0</a:t>
            </a:r>
            <a:r>
              <a:rPr lang="ja-JP" altLang="en-US" sz="1100" dirty="0"/>
              <a:t>）</a:t>
            </a:r>
            <a:endParaRPr kumimoji="1" lang="ja-JP" altLang="en-US" sz="11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496322" y="3244599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■脱炭素化経営</a:t>
            </a:r>
            <a:endParaRPr kumimoji="1" lang="ja-JP" altLang="en-US" sz="11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63898" y="246976"/>
            <a:ext cx="83871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119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115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SS17081095</dc:creator>
  <cp:lastModifiedBy>SS17081095</cp:lastModifiedBy>
  <cp:revision>30</cp:revision>
  <cp:lastPrinted>2020-07-27T08:01:09Z</cp:lastPrinted>
  <dcterms:created xsi:type="dcterms:W3CDTF">2020-07-09T08:40:15Z</dcterms:created>
  <dcterms:modified xsi:type="dcterms:W3CDTF">2020-07-27T08:06:08Z</dcterms:modified>
</cp:coreProperties>
</file>