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6797675" cy="9926638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008000"/>
    <a:srgbClr val="FFFF66"/>
    <a:srgbClr val="FFCC66"/>
    <a:srgbClr val="CCFF66"/>
    <a:srgbClr val="00FF00"/>
    <a:srgbClr val="99FFCC"/>
    <a:srgbClr val="00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84" y="-1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9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70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0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9" y="571801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63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24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51" y="3326837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8" y="3326837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40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21" y="2393640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21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9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15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7" y="425758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7" y="425759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7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0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4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9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30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B75B-6242-4CD2-BCE4-C545EA65A592}" type="datetimeFigureOut">
              <a:rPr kumimoji="1" lang="ja-JP" altLang="en-US" smtClean="0"/>
              <a:t>2019/11/26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EC1A-7B2F-4931-A861-A1DDD9441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7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263" cy="5346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/>
        </p:blipFill>
        <p:spPr>
          <a:xfrm>
            <a:off x="-1" y="5346700"/>
            <a:ext cx="7561263" cy="5346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2359" y="4698628"/>
            <a:ext cx="5112568" cy="1296144"/>
          </a:xfrm>
          <a:solidFill>
            <a:srgbClr val="FFFF66">
              <a:alpha val="7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4400" b="1" spc="54" dirty="0">
                <a:ln w="11430"/>
                <a:solidFill>
                  <a:srgbClr val="00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木造建築アドバイザー</a:t>
            </a:r>
            <a:r>
              <a:rPr lang="en-US" altLang="ja-JP" sz="4400" b="1" spc="54" dirty="0">
                <a:ln w="11430"/>
                <a:solidFill>
                  <a:srgbClr val="00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400" b="1" spc="54" dirty="0">
                <a:ln w="11430"/>
                <a:solidFill>
                  <a:srgbClr val="00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400" b="1" spc="54" dirty="0">
                <a:ln w="11430"/>
                <a:solidFill>
                  <a:srgbClr val="00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を派遣します。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919" y="23413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</a:rPr>
              <a:t>住田町役場</a:t>
            </a:r>
            <a:endParaRPr kumimoji="1" lang="ja-JP" altLang="en-US" sz="105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3751" y="10243244"/>
            <a:ext cx="1889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</a:rPr>
              <a:t>陸前高田市立高田東中学校</a:t>
            </a:r>
            <a:endParaRPr kumimoji="1" lang="ja-JP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52239" y="6930876"/>
            <a:ext cx="4896544" cy="35283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252239" y="594172"/>
            <a:ext cx="7128792" cy="1152128"/>
          </a:xfr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1500" dirty="0">
                <a:solidFill>
                  <a:srgbClr val="006600"/>
                </a:solidFill>
              </a:rPr>
              <a:t>　</a:t>
            </a:r>
            <a:r>
              <a:rPr lang="ja-JP" altLang="en-US" sz="1500" dirty="0" smtClean="0">
                <a:solidFill>
                  <a:srgbClr val="006600"/>
                </a:solidFill>
              </a:rPr>
              <a:t>　</a:t>
            </a:r>
            <a:r>
              <a:rPr lang="ja-JP" altLang="en-US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</a:t>
            </a:r>
            <a:r>
              <a:rPr lang="ja-JP" altLang="en-US" sz="15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では、公共建築物や商業施設など中大規模建築物等における木造化</a:t>
            </a:r>
            <a:r>
              <a:rPr lang="ja-JP" altLang="en-US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や、</a:t>
            </a:r>
            <a:r>
              <a:rPr lang="en-US" altLang="ja-JP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内装</a:t>
            </a:r>
            <a:r>
              <a:rPr lang="ja-JP" altLang="en-US" sz="15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木質化を進め、県産木材の利用促進を図るため、木造建築の設計や県産</a:t>
            </a:r>
            <a:r>
              <a:rPr lang="ja-JP" altLang="en-US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木材</a:t>
            </a:r>
            <a:r>
              <a:rPr lang="en-US" altLang="ja-JP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5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の調達</a:t>
            </a:r>
            <a:r>
              <a:rPr lang="ja-JP" altLang="en-US" sz="15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等の専門家を派遣します。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96255" y="7290916"/>
            <a:ext cx="1800200" cy="1010512"/>
          </a:xfrm>
          <a:prstGeom prst="roundRect">
            <a:avLst/>
          </a:prstGeom>
          <a:solidFill>
            <a:srgbClr val="66FF99"/>
          </a:solidFill>
          <a:ln w="6350" cap="flat" cmpd="sng" algn="ctr">
            <a:solidFill>
              <a:srgbClr val="1F497D"/>
            </a:solidFill>
            <a:prstDash val="solid"/>
          </a:ln>
          <a:effectLst/>
        </p:spPr>
        <p:txBody>
          <a:bodyPr rot="0" spcFirstLastPara="0" vert="horz" wrap="square" lIns="0" tIns="117601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4"/>
              </a:lnSpc>
              <a:spcAft>
                <a:spcPts val="653"/>
              </a:spcAft>
            </a:pPr>
            <a:r>
              <a:rPr lang="ja-JP" altLang="en-US" sz="30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県</a:t>
            </a:r>
            <a:endParaRPr lang="en-US" altLang="ja-JP" sz="3000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2504"/>
              </a:lnSpc>
              <a:spcAft>
                <a:spcPts val="653"/>
              </a:spcAft>
            </a:pPr>
            <a:r>
              <a:rPr lang="ja-JP" altLang="en-US" sz="1300" kern="100" dirty="0">
                <a:solidFill>
                  <a:srgbClr val="00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県庁林業振興課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060552" y="7290916"/>
            <a:ext cx="1944216" cy="1010512"/>
          </a:xfrm>
          <a:prstGeom prst="roundRect">
            <a:avLst/>
          </a:prstGeom>
          <a:solidFill>
            <a:srgbClr val="66CCFF"/>
          </a:solidFill>
          <a:ln w="635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0" tIns="235202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7"/>
              </a:lnSpc>
            </a:pPr>
            <a:r>
              <a:rPr lang="ja-JP" altLang="en-US" sz="26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ｱﾄﾞﾊﾞｲｻﾞｰ</a:t>
            </a:r>
            <a:endParaRPr lang="en-US" altLang="ja-JP" sz="2600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endParaRPr lang="en-US" altLang="ja-JP" sz="1300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r>
              <a:rPr lang="ja-JP" altLang="en-US" sz="1300" kern="100" dirty="0">
                <a:solidFill>
                  <a:srgbClr val="00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学識経験者、建築士、</a:t>
            </a:r>
            <a:endParaRPr lang="en-US" altLang="ja-JP" sz="1300" kern="100" dirty="0">
              <a:solidFill>
                <a:srgbClr val="0033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r>
              <a:rPr lang="ja-JP" altLang="en-US" sz="1300" kern="100" dirty="0">
                <a:solidFill>
                  <a:srgbClr val="00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県産木材の専門家　等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692399" y="9163124"/>
            <a:ext cx="1944216" cy="1010512"/>
          </a:xfrm>
          <a:prstGeom prst="roundRect">
            <a:avLst/>
          </a:prstGeom>
          <a:solidFill>
            <a:srgbClr val="FFCCFF"/>
          </a:solidFill>
          <a:ln w="6350" cap="flat" cmpd="sng" algn="ctr">
            <a:solidFill>
              <a:srgbClr val="1F497D"/>
            </a:solidFill>
            <a:prstDash val="solid"/>
          </a:ln>
          <a:effectLst/>
        </p:spPr>
        <p:txBody>
          <a:bodyPr rot="0" spcFirstLastPara="0" vert="horz" wrap="square" lIns="0" tIns="235202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7"/>
              </a:lnSpc>
            </a:pPr>
            <a:r>
              <a:rPr lang="ja-JP" altLang="en-US" sz="30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施主等</a:t>
            </a:r>
            <a:endParaRPr lang="en-US" altLang="ja-JP" sz="3000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endParaRPr lang="en-US" altLang="ja-JP" sz="1100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r>
              <a:rPr lang="ja-JP" altLang="en-US" sz="1300" kern="100" dirty="0">
                <a:solidFill>
                  <a:srgbClr val="00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市町村、民間会社、</a:t>
            </a:r>
            <a:endParaRPr lang="en-US" altLang="ja-JP" sz="1300" kern="100" dirty="0">
              <a:solidFill>
                <a:srgbClr val="0033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  <a:p>
            <a:pPr algn="ctr">
              <a:lnSpc>
                <a:spcPts val="1307"/>
              </a:lnSpc>
            </a:pPr>
            <a:r>
              <a:rPr lang="ja-JP" altLang="en-US" sz="1300" kern="100" dirty="0">
                <a:solidFill>
                  <a:srgbClr val="00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/>
              </a:rPr>
              <a:t>建築士、施工会社　等</a:t>
            </a:r>
            <a:endParaRPr lang="ja-JP" altLang="ja-JP" sz="1300" kern="100" dirty="0">
              <a:solidFill>
                <a:srgbClr val="0033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0231" y="90116"/>
            <a:ext cx="7200800" cy="505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9569" tIns="49785" rIns="99569" bIns="49785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事業概要</a:t>
            </a:r>
          </a:p>
        </p:txBody>
      </p:sp>
      <p:sp>
        <p:nvSpPr>
          <p:cNvPr id="11" name="下矢印 10"/>
          <p:cNvSpPr/>
          <p:nvPr/>
        </p:nvSpPr>
        <p:spPr>
          <a:xfrm rot="2700000">
            <a:off x="3114441" y="8444194"/>
            <a:ext cx="673674" cy="63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8100000">
            <a:off x="1408338" y="8346107"/>
            <a:ext cx="615874" cy="673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-5400000">
            <a:off x="2321203" y="7742232"/>
            <a:ext cx="673674" cy="63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252239" y="2394371"/>
            <a:ext cx="7128792" cy="3888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9569" tIns="49785" rIns="99569" bIns="4978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　利用対象者</a:t>
            </a:r>
            <a:endParaRPr lang="en-US" altLang="ja-JP" sz="1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県内の市町村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②　県内に事務所を有する民間事業者で、対象建築物を建築しようとする者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③　①もしくは②に係る設計士及び施工者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3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　対象建築物</a:t>
            </a:r>
            <a:endParaRPr lang="en-US" altLang="ja-JP" sz="1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公共建築物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 smtClean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②　民間建築物（ただし、個人住宅及び小規模建築物を除く）</a:t>
            </a:r>
            <a:endParaRPr lang="en-US" altLang="ja-JP" sz="1300" dirty="0" smtClean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3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　対象工事</a:t>
            </a:r>
            <a:endParaRPr lang="en-US" altLang="ja-JP" sz="1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　新築、増築または改築工事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②　内装木質化工事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3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相談内容の例</a:t>
            </a:r>
            <a:endParaRPr lang="en-US" altLang="ja-JP" sz="1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　新しい公共施設を建てるのですが、木造化するにはどうしたらいいですか？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・　大きな空間の建物を木造で建てたいけど、どんな工法がいいの？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・　接客カウンターや来客スペースを木質化したいけど、どうしたらいいですか？</a:t>
            </a:r>
            <a:endParaRPr lang="en-US" altLang="ja-JP" sz="13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300" dirty="0">
                <a:solidFill>
                  <a:srgbClr val="00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・　地元産の木材にこだわって作りたいのですが、材料はどこで調達できますか？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80231" y="1890316"/>
            <a:ext cx="7200800" cy="505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9569" tIns="49785" rIns="99569" bIns="49785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事業内容</a:t>
            </a:r>
            <a:r>
              <a:rPr lang="en-US" altLang="ja-JP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費用は</a:t>
            </a:r>
            <a:r>
              <a:rPr lang="ja-JP" altLang="en-US" sz="22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無料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en-US" altLang="ja-JP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（１事案当たり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２回まで）</a:t>
            </a:r>
            <a:endParaRPr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0231" y="6426820"/>
            <a:ext cx="4968551" cy="505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9569" tIns="49785" rIns="99569" bIns="49785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アドバイザー派遣の流れ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292799" y="6930876"/>
            <a:ext cx="2099333" cy="3528392"/>
          </a:xfrm>
          <a:prstGeom prst="rect">
            <a:avLst/>
          </a:prstGeom>
          <a:solidFill>
            <a:srgbClr val="99FFCC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156802" rIns="117601" bIns="49785" spcCol="0"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岩手県庁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農林水産部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林業振興課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solidFill>
                <a:srgbClr val="00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  019-629-5773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</a:p>
          <a:p>
            <a:r>
              <a:rPr lang="en-US" altLang="ja-JP" b="1" dirty="0" smtClean="0">
                <a:solidFill>
                  <a:schemeClr val="tx1"/>
                </a:solidFill>
              </a:rPr>
              <a:t>  019-629-5779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Ｅメール</a:t>
            </a:r>
            <a:endParaRPr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500" b="1" dirty="0" smtClean="0">
                <a:solidFill>
                  <a:schemeClr val="tx1"/>
                </a:solidFill>
              </a:rPr>
              <a:t>  </a:t>
            </a:r>
            <a:r>
              <a:rPr lang="en-US" altLang="ja-JP" sz="1500" b="1" dirty="0">
                <a:solidFill>
                  <a:schemeClr val="tx1"/>
                </a:solidFill>
              </a:rPr>
              <a:t>AF0010@pref.iwate.jp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220791" y="6426820"/>
            <a:ext cx="2171341" cy="505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9569" tIns="49785" rIns="99569" bIns="49785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2279" y="8731076"/>
            <a:ext cx="793922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依頼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08623" y="8731076"/>
            <a:ext cx="1349667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アドバイス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6455" y="7362924"/>
            <a:ext cx="793922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要請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23" y="3546500"/>
            <a:ext cx="1727056" cy="14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81</Words>
  <Application>Microsoft Office PowerPoint</Application>
  <PresentationFormat>ユーザー設定</PresentationFormat>
  <Paragraphs>49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木造建築アドバイザー を派遣します。</vt:lpstr>
      <vt:lpstr>　　岩手県では、公共建築物や商業施設など中大規模建築物等における木造化や、  内装木質化を進め、県産木材の利用促進を図るため、木造建築の設計や県産木材  の調達等の専門家を派遣します。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木造建築アドバイザーを派遣します。</dc:title>
  <dc:creator>林業振興課</dc:creator>
  <cp:lastModifiedBy>林業振興課</cp:lastModifiedBy>
  <cp:revision>34</cp:revision>
  <cp:lastPrinted>2019-11-26T08:51:16Z</cp:lastPrinted>
  <dcterms:created xsi:type="dcterms:W3CDTF">2019-11-13T04:30:54Z</dcterms:created>
  <dcterms:modified xsi:type="dcterms:W3CDTF">2019-11-26T08:57:00Z</dcterms:modified>
</cp:coreProperties>
</file>