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58" r:id="rId4"/>
    <p:sldId id="269" r:id="rId5"/>
    <p:sldId id="261" r:id="rId6"/>
    <p:sldId id="260" r:id="rId7"/>
    <p:sldId id="268" r:id="rId8"/>
    <p:sldId id="270" r:id="rId9"/>
    <p:sldId id="271" r:id="rId10"/>
    <p:sldId id="272" r:id="rId11"/>
    <p:sldId id="274" r:id="rId12"/>
    <p:sldId id="275" r:id="rId13"/>
    <p:sldId id="273" r:id="rId14"/>
    <p:sldId id="257" r:id="rId15"/>
    <p:sldId id="277" r:id="rId16"/>
    <p:sldId id="278" r:id="rId17"/>
    <p:sldId id="282" r:id="rId18"/>
    <p:sldId id="290" r:id="rId19"/>
    <p:sldId id="285" r:id="rId20"/>
    <p:sldId id="283" r:id="rId21"/>
    <p:sldId id="264" r:id="rId22"/>
    <p:sldId id="284" r:id="rId23"/>
    <p:sldId id="291" r:id="rId24"/>
    <p:sldId id="266" r:id="rId25"/>
    <p:sldId id="288" r:id="rId26"/>
    <p:sldId id="289" r:id="rId27"/>
    <p:sldId id="276"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DEAD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927" autoAdjust="0"/>
  </p:normalViewPr>
  <p:slideViewPr>
    <p:cSldViewPr>
      <p:cViewPr>
        <p:scale>
          <a:sx n="80" d="100"/>
          <a:sy n="80" d="100"/>
        </p:scale>
        <p:origin x="-2514"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47A46-65CB-47F2-88CC-79E2EA687BC7}" type="datetimeFigureOut">
              <a:rPr kumimoji="1" lang="ja-JP" altLang="en-US" smtClean="0"/>
              <a:t>2019/6/12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E75B-0E01-4C57-B1D8-4AB72D34CAE0}" type="slidenum">
              <a:rPr kumimoji="1" lang="ja-JP" altLang="en-US" smtClean="0"/>
              <a:t>‹#›</a:t>
            </a:fld>
            <a:endParaRPr kumimoji="1" lang="ja-JP" altLang="en-US"/>
          </a:p>
        </p:txBody>
      </p:sp>
    </p:spTree>
    <p:extLst>
      <p:ext uri="{BB962C8B-B14F-4D97-AF65-F5344CB8AC3E}">
        <p14:creationId xmlns:p14="http://schemas.microsoft.com/office/powerpoint/2010/main" val="1879484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73E75B-0E01-4C57-B1D8-4AB72D34CAE0}" type="slidenum">
              <a:rPr kumimoji="1" lang="ja-JP" altLang="en-US" smtClean="0"/>
              <a:t>5</a:t>
            </a:fld>
            <a:endParaRPr kumimoji="1" lang="ja-JP" altLang="en-US"/>
          </a:p>
        </p:txBody>
      </p:sp>
    </p:spTree>
    <p:extLst>
      <p:ext uri="{BB962C8B-B14F-4D97-AF65-F5344CB8AC3E}">
        <p14:creationId xmlns:p14="http://schemas.microsoft.com/office/powerpoint/2010/main" val="62292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73E75B-0E01-4C57-B1D8-4AB72D34CAE0}" type="slidenum">
              <a:rPr kumimoji="1" lang="ja-JP" altLang="en-US" smtClean="0"/>
              <a:t>21</a:t>
            </a:fld>
            <a:endParaRPr kumimoji="1" lang="ja-JP" altLang="en-US"/>
          </a:p>
        </p:txBody>
      </p:sp>
    </p:spTree>
    <p:extLst>
      <p:ext uri="{BB962C8B-B14F-4D97-AF65-F5344CB8AC3E}">
        <p14:creationId xmlns:p14="http://schemas.microsoft.com/office/powerpoint/2010/main" val="392178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73E75B-0E01-4C57-B1D8-4AB72D34CAE0}" type="slidenum">
              <a:rPr kumimoji="1" lang="ja-JP" altLang="en-US" smtClean="0"/>
              <a:t>22</a:t>
            </a:fld>
            <a:endParaRPr kumimoji="1" lang="ja-JP" altLang="en-US"/>
          </a:p>
        </p:txBody>
      </p:sp>
    </p:spTree>
    <p:extLst>
      <p:ext uri="{BB962C8B-B14F-4D97-AF65-F5344CB8AC3E}">
        <p14:creationId xmlns:p14="http://schemas.microsoft.com/office/powerpoint/2010/main" val="392178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73E75B-0E01-4C57-B1D8-4AB72D34CAE0}" type="slidenum">
              <a:rPr kumimoji="1" lang="ja-JP" altLang="en-US" smtClean="0"/>
              <a:t>23</a:t>
            </a:fld>
            <a:endParaRPr kumimoji="1" lang="ja-JP" altLang="en-US"/>
          </a:p>
        </p:txBody>
      </p:sp>
    </p:spTree>
    <p:extLst>
      <p:ext uri="{BB962C8B-B14F-4D97-AF65-F5344CB8AC3E}">
        <p14:creationId xmlns:p14="http://schemas.microsoft.com/office/powerpoint/2010/main" val="392178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73E75B-0E01-4C57-B1D8-4AB72D34CAE0}" type="slidenum">
              <a:rPr kumimoji="1" lang="ja-JP" altLang="en-US" smtClean="0"/>
              <a:t>27</a:t>
            </a:fld>
            <a:endParaRPr kumimoji="1" lang="ja-JP" altLang="en-US"/>
          </a:p>
        </p:txBody>
      </p:sp>
    </p:spTree>
    <p:extLst>
      <p:ext uri="{BB962C8B-B14F-4D97-AF65-F5344CB8AC3E}">
        <p14:creationId xmlns:p14="http://schemas.microsoft.com/office/powerpoint/2010/main" val="249314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211864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315125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22139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56882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70510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4787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21046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4446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44900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163606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3A1830-5424-4F73-AF96-5E28F9AA6248}" type="datetimeFigureOut">
              <a:rPr kumimoji="1" lang="ja-JP" altLang="en-US" smtClean="0"/>
              <a:t>2019/6/12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402718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A1830-5424-4F73-AF96-5E28F9AA6248}" type="datetimeFigureOut">
              <a:rPr kumimoji="1" lang="ja-JP" altLang="en-US" smtClean="0"/>
              <a:t>2019/6/12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BEE6D-884C-402F-9009-A738B6610388}" type="slidenum">
              <a:rPr kumimoji="1" lang="ja-JP" altLang="en-US" smtClean="0"/>
              <a:t>‹#›</a:t>
            </a:fld>
            <a:endParaRPr kumimoji="1" lang="ja-JP" altLang="en-US"/>
          </a:p>
        </p:txBody>
      </p:sp>
    </p:spTree>
    <p:extLst>
      <p:ext uri="{BB962C8B-B14F-4D97-AF65-F5344CB8AC3E}">
        <p14:creationId xmlns:p14="http://schemas.microsoft.com/office/powerpoint/2010/main" val="369516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yuketsu.jstmct.or.jp/"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00808"/>
            <a:ext cx="7772400" cy="1470025"/>
          </a:xfrm>
        </p:spPr>
        <p:txBody>
          <a:bodyPr>
            <a:normAutofit fontScale="90000"/>
          </a:bodyPr>
          <a:lstStyle/>
          <a:p>
            <a:r>
              <a:rPr lang="ja-JP" altLang="en-US" sz="3600" dirty="0" smtClean="0">
                <a:latin typeface="+mj-ea"/>
              </a:rPr>
              <a:t>認定輸血検査技師の取得</a:t>
            </a:r>
            <a:r>
              <a:rPr lang="ja-JP" altLang="en-US" sz="3600" dirty="0">
                <a:latin typeface="+mj-ea"/>
              </a:rPr>
              <a:t>に</a:t>
            </a:r>
            <a:r>
              <a:rPr lang="ja-JP" altLang="en-US" sz="3600" dirty="0" smtClean="0">
                <a:latin typeface="+mj-ea"/>
              </a:rPr>
              <a:t>向けて</a:t>
            </a:r>
            <a:r>
              <a:rPr lang="en-US" altLang="ja-JP" sz="3600" dirty="0" smtClean="0">
                <a:latin typeface="+mj-ea"/>
              </a:rPr>
              <a:t/>
            </a:r>
            <a:br>
              <a:rPr lang="en-US" altLang="ja-JP" sz="3600" dirty="0" smtClean="0">
                <a:latin typeface="+mj-ea"/>
              </a:rPr>
            </a:br>
            <a:r>
              <a:rPr lang="ja-JP" altLang="en-US" sz="3600" dirty="0" smtClean="0">
                <a:latin typeface="+mj-ea"/>
              </a:rPr>
              <a:t>（福島県を中心とした育成対策の取り組み）</a:t>
            </a:r>
            <a:endParaRPr kumimoji="1" lang="ja-JP" altLang="en-US" sz="3600" dirty="0">
              <a:latin typeface="+mj-ea"/>
            </a:endParaRPr>
          </a:p>
        </p:txBody>
      </p:sp>
      <p:sp>
        <p:nvSpPr>
          <p:cNvPr id="3" name="サブタイトル 2"/>
          <p:cNvSpPr>
            <a:spLocks noGrp="1"/>
          </p:cNvSpPr>
          <p:nvPr>
            <p:ph type="subTitle" idx="1"/>
          </p:nvPr>
        </p:nvSpPr>
        <p:spPr>
          <a:xfrm>
            <a:off x="2843808" y="5877272"/>
            <a:ext cx="6154434" cy="838944"/>
          </a:xfrm>
        </p:spPr>
        <p:txBody>
          <a:bodyPr>
            <a:normAutofit/>
          </a:bodyPr>
          <a:lstStyle/>
          <a:p>
            <a:pPr algn="r"/>
            <a:r>
              <a:rPr kumimoji="1" lang="ja-JP" altLang="en-US" sz="2000" dirty="0" smtClean="0">
                <a:latin typeface="+mj-ea"/>
                <a:ea typeface="+mj-ea"/>
              </a:rPr>
              <a:t>福島県立医科大学</a:t>
            </a:r>
            <a:r>
              <a:rPr lang="ja-JP" altLang="en-US" sz="2000" dirty="0" smtClean="0">
                <a:latin typeface="+mj-ea"/>
                <a:ea typeface="+mj-ea"/>
              </a:rPr>
              <a:t>産科</a:t>
            </a:r>
            <a:r>
              <a:rPr lang="ja-JP" altLang="en-US" sz="2000" dirty="0">
                <a:latin typeface="+mj-ea"/>
                <a:ea typeface="+mj-ea"/>
              </a:rPr>
              <a:t>婦人</a:t>
            </a:r>
            <a:r>
              <a:rPr lang="ja-JP" altLang="en-US" sz="2000" dirty="0" smtClean="0">
                <a:latin typeface="+mj-ea"/>
                <a:ea typeface="+mj-ea"/>
              </a:rPr>
              <a:t>科学講座学講座</a:t>
            </a:r>
            <a:endParaRPr lang="en-US" altLang="ja-JP" sz="2000" dirty="0" smtClean="0">
              <a:latin typeface="+mj-ea"/>
              <a:ea typeface="+mj-ea"/>
            </a:endParaRPr>
          </a:p>
          <a:p>
            <a:pPr algn="r"/>
            <a:r>
              <a:rPr kumimoji="1" lang="ja-JP" altLang="en-US" sz="2000" dirty="0" smtClean="0">
                <a:latin typeface="+mj-ea"/>
                <a:ea typeface="+mj-ea"/>
              </a:rPr>
              <a:t>奥津</a:t>
            </a:r>
            <a:r>
              <a:rPr kumimoji="1" lang="ja-JP" altLang="en-US" sz="2000" dirty="0">
                <a:latin typeface="+mj-ea"/>
                <a:ea typeface="+mj-ea"/>
              </a:rPr>
              <a:t>美穂</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3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a:xfrm>
            <a:off x="457200" y="274638"/>
            <a:ext cx="8229600" cy="706090"/>
          </a:xfrm>
        </p:spPr>
        <p:txBody>
          <a:bodyPr>
            <a:normAutofit/>
          </a:bodyPr>
          <a:lstStyle/>
          <a:p>
            <a:r>
              <a:rPr lang="ja-JP" altLang="en-US" sz="3200" dirty="0" smtClean="0"/>
              <a:t>当院の輸血・移植</a:t>
            </a:r>
            <a:r>
              <a:rPr lang="ja-JP" altLang="en-US" sz="3200" dirty="0"/>
              <a:t>免疫</a:t>
            </a:r>
            <a:r>
              <a:rPr lang="ja-JP" altLang="en-US" sz="3200" dirty="0" smtClean="0"/>
              <a:t>部の活動</a:t>
            </a:r>
            <a:endParaRPr kumimoji="1" lang="ja-JP" altLang="en-US" sz="3200" dirty="0"/>
          </a:p>
        </p:txBody>
      </p:sp>
      <p:sp>
        <p:nvSpPr>
          <p:cNvPr id="26" name="コンテンツ プレースホルダー 25"/>
          <p:cNvSpPr>
            <a:spLocks noGrp="1"/>
          </p:cNvSpPr>
          <p:nvPr>
            <p:ph idx="1"/>
          </p:nvPr>
        </p:nvSpPr>
        <p:spPr>
          <a:xfrm>
            <a:off x="665958" y="1127444"/>
            <a:ext cx="8003232" cy="5318051"/>
          </a:xfrm>
        </p:spPr>
        <p:txBody>
          <a:bodyPr>
            <a:normAutofit/>
          </a:bodyPr>
          <a:lstStyle/>
          <a:p>
            <a:pPr marL="0" indent="0">
              <a:buNone/>
            </a:pPr>
            <a:r>
              <a:rPr kumimoji="1" lang="ja-JP" altLang="en-US" sz="2000" dirty="0" smtClean="0"/>
              <a:t>（輸血）</a:t>
            </a:r>
            <a:endParaRPr kumimoji="1" lang="en-US" altLang="ja-JP" sz="2000" dirty="0" smtClean="0"/>
          </a:p>
          <a:p>
            <a:r>
              <a:rPr kumimoji="1" lang="ja-JP" altLang="en-US" sz="2000" dirty="0" smtClean="0"/>
              <a:t>輸血前検査（休日・夜間も含め</a:t>
            </a:r>
            <a:r>
              <a:rPr kumimoji="1" lang="en-US" altLang="ja-JP" sz="2000" dirty="0" smtClean="0"/>
              <a:t>24</a:t>
            </a:r>
            <a:r>
              <a:rPr kumimoji="1" lang="ja-JP" altLang="en-US" sz="2000" dirty="0" smtClean="0"/>
              <a:t>時間体制）</a:t>
            </a:r>
            <a:endParaRPr kumimoji="1" lang="en-US" altLang="ja-JP" sz="2000" dirty="0" smtClean="0"/>
          </a:p>
          <a:p>
            <a:r>
              <a:rPr lang="ja-JP" altLang="en-US" sz="2000" dirty="0" smtClean="0"/>
              <a:t>輸血製剤管理（自己血・同種血）</a:t>
            </a:r>
            <a:endParaRPr lang="en-US" altLang="ja-JP" sz="2000" dirty="0" smtClean="0"/>
          </a:p>
          <a:p>
            <a:r>
              <a:rPr lang="ja-JP" altLang="en-US" sz="2000" dirty="0" smtClean="0"/>
              <a:t>輸血副作用報告窓口</a:t>
            </a:r>
            <a:endParaRPr lang="en-US" altLang="ja-JP" sz="2000" dirty="0" smtClean="0"/>
          </a:p>
          <a:p>
            <a:pPr marL="0" indent="0">
              <a:buNone/>
            </a:pPr>
            <a:r>
              <a:rPr lang="ja-JP" altLang="en-US" sz="2000" dirty="0" smtClean="0"/>
              <a:t>（移植・特殊検査）</a:t>
            </a:r>
            <a:endParaRPr lang="en-US" altLang="ja-JP" sz="2000" dirty="0"/>
          </a:p>
          <a:p>
            <a:r>
              <a:rPr lang="en-US" altLang="ja-JP" sz="2000" dirty="0" smtClean="0"/>
              <a:t>HLA</a:t>
            </a:r>
            <a:r>
              <a:rPr lang="ja-JP" altLang="en-US" sz="2000" dirty="0" smtClean="0"/>
              <a:t>検査（ヒト白血球抗原検査）</a:t>
            </a:r>
            <a:endParaRPr lang="en-US" altLang="ja-JP" sz="2000" dirty="0" smtClean="0"/>
          </a:p>
          <a:p>
            <a:r>
              <a:rPr lang="ja-JP" altLang="en-US" sz="2000" dirty="0" smtClean="0"/>
              <a:t>抗血小板抗体検査</a:t>
            </a:r>
            <a:endParaRPr lang="en-US" altLang="ja-JP" sz="2000" dirty="0" smtClean="0"/>
          </a:p>
          <a:p>
            <a:r>
              <a:rPr lang="ja-JP" altLang="en-US" sz="2000" dirty="0" smtClean="0"/>
              <a:t>造血幹細胞検査</a:t>
            </a:r>
            <a:r>
              <a:rPr lang="en-US" altLang="ja-JP" sz="2000" dirty="0" smtClean="0"/>
              <a:t>/</a:t>
            </a:r>
            <a:r>
              <a:rPr lang="ja-JP" altLang="en-US" sz="2000" dirty="0" smtClean="0"/>
              <a:t>細胞・血液調整</a:t>
            </a:r>
            <a:endParaRPr lang="en-US" altLang="ja-JP" sz="2000" dirty="0" smtClean="0"/>
          </a:p>
          <a:p>
            <a:r>
              <a:rPr lang="ja-JP" altLang="en-US" sz="2000" dirty="0" smtClean="0"/>
              <a:t>フィブリン糊の調整</a:t>
            </a:r>
            <a:endParaRPr lang="en-US" altLang="ja-JP" sz="2000" dirty="0"/>
          </a:p>
          <a:p>
            <a:pPr marL="0" indent="0">
              <a:buNone/>
            </a:pPr>
            <a:r>
              <a:rPr lang="ja-JP" altLang="en-US" sz="2000" dirty="0" smtClean="0"/>
              <a:t>（その他）</a:t>
            </a:r>
            <a:endParaRPr lang="en-US" altLang="ja-JP" sz="2000" dirty="0" smtClean="0"/>
          </a:p>
          <a:p>
            <a:r>
              <a:rPr lang="ja-JP" altLang="en-US" sz="2000" dirty="0" smtClean="0"/>
              <a:t>輸血療法委員会</a:t>
            </a:r>
            <a:endParaRPr lang="en-US" altLang="ja-JP" sz="2000" dirty="0" smtClean="0"/>
          </a:p>
          <a:p>
            <a:r>
              <a:rPr lang="ja-JP" altLang="en-US" sz="2000" dirty="0" smtClean="0"/>
              <a:t>内部・外部教育活動</a:t>
            </a:r>
            <a:endParaRPr lang="en-US" altLang="ja-JP" sz="2000" dirty="0" smtClean="0"/>
          </a:p>
          <a:p>
            <a:r>
              <a:rPr lang="ja-JP" altLang="en-US" sz="2000" dirty="0"/>
              <a:t>造血幹</a:t>
            </a:r>
            <a:r>
              <a:rPr lang="ja-JP" altLang="en-US" sz="2000" dirty="0" smtClean="0"/>
              <a:t>細胞運搬</a:t>
            </a:r>
            <a:endParaRPr lang="en-US" altLang="ja-JP" sz="2000" dirty="0" smtClean="0"/>
          </a:p>
          <a:p>
            <a:r>
              <a:rPr lang="ja-JP" altLang="en-US" sz="2000" dirty="0" smtClean="0"/>
              <a:t>研究発表　</a:t>
            </a:r>
            <a:endParaRPr lang="en-US" altLang="ja-JP" sz="2000" dirty="0" smtClean="0"/>
          </a:p>
        </p:txBody>
      </p:sp>
      <p:pic>
        <p:nvPicPr>
          <p:cNvPr id="6" name="図 5"/>
          <p:cNvPicPr>
            <a:picLocks noChangeAspect="1"/>
          </p:cNvPicPr>
          <p:nvPr/>
        </p:nvPicPr>
        <p:blipFill rotWithShape="1">
          <a:blip r:embed="rId3"/>
          <a:srcRect t="6020" b="22914"/>
          <a:stretch/>
        </p:blipFill>
        <p:spPr>
          <a:xfrm>
            <a:off x="5580112" y="2996952"/>
            <a:ext cx="1008112" cy="1256893"/>
          </a:xfrm>
          <a:prstGeom prst="rect">
            <a:avLst/>
          </a:prstGeom>
        </p:spPr>
      </p:pic>
      <p:grpSp>
        <p:nvGrpSpPr>
          <p:cNvPr id="25" name="グループ化 24"/>
          <p:cNvGrpSpPr/>
          <p:nvPr/>
        </p:nvGrpSpPr>
        <p:grpSpPr>
          <a:xfrm>
            <a:off x="4355976" y="5059259"/>
            <a:ext cx="610507" cy="958720"/>
            <a:chOff x="3777148" y="1760690"/>
            <a:chExt cx="1112858" cy="1819354"/>
          </a:xfrm>
        </p:grpSpPr>
        <p:grpSp>
          <p:nvGrpSpPr>
            <p:cNvPr id="7" name="グループ化 6"/>
            <p:cNvGrpSpPr/>
            <p:nvPr/>
          </p:nvGrpSpPr>
          <p:grpSpPr>
            <a:xfrm>
              <a:off x="3970727" y="1760690"/>
              <a:ext cx="903685" cy="1819354"/>
              <a:chOff x="1485158" y="3120232"/>
              <a:chExt cx="495462" cy="1041111"/>
            </a:xfrm>
            <a:solidFill>
              <a:schemeClr val="tx1"/>
            </a:solidFill>
          </p:grpSpPr>
          <p:grpSp>
            <p:nvGrpSpPr>
              <p:cNvPr id="8" name="グループ化 7"/>
              <p:cNvGrpSpPr/>
              <p:nvPr/>
            </p:nvGrpSpPr>
            <p:grpSpPr>
              <a:xfrm rot="21045687" flipH="1">
                <a:off x="1544308" y="3120232"/>
                <a:ext cx="436312" cy="771856"/>
                <a:chOff x="4415734" y="4617988"/>
                <a:chExt cx="364627" cy="537878"/>
              </a:xfrm>
              <a:grpFill/>
            </p:grpSpPr>
            <p:grpSp>
              <p:nvGrpSpPr>
                <p:cNvPr id="14" name="グループ化 13"/>
                <p:cNvGrpSpPr/>
                <p:nvPr/>
              </p:nvGrpSpPr>
              <p:grpSpPr>
                <a:xfrm>
                  <a:off x="4515667" y="4617988"/>
                  <a:ext cx="264694" cy="537878"/>
                  <a:chOff x="7096359" y="3037651"/>
                  <a:chExt cx="590210" cy="1202503"/>
                </a:xfrm>
                <a:grpFill/>
              </p:grpSpPr>
              <p:sp>
                <p:nvSpPr>
                  <p:cNvPr id="17" name="円/楕円 16"/>
                  <p:cNvSpPr/>
                  <p:nvPr/>
                </p:nvSpPr>
                <p:spPr>
                  <a:xfrm>
                    <a:off x="7096359" y="3037651"/>
                    <a:ext cx="288021" cy="3291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8" name="片側の 2 つの角を切り取った四角形 17"/>
                  <p:cNvSpPr/>
                  <p:nvPr/>
                </p:nvSpPr>
                <p:spPr>
                  <a:xfrm rot="20057858">
                    <a:off x="7214549" y="3324663"/>
                    <a:ext cx="351314" cy="708584"/>
                  </a:xfrm>
                  <a:prstGeom prst="snip2SameRect">
                    <a:avLst>
                      <a:gd name="adj1" fmla="val 314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9" name="角丸四角形 18"/>
                  <p:cNvSpPr/>
                  <p:nvPr/>
                </p:nvSpPr>
                <p:spPr>
                  <a:xfrm rot="20294391" flipH="1">
                    <a:off x="7538054" y="3756130"/>
                    <a:ext cx="148515" cy="4840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16" name="角丸四角形 15"/>
                <p:cNvSpPr/>
                <p:nvPr/>
              </p:nvSpPr>
              <p:spPr>
                <a:xfrm rot="19137522">
                  <a:off x="4415734" y="4834211"/>
                  <a:ext cx="210980" cy="55470"/>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9" name="角丸四角形 8"/>
              <p:cNvSpPr/>
              <p:nvPr/>
            </p:nvSpPr>
            <p:spPr>
              <a:xfrm flipH="1">
                <a:off x="1526291" y="3360289"/>
                <a:ext cx="252460" cy="79599"/>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角丸四角形 9"/>
              <p:cNvSpPr/>
              <p:nvPr/>
            </p:nvSpPr>
            <p:spPr>
              <a:xfrm rot="17882905">
                <a:off x="1384517" y="3964080"/>
                <a:ext cx="307857" cy="724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 name="角丸四角形 10"/>
              <p:cNvSpPr/>
              <p:nvPr/>
            </p:nvSpPr>
            <p:spPr>
              <a:xfrm rot="14959696" flipV="1">
                <a:off x="1592771" y="3720039"/>
                <a:ext cx="258709" cy="917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角丸四角形 11"/>
              <p:cNvSpPr/>
              <p:nvPr/>
            </p:nvSpPr>
            <p:spPr>
              <a:xfrm rot="17247981" flipH="1" flipV="1">
                <a:off x="1438946" y="3423512"/>
                <a:ext cx="165683" cy="73259"/>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角丸四角形 12"/>
              <p:cNvSpPr/>
              <p:nvPr/>
            </p:nvSpPr>
            <p:spPr>
              <a:xfrm rot="17005996" flipH="1" flipV="1">
                <a:off x="1582194" y="3971335"/>
                <a:ext cx="309759" cy="70257"/>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2" name="角丸四角形 21"/>
            <p:cNvSpPr/>
            <p:nvPr/>
          </p:nvSpPr>
          <p:spPr>
            <a:xfrm rot="17247981" flipH="1" flipV="1">
              <a:off x="4678430" y="2296199"/>
              <a:ext cx="289533" cy="133619"/>
            </a:xfrm>
            <a:prstGeom prst="round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24" name="グループ化 23"/>
            <p:cNvGrpSpPr/>
            <p:nvPr/>
          </p:nvGrpSpPr>
          <p:grpSpPr>
            <a:xfrm>
              <a:off x="3777148" y="2461968"/>
              <a:ext cx="432048" cy="668054"/>
              <a:chOff x="5724128" y="2030983"/>
              <a:chExt cx="432048" cy="668054"/>
            </a:xfrm>
          </p:grpSpPr>
          <p:sp>
            <p:nvSpPr>
              <p:cNvPr id="20" name="正方形/長方形 19"/>
              <p:cNvSpPr/>
              <p:nvPr/>
            </p:nvSpPr>
            <p:spPr>
              <a:xfrm>
                <a:off x="5724128" y="2354687"/>
                <a:ext cx="432048" cy="3443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正方形/長方形 20"/>
              <p:cNvSpPr/>
              <p:nvPr/>
            </p:nvSpPr>
            <p:spPr>
              <a:xfrm>
                <a:off x="5724128" y="2177834"/>
                <a:ext cx="432048" cy="1408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右大かっこ 22"/>
              <p:cNvSpPr/>
              <p:nvPr/>
            </p:nvSpPr>
            <p:spPr>
              <a:xfrm rot="16200000">
                <a:off x="5891889" y="1952013"/>
                <a:ext cx="100719" cy="25866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grpSp>
      </p:grpSp>
      <p:grpSp>
        <p:nvGrpSpPr>
          <p:cNvPr id="43" name="グループ化 42"/>
          <p:cNvGrpSpPr/>
          <p:nvPr/>
        </p:nvGrpSpPr>
        <p:grpSpPr>
          <a:xfrm>
            <a:off x="7185129" y="1334051"/>
            <a:ext cx="348919" cy="1230853"/>
            <a:chOff x="7191482" y="1340768"/>
            <a:chExt cx="348919" cy="1230853"/>
          </a:xfrm>
        </p:grpSpPr>
        <p:grpSp>
          <p:nvGrpSpPr>
            <p:cNvPr id="28" name="グループ化 27"/>
            <p:cNvGrpSpPr/>
            <p:nvPr/>
          </p:nvGrpSpPr>
          <p:grpSpPr>
            <a:xfrm>
              <a:off x="7191482" y="1340768"/>
              <a:ext cx="348919" cy="1230853"/>
              <a:chOff x="7695537" y="4691771"/>
              <a:chExt cx="348919" cy="1230853"/>
            </a:xfrm>
          </p:grpSpPr>
          <p:grpSp>
            <p:nvGrpSpPr>
              <p:cNvPr id="29" name="グループ化 28"/>
              <p:cNvGrpSpPr/>
              <p:nvPr/>
            </p:nvGrpSpPr>
            <p:grpSpPr>
              <a:xfrm>
                <a:off x="7695537" y="4691771"/>
                <a:ext cx="348919" cy="951942"/>
                <a:chOff x="6705609" y="4172404"/>
                <a:chExt cx="581973" cy="1392674"/>
              </a:xfrm>
            </p:grpSpPr>
            <p:grpSp>
              <p:nvGrpSpPr>
                <p:cNvPr id="32" name="グループ化 31"/>
                <p:cNvGrpSpPr/>
                <p:nvPr/>
              </p:nvGrpSpPr>
              <p:grpSpPr>
                <a:xfrm>
                  <a:off x="6705609" y="4172404"/>
                  <a:ext cx="525421" cy="1392674"/>
                  <a:chOff x="6705609" y="4172404"/>
                  <a:chExt cx="525421" cy="1392674"/>
                </a:xfrm>
              </p:grpSpPr>
              <p:grpSp>
                <p:nvGrpSpPr>
                  <p:cNvPr id="35" name="グループ化 34"/>
                  <p:cNvGrpSpPr/>
                  <p:nvPr/>
                </p:nvGrpSpPr>
                <p:grpSpPr>
                  <a:xfrm>
                    <a:off x="6726193" y="4172404"/>
                    <a:ext cx="436079" cy="1392674"/>
                    <a:chOff x="6726193" y="4172404"/>
                    <a:chExt cx="436079" cy="1392674"/>
                  </a:xfrm>
                </p:grpSpPr>
                <p:sp>
                  <p:nvSpPr>
                    <p:cNvPr id="38" name="円/楕円 37"/>
                    <p:cNvSpPr/>
                    <p:nvPr/>
                  </p:nvSpPr>
                  <p:spPr>
                    <a:xfrm>
                      <a:off x="6801817" y="4172404"/>
                      <a:ext cx="276694" cy="3393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片側の 2 つの角を切り取った四角形 38"/>
                    <p:cNvSpPr/>
                    <p:nvPr/>
                  </p:nvSpPr>
                  <p:spPr>
                    <a:xfrm>
                      <a:off x="6726193" y="4560577"/>
                      <a:ext cx="436079" cy="1004501"/>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円/楕円 35"/>
                  <p:cNvSpPr/>
                  <p:nvPr/>
                </p:nvSpPr>
                <p:spPr>
                  <a:xfrm>
                    <a:off x="6705609" y="4738543"/>
                    <a:ext cx="216024" cy="276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015007" y="4670024"/>
                    <a:ext cx="216023" cy="276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角丸四角形 33"/>
                <p:cNvSpPr/>
                <p:nvPr/>
              </p:nvSpPr>
              <p:spPr>
                <a:xfrm rot="7500295">
                  <a:off x="6661317" y="4706699"/>
                  <a:ext cx="319416" cy="111648"/>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rot="19686240">
                  <a:off x="7023837" y="4893874"/>
                  <a:ext cx="263745" cy="117709"/>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角丸四角形 29"/>
              <p:cNvSpPr/>
              <p:nvPr/>
            </p:nvSpPr>
            <p:spPr>
              <a:xfrm flipH="1">
                <a:off x="7764003" y="5504900"/>
                <a:ext cx="78141" cy="4177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flipH="1">
                <a:off x="7877374" y="5538354"/>
                <a:ext cx="64579" cy="3797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7293573" y="1628800"/>
              <a:ext cx="124817" cy="308453"/>
              <a:chOff x="5624402" y="2274858"/>
              <a:chExt cx="225938" cy="464592"/>
            </a:xfrm>
          </p:grpSpPr>
          <p:sp>
            <p:nvSpPr>
              <p:cNvPr id="41" name="正方形/長方形 40"/>
              <p:cNvSpPr/>
              <p:nvPr/>
            </p:nvSpPr>
            <p:spPr>
              <a:xfrm rot="20272902">
                <a:off x="5624402" y="2274858"/>
                <a:ext cx="175242" cy="150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ホームベース 41"/>
              <p:cNvSpPr/>
              <p:nvPr/>
            </p:nvSpPr>
            <p:spPr>
              <a:xfrm rot="4072902">
                <a:off x="5627390" y="2516501"/>
                <a:ext cx="320387" cy="125512"/>
              </a:xfrm>
              <a:prstGeom prst="homePlat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57215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2"/>
          <p:cNvSpPr>
            <a:spLocks noGrp="1"/>
          </p:cNvSpPr>
          <p:nvPr>
            <p:ph type="title"/>
          </p:nvPr>
        </p:nvSpPr>
        <p:spPr>
          <a:xfrm>
            <a:off x="446856" y="202630"/>
            <a:ext cx="8229600" cy="706090"/>
          </a:xfrm>
        </p:spPr>
        <p:txBody>
          <a:bodyPr>
            <a:normAutofit/>
          </a:bodyPr>
          <a:lstStyle/>
          <a:p>
            <a:r>
              <a:rPr lang="ja-JP" altLang="en-US" sz="3200" dirty="0" smtClean="0"/>
              <a:t>当院の輸血・移植免疫部の活動</a:t>
            </a:r>
            <a:endParaRPr kumimoji="1" lang="ja-JP" altLang="en-US" sz="3200" dirty="0"/>
          </a:p>
        </p:txBody>
      </p:sp>
      <p:sp>
        <p:nvSpPr>
          <p:cNvPr id="6" name="テキスト ボックス 5"/>
          <p:cNvSpPr txBox="1"/>
          <p:nvPr/>
        </p:nvSpPr>
        <p:spPr>
          <a:xfrm>
            <a:off x="286216" y="1239143"/>
            <a:ext cx="7877478" cy="461665"/>
          </a:xfrm>
          <a:prstGeom prst="rect">
            <a:avLst/>
          </a:prstGeom>
          <a:noFill/>
        </p:spPr>
        <p:txBody>
          <a:bodyPr wrap="none" rtlCol="0">
            <a:spAutoFit/>
          </a:bodyPr>
          <a:lstStyle/>
          <a:p>
            <a:r>
              <a:rPr kumimoji="1" lang="ja-JP" altLang="en-US" sz="2400" dirty="0" smtClean="0"/>
              <a:t>溶血性輸血副作用予防：赤血球（不規則抗体）カードの配布</a:t>
            </a:r>
            <a:endParaRPr kumimoji="1" lang="ja-JP" altLang="en-US" sz="2400" dirty="0"/>
          </a:p>
        </p:txBody>
      </p:sp>
      <p:grpSp>
        <p:nvGrpSpPr>
          <p:cNvPr id="4097" name="グループ化 4096"/>
          <p:cNvGrpSpPr/>
          <p:nvPr/>
        </p:nvGrpSpPr>
        <p:grpSpPr>
          <a:xfrm>
            <a:off x="4548935" y="2176049"/>
            <a:ext cx="2327317" cy="1803509"/>
            <a:chOff x="4657357" y="3986495"/>
            <a:chExt cx="2327317" cy="1803509"/>
          </a:xfrm>
        </p:grpSpPr>
        <p:grpSp>
          <p:nvGrpSpPr>
            <p:cNvPr id="7" name="グループ化 6"/>
            <p:cNvGrpSpPr/>
            <p:nvPr/>
          </p:nvGrpSpPr>
          <p:grpSpPr>
            <a:xfrm>
              <a:off x="4657357" y="4344186"/>
              <a:ext cx="2327317" cy="1445818"/>
              <a:chOff x="5557046" y="4516673"/>
              <a:chExt cx="1728197" cy="701423"/>
            </a:xfrm>
          </p:grpSpPr>
          <p:grpSp>
            <p:nvGrpSpPr>
              <p:cNvPr id="9" name="グループ化 8"/>
              <p:cNvGrpSpPr/>
              <p:nvPr/>
            </p:nvGrpSpPr>
            <p:grpSpPr>
              <a:xfrm>
                <a:off x="6804488" y="4524099"/>
                <a:ext cx="480755" cy="693997"/>
                <a:chOff x="3731205" y="5005282"/>
                <a:chExt cx="480755" cy="693997"/>
              </a:xfrm>
            </p:grpSpPr>
            <p:grpSp>
              <p:nvGrpSpPr>
                <p:cNvPr id="10" name="グループ化 9"/>
                <p:cNvGrpSpPr/>
                <p:nvPr/>
              </p:nvGrpSpPr>
              <p:grpSpPr>
                <a:xfrm rot="21045687">
                  <a:off x="3731205" y="5005282"/>
                  <a:ext cx="344502" cy="693997"/>
                  <a:chOff x="4385310" y="4612384"/>
                  <a:chExt cx="391351" cy="773467"/>
                </a:xfrm>
                <a:solidFill>
                  <a:schemeClr val="accent3"/>
                </a:solidFill>
              </p:grpSpPr>
              <p:grpSp>
                <p:nvGrpSpPr>
                  <p:cNvPr id="12" name="グループ化 11"/>
                  <p:cNvGrpSpPr/>
                  <p:nvPr/>
                </p:nvGrpSpPr>
                <p:grpSpPr>
                  <a:xfrm>
                    <a:off x="4387320" y="4612384"/>
                    <a:ext cx="389341" cy="773467"/>
                    <a:chOff x="6810201" y="3025104"/>
                    <a:chExt cx="868150" cy="1729188"/>
                  </a:xfrm>
                  <a:grpFill/>
                </p:grpSpPr>
                <p:grpSp>
                  <p:nvGrpSpPr>
                    <p:cNvPr id="15" name="グループ化 14"/>
                    <p:cNvGrpSpPr/>
                    <p:nvPr/>
                  </p:nvGrpSpPr>
                  <p:grpSpPr>
                    <a:xfrm>
                      <a:off x="6816312" y="3025104"/>
                      <a:ext cx="675132" cy="1729188"/>
                      <a:chOff x="6816312" y="3025104"/>
                      <a:chExt cx="675132" cy="1729188"/>
                    </a:xfrm>
                    <a:grpFill/>
                  </p:grpSpPr>
                  <p:sp>
                    <p:nvSpPr>
                      <p:cNvPr id="17" name="円/楕円 16"/>
                      <p:cNvSpPr/>
                      <p:nvPr/>
                    </p:nvSpPr>
                    <p:spPr>
                      <a:xfrm>
                        <a:off x="6816312" y="3025104"/>
                        <a:ext cx="387930" cy="401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8" name="片側の 2 つの角を切り取った四角形 17"/>
                      <p:cNvSpPr/>
                      <p:nvPr/>
                    </p:nvSpPr>
                    <p:spPr>
                      <a:xfrm rot="20057858">
                        <a:off x="7060975" y="3390178"/>
                        <a:ext cx="430469" cy="921705"/>
                      </a:xfrm>
                      <a:prstGeom prst="snip2SameRect">
                        <a:avLst>
                          <a:gd name="adj1" fmla="val 314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9" name="角丸四角形 18"/>
                      <p:cNvSpPr/>
                      <p:nvPr/>
                    </p:nvSpPr>
                    <p:spPr>
                      <a:xfrm rot="20294391">
                        <a:off x="6978227" y="4054320"/>
                        <a:ext cx="235908" cy="699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16" name="円/楕円 15"/>
                    <p:cNvSpPr/>
                    <p:nvPr/>
                  </p:nvSpPr>
                  <p:spPr>
                    <a:xfrm rot="513170">
                      <a:off x="6810201" y="3900814"/>
                      <a:ext cx="868150" cy="4142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13" name="角丸四角形 12"/>
                  <p:cNvSpPr/>
                  <p:nvPr/>
                </p:nvSpPr>
                <p:spPr>
                  <a:xfrm rot="5400000">
                    <a:off x="4305922" y="4855902"/>
                    <a:ext cx="204496" cy="45719"/>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4" name="角丸四角形 13"/>
                  <p:cNvSpPr/>
                  <p:nvPr/>
                </p:nvSpPr>
                <p:spPr>
                  <a:xfrm rot="18629602">
                    <a:off x="4280855" y="4935203"/>
                    <a:ext cx="299289" cy="66522"/>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11" name="正方形/長方形 10"/>
                <p:cNvSpPr/>
                <p:nvPr/>
              </p:nvSpPr>
              <p:spPr>
                <a:xfrm>
                  <a:off x="3995936" y="5517232"/>
                  <a:ext cx="216024" cy="899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sp>
            <p:nvSpPr>
              <p:cNvPr id="20" name="正方形/長方形 19"/>
              <p:cNvSpPr/>
              <p:nvPr/>
            </p:nvSpPr>
            <p:spPr>
              <a:xfrm>
                <a:off x="6038211" y="4995188"/>
                <a:ext cx="690769" cy="152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1" name="グループ化 20"/>
              <p:cNvGrpSpPr/>
              <p:nvPr/>
            </p:nvGrpSpPr>
            <p:grpSpPr>
              <a:xfrm flipH="1">
                <a:off x="5557046" y="4516673"/>
                <a:ext cx="532658" cy="671919"/>
                <a:chOff x="3624942" y="5013875"/>
                <a:chExt cx="587018" cy="671919"/>
              </a:xfrm>
              <a:solidFill>
                <a:schemeClr val="tx2"/>
              </a:solidFill>
            </p:grpSpPr>
            <p:grpSp>
              <p:nvGrpSpPr>
                <p:cNvPr id="22" name="グループ化 21"/>
                <p:cNvGrpSpPr/>
                <p:nvPr/>
              </p:nvGrpSpPr>
              <p:grpSpPr>
                <a:xfrm rot="21045687">
                  <a:off x="3624942" y="5013875"/>
                  <a:ext cx="449661" cy="671919"/>
                  <a:chOff x="4265833" y="4612379"/>
                  <a:chExt cx="510811" cy="748859"/>
                </a:xfrm>
                <a:grpFill/>
              </p:grpSpPr>
              <p:grpSp>
                <p:nvGrpSpPr>
                  <p:cNvPr id="24" name="グループ化 23"/>
                  <p:cNvGrpSpPr/>
                  <p:nvPr/>
                </p:nvGrpSpPr>
                <p:grpSpPr>
                  <a:xfrm>
                    <a:off x="4350804" y="4612379"/>
                    <a:ext cx="425840" cy="748859"/>
                    <a:chOff x="6728811" y="3025104"/>
                    <a:chExt cx="949540" cy="1674177"/>
                  </a:xfrm>
                  <a:grpFill/>
                </p:grpSpPr>
                <p:grpSp>
                  <p:nvGrpSpPr>
                    <p:cNvPr id="27" name="グループ化 26"/>
                    <p:cNvGrpSpPr/>
                    <p:nvPr/>
                  </p:nvGrpSpPr>
                  <p:grpSpPr>
                    <a:xfrm>
                      <a:off x="6728811" y="3025104"/>
                      <a:ext cx="762633" cy="1674177"/>
                      <a:chOff x="6728811" y="3025104"/>
                      <a:chExt cx="762633" cy="1674177"/>
                    </a:xfrm>
                    <a:grpFill/>
                  </p:grpSpPr>
                  <p:sp>
                    <p:nvSpPr>
                      <p:cNvPr id="29" name="円/楕円 28"/>
                      <p:cNvSpPr/>
                      <p:nvPr/>
                    </p:nvSpPr>
                    <p:spPr>
                      <a:xfrm>
                        <a:off x="6816312" y="3025104"/>
                        <a:ext cx="387930" cy="401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0" name="片側の 2 つの角を切り取った四角形 29"/>
                      <p:cNvSpPr/>
                      <p:nvPr/>
                    </p:nvSpPr>
                    <p:spPr>
                      <a:xfrm rot="20057858">
                        <a:off x="7060975" y="3390178"/>
                        <a:ext cx="430469" cy="921705"/>
                      </a:xfrm>
                      <a:prstGeom prst="snip2SameRect">
                        <a:avLst>
                          <a:gd name="adj1" fmla="val 314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1" name="角丸四角形 30"/>
                      <p:cNvSpPr/>
                      <p:nvPr/>
                    </p:nvSpPr>
                    <p:spPr>
                      <a:xfrm rot="554313">
                        <a:off x="6728811" y="4127304"/>
                        <a:ext cx="237364" cy="5719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8" name="円/楕円 27"/>
                    <p:cNvSpPr/>
                    <p:nvPr/>
                  </p:nvSpPr>
                  <p:spPr>
                    <a:xfrm rot="513170">
                      <a:off x="6810201" y="3900814"/>
                      <a:ext cx="868150" cy="4142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5" name="角丸四角形 24"/>
                  <p:cNvSpPr/>
                  <p:nvPr/>
                </p:nvSpPr>
                <p:spPr>
                  <a:xfrm rot="5400000">
                    <a:off x="4379519" y="4824942"/>
                    <a:ext cx="50954" cy="27832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6" name="角丸四角形 25"/>
                  <p:cNvSpPr/>
                  <p:nvPr/>
                </p:nvSpPr>
                <p:spPr>
                  <a:xfrm rot="18629602">
                    <a:off x="4280855" y="4935203"/>
                    <a:ext cx="299289" cy="66522"/>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3" name="正方形/長方形 22"/>
                <p:cNvSpPr/>
                <p:nvPr/>
              </p:nvSpPr>
              <p:spPr>
                <a:xfrm>
                  <a:off x="3995936" y="5517232"/>
                  <a:ext cx="216024" cy="8994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sp>
          <p:nvSpPr>
            <p:cNvPr id="34" name="円形吹き出し 33"/>
            <p:cNvSpPr/>
            <p:nvPr/>
          </p:nvSpPr>
          <p:spPr>
            <a:xfrm>
              <a:off x="5331110" y="3986495"/>
              <a:ext cx="688172" cy="407539"/>
            </a:xfrm>
            <a:prstGeom prst="wedgeEllipseCallout">
              <a:avLst>
                <a:gd name="adj1" fmla="val -31906"/>
                <a:gd name="adj2" fmla="val 9299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99" name="テキスト ボックス 4098"/>
          <p:cNvSpPr txBox="1"/>
          <p:nvPr/>
        </p:nvSpPr>
        <p:spPr>
          <a:xfrm>
            <a:off x="3059832" y="4005064"/>
            <a:ext cx="5641288" cy="830997"/>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kumimoji="1" lang="ja-JP" altLang="en-US" sz="2400" dirty="0" smtClean="0"/>
              <a:t>認定輸血検査技師が直接患者さんの元へ</a:t>
            </a:r>
            <a:endParaRPr kumimoji="1" lang="en-US" altLang="ja-JP" sz="2400" dirty="0" smtClean="0"/>
          </a:p>
          <a:p>
            <a:r>
              <a:rPr lang="ja-JP" altLang="en-US" sz="2400" dirty="0" smtClean="0"/>
              <a:t>伺い、説明を行います</a:t>
            </a:r>
            <a:endParaRPr kumimoji="1" lang="ja-JP" altLang="en-US" sz="2400" dirty="0"/>
          </a:p>
        </p:txBody>
      </p:sp>
      <p:grpSp>
        <p:nvGrpSpPr>
          <p:cNvPr id="4101" name="グループ化 4100"/>
          <p:cNvGrpSpPr/>
          <p:nvPr/>
        </p:nvGrpSpPr>
        <p:grpSpPr>
          <a:xfrm>
            <a:off x="357323" y="1826290"/>
            <a:ext cx="2558493" cy="4050981"/>
            <a:chOff x="344315" y="1826291"/>
            <a:chExt cx="2558493" cy="324036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1" b="2933"/>
            <a:stretch/>
          </p:blipFill>
          <p:spPr bwMode="auto">
            <a:xfrm>
              <a:off x="344315" y="1826291"/>
              <a:ext cx="255849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正方形/長方形 4099"/>
            <p:cNvSpPr/>
            <p:nvPr/>
          </p:nvSpPr>
          <p:spPr>
            <a:xfrm>
              <a:off x="1276221" y="4687044"/>
              <a:ext cx="770880" cy="1080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正方形/長方形 37"/>
            <p:cNvSpPr/>
            <p:nvPr/>
          </p:nvSpPr>
          <p:spPr>
            <a:xfrm>
              <a:off x="992808" y="2417918"/>
              <a:ext cx="1008112" cy="2316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04214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コンテンツ プレースホルダー 3"/>
          <p:cNvSpPr>
            <a:spLocks noGrp="1"/>
          </p:cNvSpPr>
          <p:nvPr>
            <p:ph sz="half" idx="1"/>
          </p:nvPr>
        </p:nvSpPr>
        <p:spPr>
          <a:xfrm>
            <a:off x="323528" y="1340769"/>
            <a:ext cx="6665738" cy="3456384"/>
          </a:xfrm>
        </p:spPr>
        <p:txBody>
          <a:bodyPr>
            <a:noAutofit/>
          </a:bodyPr>
          <a:lstStyle/>
          <a:p>
            <a:r>
              <a:rPr kumimoji="1" lang="ja-JP" altLang="en-US" sz="2400" dirty="0" smtClean="0">
                <a:latin typeface="+mj-ea"/>
                <a:ea typeface="+mj-ea"/>
              </a:rPr>
              <a:t>日本輸血・細胞治療学会</a:t>
            </a:r>
            <a:endParaRPr kumimoji="1" lang="en-US" altLang="ja-JP" sz="2400" dirty="0" smtClean="0">
              <a:latin typeface="+mj-ea"/>
              <a:ea typeface="+mj-ea"/>
            </a:endParaRPr>
          </a:p>
          <a:p>
            <a:r>
              <a:rPr lang="ja-JP" altLang="en-US" sz="2400" dirty="0" smtClean="0">
                <a:latin typeface="+mj-ea"/>
                <a:ea typeface="+mj-ea"/>
              </a:rPr>
              <a:t>福島県臨床検査技師会</a:t>
            </a:r>
            <a:endParaRPr lang="en-US" altLang="ja-JP" sz="2400" dirty="0" smtClean="0">
              <a:latin typeface="+mj-ea"/>
              <a:ea typeface="+mj-ea"/>
            </a:endParaRPr>
          </a:p>
          <a:p>
            <a:r>
              <a:rPr kumimoji="1" lang="ja-JP" altLang="en-US" sz="2400" dirty="0" smtClean="0">
                <a:latin typeface="+mj-ea"/>
                <a:ea typeface="+mj-ea"/>
              </a:rPr>
              <a:t>福島県合同輸血療法委員会</a:t>
            </a:r>
            <a:endParaRPr lang="en-US" altLang="ja-JP" sz="2400" dirty="0">
              <a:latin typeface="+mj-ea"/>
              <a:ea typeface="+mj-ea"/>
            </a:endParaRPr>
          </a:p>
          <a:p>
            <a:pPr marL="0" indent="0">
              <a:buNone/>
            </a:pPr>
            <a:endParaRPr kumimoji="1" lang="en-US" altLang="ja-JP" sz="2400" dirty="0" smtClean="0">
              <a:latin typeface="+mj-ea"/>
              <a:ea typeface="+mj-ea"/>
            </a:endParaRPr>
          </a:p>
          <a:p>
            <a:r>
              <a:rPr kumimoji="1" lang="ja-JP" altLang="en-US" sz="2400" dirty="0" smtClean="0">
                <a:latin typeface="+mj-ea"/>
                <a:ea typeface="+mj-ea"/>
              </a:rPr>
              <a:t>福島県立総合衛生学院　臨床検査学科</a:t>
            </a:r>
            <a:endParaRPr kumimoji="1" lang="en-US" altLang="ja-JP" sz="2400" dirty="0" smtClean="0">
              <a:latin typeface="+mj-ea"/>
              <a:ea typeface="+mj-ea"/>
            </a:endParaRPr>
          </a:p>
          <a:p>
            <a:endParaRPr lang="en-US" altLang="ja-JP" sz="2400" dirty="0">
              <a:latin typeface="+mj-ea"/>
              <a:ea typeface="+mj-ea"/>
            </a:endParaRPr>
          </a:p>
          <a:p>
            <a:r>
              <a:rPr lang="zh-TW" altLang="en-US" sz="2400" dirty="0">
                <a:latin typeface="ＭＳ Ｐゴシック" panose="020B0600070205080204" pitchFamily="50" charset="-128"/>
                <a:ea typeface="ＭＳ Ｐゴシック" panose="020B0600070205080204" pitchFamily="50" charset="-128"/>
              </a:rPr>
              <a:t>輸血機能評価認定制度</a:t>
            </a:r>
            <a:r>
              <a:rPr lang="zh-TW" altLang="en-US" sz="2400" dirty="0" smtClean="0">
                <a:latin typeface="ＭＳ Ｐゴシック" panose="020B0600070205080204" pitchFamily="50" charset="-128"/>
                <a:ea typeface="ＭＳ Ｐゴシック" panose="020B0600070205080204" pitchFamily="50" charset="-128"/>
              </a:rPr>
              <a:t>視察（</a:t>
            </a:r>
            <a:r>
              <a:rPr lang="en-US" altLang="zh-TW" sz="2400" dirty="0">
                <a:latin typeface="ＭＳ Ｐゴシック" panose="020B0600070205080204" pitchFamily="50" charset="-128"/>
                <a:ea typeface="ＭＳ Ｐゴシック" panose="020B0600070205080204" pitchFamily="50" charset="-128"/>
              </a:rPr>
              <a:t>I&amp;A</a:t>
            </a:r>
            <a:r>
              <a:rPr lang="zh-TW" altLang="en-US" sz="2400" dirty="0">
                <a:latin typeface="ＭＳ Ｐゴシック" panose="020B0600070205080204" pitchFamily="50" charset="-128"/>
                <a:ea typeface="ＭＳ Ｐゴシック" panose="020B0600070205080204" pitchFamily="50" charset="-128"/>
              </a:rPr>
              <a:t>制度</a:t>
            </a:r>
            <a:r>
              <a:rPr lang="zh-TW" altLang="en-US" sz="2400" dirty="0" smtClean="0">
                <a:latin typeface="ＭＳ Ｐゴシック" panose="020B0600070205080204" pitchFamily="50" charset="-128"/>
                <a:ea typeface="ＭＳ Ｐゴシック" panose="020B0600070205080204" pitchFamily="50" charset="-128"/>
              </a:rPr>
              <a:t>視察）</a:t>
            </a:r>
            <a:endParaRPr kumimoji="1" lang="en-US" altLang="ja-JP" sz="2400" dirty="0" smtClean="0">
              <a:latin typeface="ＭＳ Ｐゴシック" panose="020B0600070205080204" pitchFamily="50" charset="-128"/>
              <a:ea typeface="ＭＳ Ｐゴシック" panose="020B0600070205080204" pitchFamily="50" charset="-128"/>
            </a:endParaRPr>
          </a:p>
          <a:p>
            <a:endParaRPr kumimoji="1" lang="ja-JP" altLang="en-US" sz="2400" dirty="0">
              <a:latin typeface="+mj-ea"/>
              <a:ea typeface="+mj-ea"/>
            </a:endParaRPr>
          </a:p>
        </p:txBody>
      </p:sp>
      <p:sp>
        <p:nvSpPr>
          <p:cNvPr id="5" name="タイトル 2"/>
          <p:cNvSpPr>
            <a:spLocks noGrp="1"/>
          </p:cNvSpPr>
          <p:nvPr>
            <p:ph type="title"/>
          </p:nvPr>
        </p:nvSpPr>
        <p:spPr>
          <a:xfrm>
            <a:off x="446856" y="202630"/>
            <a:ext cx="8229600" cy="706090"/>
          </a:xfrm>
        </p:spPr>
        <p:txBody>
          <a:bodyPr>
            <a:normAutofit/>
          </a:bodyPr>
          <a:lstStyle/>
          <a:p>
            <a:r>
              <a:rPr lang="ja-JP" altLang="en-US" sz="3200" dirty="0" smtClean="0"/>
              <a:t>福島県内の認定輸血検査技師の活動</a:t>
            </a:r>
            <a:endParaRPr kumimoji="1" lang="ja-JP" altLang="en-US" sz="3200" dirty="0"/>
          </a:p>
        </p:txBody>
      </p:sp>
      <p:sp>
        <p:nvSpPr>
          <p:cNvPr id="6" name="右大かっこ 5"/>
          <p:cNvSpPr/>
          <p:nvPr/>
        </p:nvSpPr>
        <p:spPr>
          <a:xfrm>
            <a:off x="6552220" y="1340768"/>
            <a:ext cx="180020" cy="3024336"/>
          </a:xfrm>
          <a:prstGeom prst="righ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6819731" y="2276872"/>
            <a:ext cx="2133918" cy="1200329"/>
          </a:xfrm>
          <a:prstGeom prst="rect">
            <a:avLst/>
          </a:prstGeom>
          <a:noFill/>
        </p:spPr>
        <p:txBody>
          <a:bodyPr wrap="none" rtlCol="0">
            <a:spAutoFit/>
          </a:bodyPr>
          <a:lstStyle/>
          <a:p>
            <a:r>
              <a:rPr kumimoji="1" lang="ja-JP" altLang="en-US" sz="2400" dirty="0" smtClean="0"/>
              <a:t>役員活動</a:t>
            </a:r>
            <a:endParaRPr kumimoji="1" lang="en-US" altLang="ja-JP" sz="2400" dirty="0" smtClean="0"/>
          </a:p>
          <a:p>
            <a:r>
              <a:rPr lang="ja-JP" altLang="en-US" sz="2400" dirty="0"/>
              <a:t>技術指導</a:t>
            </a:r>
            <a:endParaRPr kumimoji="1" lang="en-US" altLang="ja-JP" sz="2400" dirty="0" smtClean="0"/>
          </a:p>
          <a:p>
            <a:r>
              <a:rPr lang="ja-JP" altLang="en-US" sz="2400" dirty="0" smtClean="0"/>
              <a:t>教育　　　　　等</a:t>
            </a:r>
            <a:endParaRPr lang="en-US" altLang="ja-JP" sz="2400" dirty="0" smtClean="0"/>
          </a:p>
        </p:txBody>
      </p:sp>
    </p:spTree>
    <p:extLst>
      <p:ext uri="{BB962C8B-B14F-4D97-AF65-F5344CB8AC3E}">
        <p14:creationId xmlns:p14="http://schemas.microsoft.com/office/powerpoint/2010/main" val="293293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コンテンツ プレースホルダー 3"/>
          <p:cNvSpPr>
            <a:spLocks noGrp="1"/>
          </p:cNvSpPr>
          <p:nvPr>
            <p:ph idx="1"/>
          </p:nvPr>
        </p:nvSpPr>
        <p:spPr>
          <a:xfrm>
            <a:off x="1331640" y="2132856"/>
            <a:ext cx="6192688" cy="1872208"/>
          </a:xfrm>
        </p:spPr>
        <p:txBody>
          <a:bodyPr>
            <a:noAutofit/>
          </a:bodyPr>
          <a:lstStyle/>
          <a:p>
            <a:r>
              <a:rPr kumimoji="1" lang="ja-JP" altLang="en-US" sz="2800" dirty="0" smtClean="0">
                <a:solidFill>
                  <a:schemeClr val="bg1">
                    <a:lumMod val="85000"/>
                  </a:schemeClr>
                </a:solidFill>
              </a:rPr>
              <a:t>臨床検査技師と輸血療法のかかわり</a:t>
            </a:r>
            <a:endParaRPr kumimoji="1" lang="en-US" altLang="ja-JP" sz="2800" dirty="0" smtClean="0">
              <a:solidFill>
                <a:schemeClr val="bg1">
                  <a:lumMod val="85000"/>
                </a:schemeClr>
              </a:solidFill>
            </a:endParaRPr>
          </a:p>
          <a:p>
            <a:endParaRPr lang="en-US" altLang="ja-JP" sz="2800" dirty="0"/>
          </a:p>
          <a:p>
            <a:r>
              <a:rPr lang="ja-JP" altLang="en-US" sz="2800" dirty="0" smtClean="0"/>
              <a:t>認定輸血検査技師の育成対策</a:t>
            </a:r>
            <a:endParaRPr kumimoji="1" lang="ja-JP" altLang="en-US" sz="2800" dirty="0"/>
          </a:p>
        </p:txBody>
      </p:sp>
    </p:spTree>
    <p:extLst>
      <p:ext uri="{BB962C8B-B14F-4D97-AF65-F5344CB8AC3E}">
        <p14:creationId xmlns:p14="http://schemas.microsoft.com/office/powerpoint/2010/main" val="3572150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87" t="21806" r="37635" b="8261"/>
          <a:stretch/>
        </p:blipFill>
        <p:spPr bwMode="auto">
          <a:xfrm>
            <a:off x="698525" y="108337"/>
            <a:ext cx="8270796" cy="634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1477219" y="2132856"/>
            <a:ext cx="1728192" cy="0"/>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10" name="直線コネクタ 9"/>
          <p:cNvCxnSpPr/>
          <p:nvPr/>
        </p:nvCxnSpPr>
        <p:spPr>
          <a:xfrm>
            <a:off x="1475656" y="2492896"/>
            <a:ext cx="1728192" cy="0"/>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11" name="直線コネクタ 10"/>
          <p:cNvCxnSpPr/>
          <p:nvPr/>
        </p:nvCxnSpPr>
        <p:spPr>
          <a:xfrm>
            <a:off x="1475656" y="2996952"/>
            <a:ext cx="1728192" cy="0"/>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12" name="直線コネクタ 11"/>
          <p:cNvCxnSpPr/>
          <p:nvPr/>
        </p:nvCxnSpPr>
        <p:spPr>
          <a:xfrm>
            <a:off x="1475656" y="3573016"/>
            <a:ext cx="1728192" cy="0"/>
          </a:xfrm>
          <a:prstGeom prst="line">
            <a:avLst/>
          </a:prstGeom>
          <a:ln>
            <a:solidFill>
              <a:srgbClr val="FF66FF"/>
            </a:solidFill>
          </a:ln>
        </p:spPr>
        <p:style>
          <a:lnRef idx="3">
            <a:schemeClr val="accent6"/>
          </a:lnRef>
          <a:fillRef idx="0">
            <a:schemeClr val="accent6"/>
          </a:fillRef>
          <a:effectRef idx="2">
            <a:schemeClr val="accent6"/>
          </a:effectRef>
          <a:fontRef idx="minor">
            <a:schemeClr val="tx1"/>
          </a:fontRef>
        </p:style>
      </p:cxnSp>
      <p:cxnSp>
        <p:nvCxnSpPr>
          <p:cNvPr id="14" name="直線コネクタ 13"/>
          <p:cNvCxnSpPr/>
          <p:nvPr/>
        </p:nvCxnSpPr>
        <p:spPr>
          <a:xfrm>
            <a:off x="1547664" y="3861048"/>
            <a:ext cx="1728192" cy="0"/>
          </a:xfrm>
          <a:prstGeom prst="line">
            <a:avLst/>
          </a:prstGeom>
          <a:ln>
            <a:solidFill>
              <a:srgbClr val="FF66FF"/>
            </a:solidFill>
          </a:ln>
        </p:spPr>
        <p:style>
          <a:lnRef idx="3">
            <a:schemeClr val="accent6"/>
          </a:lnRef>
          <a:fillRef idx="0">
            <a:schemeClr val="accent6"/>
          </a:fillRef>
          <a:effectRef idx="2">
            <a:schemeClr val="accent6"/>
          </a:effectRef>
          <a:fontRef idx="minor">
            <a:schemeClr val="tx1"/>
          </a:fontRef>
        </p:style>
      </p:cxnSp>
      <p:cxnSp>
        <p:nvCxnSpPr>
          <p:cNvPr id="15" name="直線コネクタ 14"/>
          <p:cNvCxnSpPr/>
          <p:nvPr/>
        </p:nvCxnSpPr>
        <p:spPr>
          <a:xfrm>
            <a:off x="1475656" y="4149080"/>
            <a:ext cx="1728192" cy="0"/>
          </a:xfrm>
          <a:prstGeom prst="line">
            <a:avLst/>
          </a:prstGeom>
          <a:ln>
            <a:solidFill>
              <a:srgbClr val="FF66FF"/>
            </a:solidFill>
          </a:ln>
        </p:spPr>
        <p:style>
          <a:lnRef idx="3">
            <a:schemeClr val="accent6"/>
          </a:lnRef>
          <a:fillRef idx="0">
            <a:schemeClr val="accent6"/>
          </a:fillRef>
          <a:effectRef idx="2">
            <a:schemeClr val="accent6"/>
          </a:effectRef>
          <a:fontRef idx="minor">
            <a:schemeClr val="tx1"/>
          </a:fontRef>
        </p:style>
      </p:cxnSp>
      <p:cxnSp>
        <p:nvCxnSpPr>
          <p:cNvPr id="16" name="直線コネクタ 15"/>
          <p:cNvCxnSpPr/>
          <p:nvPr/>
        </p:nvCxnSpPr>
        <p:spPr>
          <a:xfrm>
            <a:off x="1475656" y="4725144"/>
            <a:ext cx="1224136" cy="0"/>
          </a:xfrm>
          <a:prstGeom prst="line">
            <a:avLst/>
          </a:prstGeom>
          <a:ln>
            <a:solidFill>
              <a:srgbClr val="FF66FF"/>
            </a:solidFill>
          </a:ln>
        </p:spPr>
        <p:style>
          <a:lnRef idx="3">
            <a:schemeClr val="accent6"/>
          </a:lnRef>
          <a:fillRef idx="0">
            <a:schemeClr val="accent6"/>
          </a:fillRef>
          <a:effectRef idx="2">
            <a:schemeClr val="accent6"/>
          </a:effectRef>
          <a:fontRef idx="minor">
            <a:schemeClr val="tx1"/>
          </a:fontRef>
        </p:style>
      </p:cxnSp>
      <p:sp>
        <p:nvSpPr>
          <p:cNvPr id="18" name="テキスト ボックス 17"/>
          <p:cNvSpPr txBox="1"/>
          <p:nvPr/>
        </p:nvSpPr>
        <p:spPr>
          <a:xfrm>
            <a:off x="4499992" y="6381328"/>
            <a:ext cx="4464496" cy="307777"/>
          </a:xfrm>
          <a:prstGeom prst="rect">
            <a:avLst/>
          </a:prstGeom>
          <a:noFill/>
        </p:spPr>
        <p:txBody>
          <a:bodyPr wrap="square" rtlCol="0">
            <a:spAutoFit/>
          </a:bodyPr>
          <a:lstStyle/>
          <a:p>
            <a:r>
              <a:rPr kumimoji="1" lang="ja-JP" altLang="en-US" sz="1400" dirty="0" smtClean="0"/>
              <a:t>参考：</a:t>
            </a:r>
            <a:r>
              <a:rPr kumimoji="1" lang="en-US" altLang="ja-JP" sz="1400" dirty="0" smtClean="0"/>
              <a:t>JAMT </a:t>
            </a:r>
            <a:r>
              <a:rPr kumimoji="1" lang="ja-JP" altLang="en-US" sz="1400" dirty="0" smtClean="0"/>
              <a:t>一般社団法人　日本臨床衛生検査技師会</a:t>
            </a:r>
            <a:r>
              <a:rPr kumimoji="1" lang="en-US" altLang="ja-JP" sz="1400" dirty="0" smtClean="0"/>
              <a:t>HP</a:t>
            </a:r>
            <a:endParaRPr kumimoji="1" lang="ja-JP" altLang="en-US" sz="1400" dirty="0"/>
          </a:p>
        </p:txBody>
      </p:sp>
      <p:sp>
        <p:nvSpPr>
          <p:cNvPr id="2" name="テキスト ボックス 1"/>
          <p:cNvSpPr txBox="1"/>
          <p:nvPr/>
        </p:nvSpPr>
        <p:spPr>
          <a:xfrm>
            <a:off x="3491880" y="2470959"/>
            <a:ext cx="3833101" cy="369332"/>
          </a:xfrm>
          <a:prstGeom prst="rect">
            <a:avLst/>
          </a:prstGeom>
          <a:noFill/>
          <a:ln>
            <a:solidFill>
              <a:srgbClr val="FFFF00"/>
            </a:solidFill>
          </a:ln>
        </p:spPr>
        <p:txBody>
          <a:bodyPr wrap="none" rtlCol="0">
            <a:spAutoFit/>
          </a:bodyPr>
          <a:lstStyle/>
          <a:p>
            <a:r>
              <a:rPr kumimoji="1" lang="ja-JP" altLang="en-US" dirty="0" smtClean="0"/>
              <a:t>⇒全般的な検査の知識が必要な資格</a:t>
            </a:r>
            <a:endParaRPr kumimoji="1" lang="ja-JP" altLang="en-US" dirty="0"/>
          </a:p>
        </p:txBody>
      </p:sp>
      <p:sp>
        <p:nvSpPr>
          <p:cNvPr id="13" name="テキスト ボックス 12"/>
          <p:cNvSpPr txBox="1"/>
          <p:nvPr/>
        </p:nvSpPr>
        <p:spPr>
          <a:xfrm>
            <a:off x="3563888" y="3779748"/>
            <a:ext cx="4001416" cy="369332"/>
          </a:xfrm>
          <a:prstGeom prst="rect">
            <a:avLst/>
          </a:prstGeom>
          <a:noFill/>
          <a:ln>
            <a:solidFill>
              <a:srgbClr val="FF66FF"/>
            </a:solidFill>
          </a:ln>
        </p:spPr>
        <p:txBody>
          <a:bodyPr wrap="none" rtlCol="0">
            <a:spAutoFit/>
          </a:bodyPr>
          <a:lstStyle/>
          <a:p>
            <a:r>
              <a:rPr kumimoji="1" lang="ja-JP" altLang="en-US" dirty="0" smtClean="0"/>
              <a:t>⇒専門性に特化した知識が必要な資格</a:t>
            </a:r>
            <a:endParaRPr kumimoji="1" lang="ja-JP" altLang="en-US" dirty="0"/>
          </a:p>
        </p:txBody>
      </p:sp>
      <p:cxnSp>
        <p:nvCxnSpPr>
          <p:cNvPr id="17" name="直線コネクタ 16"/>
          <p:cNvCxnSpPr/>
          <p:nvPr/>
        </p:nvCxnSpPr>
        <p:spPr>
          <a:xfrm>
            <a:off x="1475656" y="3284984"/>
            <a:ext cx="936104" cy="0"/>
          </a:xfrm>
          <a:prstGeom prst="line">
            <a:avLst/>
          </a:prstGeom>
          <a:ln>
            <a:solidFill>
              <a:srgbClr val="FF66FF"/>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51062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日本輸血・細胞治療学会">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44" y="2132856"/>
            <a:ext cx="3810000" cy="609600"/>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83568" y="2876743"/>
            <a:ext cx="7776864" cy="1200329"/>
          </a:xfrm>
          <a:prstGeom prst="rect">
            <a:avLst/>
          </a:prstGeom>
        </p:spPr>
        <p:txBody>
          <a:bodyPr wrap="square">
            <a:spAutoFit/>
          </a:bodyPr>
          <a:lstStyle/>
          <a:p>
            <a:r>
              <a:rPr lang="ja-JP" altLang="en-US" sz="2400" dirty="0" smtClean="0"/>
              <a:t>目的：この</a:t>
            </a:r>
            <a:r>
              <a:rPr lang="ja-JP" altLang="en-US" sz="2400" dirty="0"/>
              <a:t>制度は輸血に関する正しい知識と的確な輸血検査により、輸血の安全性の向上に寄与することのできる技師の育成を目的としています。 </a:t>
            </a:r>
          </a:p>
        </p:txBody>
      </p:sp>
      <p:sp>
        <p:nvSpPr>
          <p:cNvPr id="6" name="タイトル 5"/>
          <p:cNvSpPr>
            <a:spLocks noGrp="1"/>
          </p:cNvSpPr>
          <p:nvPr>
            <p:ph type="title"/>
          </p:nvPr>
        </p:nvSpPr>
        <p:spPr>
          <a:xfrm>
            <a:off x="457200" y="274638"/>
            <a:ext cx="8229600" cy="850106"/>
          </a:xfrm>
        </p:spPr>
        <p:txBody>
          <a:bodyPr>
            <a:normAutofit/>
          </a:bodyPr>
          <a:lstStyle/>
          <a:p>
            <a:r>
              <a:rPr kumimoji="1" lang="ja-JP" altLang="en-US" sz="3200" dirty="0" smtClean="0"/>
              <a:t>認定輸血検査技師とは</a:t>
            </a:r>
            <a:r>
              <a:rPr kumimoji="1" lang="en-US" altLang="ja-JP" sz="3200" dirty="0" smtClean="0"/>
              <a:t>?</a:t>
            </a:r>
            <a:endParaRPr kumimoji="1" lang="ja-JP" altLang="en-US" sz="3200" dirty="0"/>
          </a:p>
        </p:txBody>
      </p:sp>
    </p:spTree>
    <p:extLst>
      <p:ext uri="{BB962C8B-B14F-4D97-AF65-F5344CB8AC3E}">
        <p14:creationId xmlns:p14="http://schemas.microsoft.com/office/powerpoint/2010/main" val="431552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lang="ja-JP" altLang="en-US" sz="3200" dirty="0"/>
              <a:t>東北</a:t>
            </a:r>
            <a:r>
              <a:rPr kumimoji="1" lang="ja-JP" altLang="en-US" sz="3200" dirty="0" smtClean="0"/>
              <a:t>の認定輸血検査技師</a:t>
            </a:r>
            <a:endParaRPr kumimoji="1"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96098893"/>
              </p:ext>
            </p:extLst>
          </p:nvPr>
        </p:nvGraphicFramePr>
        <p:xfrm>
          <a:off x="1043608" y="1182956"/>
          <a:ext cx="7272807" cy="4049300"/>
        </p:xfrm>
        <a:graphic>
          <a:graphicData uri="http://schemas.openxmlformats.org/drawingml/2006/table">
            <a:tbl>
              <a:tblPr firstRow="1" bandRow="1">
                <a:tableStyleId>{5A111915-BE36-4E01-A7E5-04B1672EAD32}</a:tableStyleId>
              </a:tblPr>
              <a:tblGrid>
                <a:gridCol w="1296145"/>
                <a:gridCol w="1872208"/>
                <a:gridCol w="1224136"/>
                <a:gridCol w="1427654"/>
                <a:gridCol w="1452664"/>
              </a:tblGrid>
              <a:tr h="432048">
                <a:tc>
                  <a:txBody>
                    <a:bodyPr/>
                    <a:lstStyle/>
                    <a:p>
                      <a:pPr algn="ctr"/>
                      <a:endParaRPr kumimoji="1" lang="ja-JP" altLang="en-US" sz="2400" b="0" dirty="0">
                        <a:latin typeface="+mj-ea"/>
                        <a:ea typeface="+mj-ea"/>
                      </a:endParaRPr>
                    </a:p>
                  </a:txBody>
                  <a:tcPr anchor="ctr"/>
                </a:tc>
                <a:tc>
                  <a:txBody>
                    <a:bodyPr/>
                    <a:lstStyle/>
                    <a:p>
                      <a:pPr algn="ctr"/>
                      <a:r>
                        <a:rPr kumimoji="1" lang="en-US" altLang="ja-JP" sz="2400" b="0" dirty="0" smtClean="0">
                          <a:latin typeface="+mj-ea"/>
                          <a:ea typeface="+mj-ea"/>
                        </a:rPr>
                        <a:t>2013</a:t>
                      </a:r>
                      <a:r>
                        <a:rPr kumimoji="1" lang="ja-JP" altLang="en-US" sz="2400" b="0" dirty="0" smtClean="0">
                          <a:latin typeface="+mj-ea"/>
                          <a:ea typeface="+mj-ea"/>
                        </a:rPr>
                        <a:t>年</a:t>
                      </a:r>
                      <a:endParaRPr kumimoji="1" lang="en-US" altLang="ja-JP" sz="2400" b="0" dirty="0" smtClean="0">
                        <a:latin typeface="+mj-ea"/>
                        <a:ea typeface="+mj-ea"/>
                      </a:endParaRPr>
                    </a:p>
                  </a:txBody>
                  <a:tcPr anchor="ctr"/>
                </a:tc>
                <a:tc>
                  <a:txBody>
                    <a:bodyPr/>
                    <a:lstStyle/>
                    <a:p>
                      <a:pPr algn="ctr"/>
                      <a:endParaRPr kumimoji="1" lang="ja-JP" altLang="en-US" sz="2400" b="0" dirty="0">
                        <a:latin typeface="+mj-ea"/>
                        <a:ea typeface="+mj-ea"/>
                      </a:endParaRPr>
                    </a:p>
                  </a:txBody>
                  <a:tcPr anchor="ctr"/>
                </a:tc>
                <a:tc>
                  <a:txBody>
                    <a:bodyPr/>
                    <a:lstStyle/>
                    <a:p>
                      <a:pPr algn="ctr"/>
                      <a:r>
                        <a:rPr kumimoji="1" lang="en-US" altLang="ja-JP" sz="2400" b="0" dirty="0" smtClean="0">
                          <a:latin typeface="+mj-ea"/>
                          <a:ea typeface="+mj-ea"/>
                        </a:rPr>
                        <a:t>2018</a:t>
                      </a:r>
                      <a:r>
                        <a:rPr kumimoji="1" lang="ja-JP" altLang="en-US" sz="2400" b="0" dirty="0" smtClean="0">
                          <a:latin typeface="+mj-ea"/>
                          <a:ea typeface="+mj-ea"/>
                        </a:rPr>
                        <a:t>年</a:t>
                      </a:r>
                      <a:endParaRPr kumimoji="1" lang="en-US" altLang="ja-JP" sz="2400" b="0" dirty="0" smtClean="0">
                        <a:latin typeface="+mj-ea"/>
                        <a:ea typeface="+mj-ea"/>
                      </a:endParaRPr>
                    </a:p>
                  </a:txBody>
                  <a:tcPr anchor="ctr"/>
                </a:tc>
                <a:tc>
                  <a:txBody>
                    <a:bodyPr/>
                    <a:lstStyle/>
                    <a:p>
                      <a:pPr algn="ctr"/>
                      <a:r>
                        <a:rPr kumimoji="1" lang="ja-JP" altLang="en-US" sz="2400" b="0" dirty="0" smtClean="0">
                          <a:latin typeface="+mj-ea"/>
                          <a:ea typeface="+mj-ea"/>
                        </a:rPr>
                        <a:t>変動</a:t>
                      </a:r>
                      <a:endParaRPr kumimoji="1" lang="ja-JP" altLang="en-US" sz="2400" b="0" dirty="0">
                        <a:latin typeface="+mj-ea"/>
                        <a:ea typeface="+mj-ea"/>
                      </a:endParaRPr>
                    </a:p>
                  </a:txBody>
                  <a:tcPr anchor="ctr"/>
                </a:tc>
              </a:tr>
              <a:tr h="497018">
                <a:tc>
                  <a:txBody>
                    <a:bodyPr/>
                    <a:lstStyle/>
                    <a:p>
                      <a:r>
                        <a:rPr kumimoji="1" lang="ja-JP" altLang="en-US" sz="2400" b="0" dirty="0" smtClean="0">
                          <a:latin typeface="+mj-ea"/>
                          <a:ea typeface="+mj-ea"/>
                        </a:rPr>
                        <a:t>青森</a:t>
                      </a:r>
                      <a:endParaRPr kumimoji="1" lang="ja-JP" altLang="en-US" sz="2400" b="0" dirty="0">
                        <a:latin typeface="+mj-ea"/>
                        <a:ea typeface="+mj-ea"/>
                      </a:endParaRPr>
                    </a:p>
                  </a:txBody>
                  <a:tcPr/>
                </a:tc>
                <a:tc>
                  <a:txBody>
                    <a:bodyPr/>
                    <a:lstStyle/>
                    <a:p>
                      <a:pPr algn="ctr"/>
                      <a:r>
                        <a:rPr kumimoji="1" lang="en-US" altLang="ja-JP" sz="2400" b="0" dirty="0" smtClean="0">
                          <a:latin typeface="+mj-ea"/>
                          <a:ea typeface="+mj-ea"/>
                        </a:rPr>
                        <a:t>13</a:t>
                      </a:r>
                      <a:endParaRPr kumimoji="1" lang="ja-JP" altLang="en-US" sz="2400" b="0" dirty="0">
                        <a:latin typeface="+mj-ea"/>
                        <a:ea typeface="+mj-ea"/>
                      </a:endParaRPr>
                    </a:p>
                  </a:txBody>
                  <a:tcPr/>
                </a:tc>
                <a:tc>
                  <a:txBody>
                    <a:bodyPr/>
                    <a:lstStyle/>
                    <a:p>
                      <a:pPr algn="ctr"/>
                      <a:r>
                        <a:rPr kumimoji="1" lang="ja-JP" altLang="en-US" sz="2400" b="0" dirty="0" smtClean="0">
                          <a:latin typeface="+mj-ea"/>
                          <a:ea typeface="+mj-ea"/>
                        </a:rPr>
                        <a:t>➔</a:t>
                      </a:r>
                      <a:endParaRPr kumimoji="1" lang="ja-JP" altLang="en-US" sz="2400" b="0" dirty="0">
                        <a:latin typeface="+mj-ea"/>
                        <a:ea typeface="+mj-ea"/>
                      </a:endParaRPr>
                    </a:p>
                  </a:txBody>
                  <a:tcPr/>
                </a:tc>
                <a:tc>
                  <a:txBody>
                    <a:bodyPr/>
                    <a:lstStyle/>
                    <a:p>
                      <a:pPr algn="ctr"/>
                      <a:r>
                        <a:rPr kumimoji="1" lang="en-US" altLang="ja-JP" sz="2400" b="0" dirty="0" smtClean="0">
                          <a:solidFill>
                            <a:srgbClr val="FF0000"/>
                          </a:solidFill>
                          <a:latin typeface="+mj-ea"/>
                          <a:ea typeface="+mj-ea"/>
                        </a:rPr>
                        <a:t>17</a:t>
                      </a:r>
                      <a:endParaRPr kumimoji="1" lang="ja-JP" altLang="en-US" sz="2400" b="0" dirty="0">
                        <a:solidFill>
                          <a:srgbClr val="FF0000"/>
                        </a:solidFill>
                        <a:latin typeface="+mj-ea"/>
                        <a:ea typeface="+mj-ea"/>
                      </a:endParaRPr>
                    </a:p>
                  </a:txBody>
                  <a:tcPr>
                    <a:solidFill>
                      <a:srgbClr val="FFFF00"/>
                    </a:solidFill>
                  </a:tcPr>
                </a:tc>
                <a:tc>
                  <a:txBody>
                    <a:bodyPr/>
                    <a:lstStyle/>
                    <a:p>
                      <a:pPr algn="ctr"/>
                      <a:r>
                        <a:rPr kumimoji="1" lang="en-US" altLang="ja-JP" sz="2400" b="0" dirty="0" smtClean="0">
                          <a:solidFill>
                            <a:srgbClr val="FF0000"/>
                          </a:solidFill>
                          <a:latin typeface="+mj-ea"/>
                          <a:ea typeface="+mj-ea"/>
                        </a:rPr>
                        <a:t>130%</a:t>
                      </a:r>
                      <a:endParaRPr kumimoji="1" lang="ja-JP" altLang="en-US" sz="2400" b="0" dirty="0">
                        <a:solidFill>
                          <a:srgbClr val="FF0000"/>
                        </a:solidFill>
                        <a:latin typeface="+mj-ea"/>
                        <a:ea typeface="+mj-ea"/>
                      </a:endParaRPr>
                    </a:p>
                  </a:txBody>
                  <a:tcPr>
                    <a:solidFill>
                      <a:srgbClr val="FFFF00"/>
                    </a:solidFill>
                  </a:tcPr>
                </a:tc>
              </a:tr>
              <a:tr h="497018">
                <a:tc>
                  <a:txBody>
                    <a:bodyPr/>
                    <a:lstStyle/>
                    <a:p>
                      <a:r>
                        <a:rPr kumimoji="1" lang="ja-JP" altLang="en-US" sz="3200" b="1" dirty="0" smtClean="0">
                          <a:latin typeface="+mj-ea"/>
                          <a:ea typeface="+mj-ea"/>
                        </a:rPr>
                        <a:t>岩手</a:t>
                      </a:r>
                      <a:endParaRPr kumimoji="1" lang="en-US" altLang="ja-JP" sz="3200" b="1" dirty="0" smtClean="0">
                        <a:latin typeface="+mj-ea"/>
                        <a:ea typeface="+mj-ea"/>
                      </a:endParaRPr>
                    </a:p>
                  </a:txBody>
                  <a:tcPr/>
                </a:tc>
                <a:tc>
                  <a:txBody>
                    <a:bodyPr/>
                    <a:lstStyle/>
                    <a:p>
                      <a:pPr algn="ctr"/>
                      <a:r>
                        <a:rPr kumimoji="1" lang="en-US" altLang="ja-JP" sz="3200" b="1" dirty="0" smtClean="0">
                          <a:latin typeface="+mj-ea"/>
                          <a:ea typeface="+mj-ea"/>
                        </a:rPr>
                        <a:t>13</a:t>
                      </a:r>
                      <a:endParaRPr kumimoji="1" lang="ja-JP" altLang="en-US" sz="3200" b="1"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latin typeface="+mj-ea"/>
                          <a:ea typeface="+mj-ea"/>
                        </a:rPr>
                        <a:t>➔</a:t>
                      </a:r>
                    </a:p>
                  </a:txBody>
                  <a:tcPr/>
                </a:tc>
                <a:tc>
                  <a:txBody>
                    <a:bodyPr/>
                    <a:lstStyle/>
                    <a:p>
                      <a:pPr algn="ctr"/>
                      <a:r>
                        <a:rPr kumimoji="1" lang="en-US" altLang="ja-JP" sz="3200" b="1" dirty="0" smtClean="0">
                          <a:latin typeface="+mj-ea"/>
                          <a:ea typeface="+mj-ea"/>
                        </a:rPr>
                        <a:t>11</a:t>
                      </a:r>
                      <a:endParaRPr kumimoji="1" lang="ja-JP" altLang="en-US" sz="3200" b="1" dirty="0">
                        <a:latin typeface="+mj-ea"/>
                        <a:ea typeface="+mj-ea"/>
                      </a:endParaRPr>
                    </a:p>
                  </a:txBody>
                  <a:tcPr/>
                </a:tc>
                <a:tc>
                  <a:txBody>
                    <a:bodyPr/>
                    <a:lstStyle/>
                    <a:p>
                      <a:pPr algn="ctr"/>
                      <a:r>
                        <a:rPr kumimoji="1" lang="en-US" altLang="ja-JP" sz="3200" b="1" dirty="0" smtClean="0">
                          <a:solidFill>
                            <a:srgbClr val="99CCFF"/>
                          </a:solidFill>
                          <a:latin typeface="+mj-ea"/>
                          <a:ea typeface="+mj-ea"/>
                        </a:rPr>
                        <a:t>84%</a:t>
                      </a:r>
                      <a:endParaRPr kumimoji="1" lang="ja-JP" altLang="en-US" sz="3200" b="1" dirty="0">
                        <a:solidFill>
                          <a:srgbClr val="99CCFF"/>
                        </a:solidFill>
                        <a:latin typeface="+mj-ea"/>
                        <a:ea typeface="+mj-ea"/>
                      </a:endParaRPr>
                    </a:p>
                  </a:txBody>
                  <a:tcPr/>
                </a:tc>
              </a:tr>
              <a:tr h="497018">
                <a:tc>
                  <a:txBody>
                    <a:bodyPr/>
                    <a:lstStyle/>
                    <a:p>
                      <a:r>
                        <a:rPr kumimoji="1" lang="ja-JP" altLang="en-US" sz="2400" b="0" dirty="0" smtClean="0">
                          <a:latin typeface="+mj-ea"/>
                          <a:ea typeface="+mj-ea"/>
                        </a:rPr>
                        <a:t>秋田</a:t>
                      </a:r>
                      <a:endParaRPr kumimoji="1" lang="ja-JP" altLang="en-US" sz="2400" b="0" dirty="0">
                        <a:latin typeface="+mj-ea"/>
                        <a:ea typeface="+mj-ea"/>
                      </a:endParaRPr>
                    </a:p>
                  </a:txBody>
                  <a:tcPr/>
                </a:tc>
                <a:tc>
                  <a:txBody>
                    <a:bodyPr/>
                    <a:lstStyle/>
                    <a:p>
                      <a:pPr algn="ctr"/>
                      <a:r>
                        <a:rPr kumimoji="1" lang="en-US" altLang="ja-JP" sz="2400" b="0" dirty="0" smtClean="0">
                          <a:latin typeface="+mj-ea"/>
                          <a:ea typeface="+mj-ea"/>
                        </a:rPr>
                        <a:t>12</a:t>
                      </a:r>
                      <a:endParaRPr kumimoji="1" lang="ja-JP" altLang="en-US" sz="24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j-ea"/>
                          <a:ea typeface="+mj-ea"/>
                        </a:rPr>
                        <a:t>➔</a:t>
                      </a:r>
                    </a:p>
                  </a:txBody>
                  <a:tcPr/>
                </a:tc>
                <a:tc>
                  <a:txBody>
                    <a:bodyPr/>
                    <a:lstStyle/>
                    <a:p>
                      <a:pPr algn="ctr"/>
                      <a:r>
                        <a:rPr kumimoji="1" lang="en-US" altLang="ja-JP" sz="2400" b="0" dirty="0" smtClean="0">
                          <a:latin typeface="+mj-ea"/>
                          <a:ea typeface="+mj-ea"/>
                        </a:rPr>
                        <a:t>12</a:t>
                      </a:r>
                      <a:endParaRPr kumimoji="1" lang="ja-JP" altLang="en-US" sz="2400" b="0" dirty="0">
                        <a:latin typeface="+mj-ea"/>
                        <a:ea typeface="+mj-ea"/>
                      </a:endParaRPr>
                    </a:p>
                  </a:txBody>
                  <a:tcPr/>
                </a:tc>
                <a:tc>
                  <a:txBody>
                    <a:bodyPr/>
                    <a:lstStyle/>
                    <a:p>
                      <a:pPr algn="ctr"/>
                      <a:r>
                        <a:rPr kumimoji="1" lang="en-US" altLang="ja-JP" sz="2400" b="0" dirty="0" smtClean="0">
                          <a:latin typeface="+mj-ea"/>
                          <a:ea typeface="+mj-ea"/>
                        </a:rPr>
                        <a:t>100%</a:t>
                      </a:r>
                      <a:endParaRPr kumimoji="1" lang="ja-JP" altLang="en-US" sz="2400" b="0" dirty="0">
                        <a:solidFill>
                          <a:schemeClr val="tx1"/>
                        </a:solidFill>
                        <a:latin typeface="+mj-ea"/>
                        <a:ea typeface="+mj-ea"/>
                      </a:endParaRPr>
                    </a:p>
                  </a:txBody>
                  <a:tcPr/>
                </a:tc>
              </a:tr>
              <a:tr h="497018">
                <a:tc>
                  <a:txBody>
                    <a:bodyPr/>
                    <a:lstStyle/>
                    <a:p>
                      <a:r>
                        <a:rPr kumimoji="1" lang="ja-JP" altLang="en-US" sz="2400" b="0" dirty="0" smtClean="0">
                          <a:latin typeface="+mj-ea"/>
                          <a:ea typeface="+mj-ea"/>
                        </a:rPr>
                        <a:t>宮城</a:t>
                      </a:r>
                      <a:endParaRPr kumimoji="1" lang="ja-JP" altLang="en-US" sz="2400" b="0" dirty="0">
                        <a:latin typeface="+mj-ea"/>
                        <a:ea typeface="+mj-ea"/>
                      </a:endParaRPr>
                    </a:p>
                  </a:txBody>
                  <a:tcPr/>
                </a:tc>
                <a:tc>
                  <a:txBody>
                    <a:bodyPr/>
                    <a:lstStyle/>
                    <a:p>
                      <a:pPr algn="ctr"/>
                      <a:r>
                        <a:rPr kumimoji="1" lang="en-US" altLang="ja-JP" sz="2400" b="0" dirty="0" smtClean="0">
                          <a:latin typeface="+mj-ea"/>
                          <a:ea typeface="+mj-ea"/>
                        </a:rPr>
                        <a:t>26</a:t>
                      </a:r>
                      <a:endParaRPr kumimoji="1" lang="ja-JP" altLang="en-US" sz="24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j-ea"/>
                          <a:ea typeface="+mj-ea"/>
                        </a:rPr>
                        <a:t>➔</a:t>
                      </a:r>
                    </a:p>
                  </a:txBody>
                  <a:tcPr/>
                </a:tc>
                <a:tc>
                  <a:txBody>
                    <a:bodyPr/>
                    <a:lstStyle/>
                    <a:p>
                      <a:pPr algn="ctr"/>
                      <a:r>
                        <a:rPr kumimoji="1" lang="en-US" altLang="ja-JP" sz="2400" b="0" dirty="0" smtClean="0">
                          <a:latin typeface="+mj-ea"/>
                          <a:ea typeface="+mj-ea"/>
                        </a:rPr>
                        <a:t>21</a:t>
                      </a:r>
                      <a:endParaRPr kumimoji="1" lang="ja-JP" altLang="en-US" sz="2400" b="0" dirty="0">
                        <a:latin typeface="+mj-ea"/>
                        <a:ea typeface="+mj-ea"/>
                      </a:endParaRPr>
                    </a:p>
                  </a:txBody>
                  <a:tcPr/>
                </a:tc>
                <a:tc>
                  <a:txBody>
                    <a:bodyPr/>
                    <a:lstStyle/>
                    <a:p>
                      <a:pPr algn="ctr"/>
                      <a:r>
                        <a:rPr kumimoji="1" lang="en-US" altLang="ja-JP" sz="2400" b="0" dirty="0" smtClean="0">
                          <a:solidFill>
                            <a:srgbClr val="99CCFF"/>
                          </a:solidFill>
                          <a:latin typeface="+mj-ea"/>
                          <a:ea typeface="+mj-ea"/>
                        </a:rPr>
                        <a:t>80%</a:t>
                      </a:r>
                      <a:endParaRPr kumimoji="1" lang="ja-JP" altLang="en-US" sz="2400" b="0" dirty="0">
                        <a:solidFill>
                          <a:srgbClr val="99CCFF"/>
                        </a:solidFill>
                        <a:latin typeface="+mj-ea"/>
                        <a:ea typeface="+mj-ea"/>
                      </a:endParaRPr>
                    </a:p>
                  </a:txBody>
                  <a:tcPr/>
                </a:tc>
              </a:tr>
              <a:tr h="497018">
                <a:tc>
                  <a:txBody>
                    <a:bodyPr/>
                    <a:lstStyle/>
                    <a:p>
                      <a:r>
                        <a:rPr kumimoji="1" lang="ja-JP" altLang="en-US" sz="2400" b="0" dirty="0" smtClean="0">
                          <a:latin typeface="+mj-ea"/>
                          <a:ea typeface="+mj-ea"/>
                        </a:rPr>
                        <a:t>山形</a:t>
                      </a:r>
                      <a:endParaRPr kumimoji="1" lang="ja-JP" altLang="en-US" sz="2400" b="0" dirty="0">
                        <a:latin typeface="+mj-ea"/>
                        <a:ea typeface="+mj-ea"/>
                      </a:endParaRPr>
                    </a:p>
                  </a:txBody>
                  <a:tcPr/>
                </a:tc>
                <a:tc>
                  <a:txBody>
                    <a:bodyPr/>
                    <a:lstStyle/>
                    <a:p>
                      <a:pPr algn="ctr"/>
                      <a:r>
                        <a:rPr kumimoji="1" lang="en-US" altLang="ja-JP" sz="2400" b="0" dirty="0" smtClean="0">
                          <a:latin typeface="+mj-ea"/>
                          <a:ea typeface="+mj-ea"/>
                        </a:rPr>
                        <a:t>15</a:t>
                      </a:r>
                      <a:endParaRPr kumimoji="1" lang="ja-JP" altLang="en-US" sz="24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j-ea"/>
                          <a:ea typeface="+mj-ea"/>
                        </a:rPr>
                        <a:t>➔</a:t>
                      </a:r>
                    </a:p>
                  </a:txBody>
                  <a:tcPr/>
                </a:tc>
                <a:tc>
                  <a:txBody>
                    <a:bodyPr/>
                    <a:lstStyle/>
                    <a:p>
                      <a:pPr algn="ctr"/>
                      <a:r>
                        <a:rPr kumimoji="1" lang="en-US" altLang="ja-JP" sz="2400" b="0" dirty="0" smtClean="0">
                          <a:latin typeface="+mj-ea"/>
                          <a:ea typeface="+mj-ea"/>
                        </a:rPr>
                        <a:t>12</a:t>
                      </a:r>
                      <a:endParaRPr kumimoji="1" lang="ja-JP" altLang="en-US" sz="2400" b="0" dirty="0">
                        <a:latin typeface="+mj-ea"/>
                        <a:ea typeface="+mj-ea"/>
                      </a:endParaRPr>
                    </a:p>
                  </a:txBody>
                  <a:tcPr/>
                </a:tc>
                <a:tc>
                  <a:txBody>
                    <a:bodyPr/>
                    <a:lstStyle/>
                    <a:p>
                      <a:pPr algn="ctr"/>
                      <a:r>
                        <a:rPr kumimoji="1" lang="en-US" altLang="ja-JP" sz="2400" b="0" dirty="0" smtClean="0">
                          <a:solidFill>
                            <a:srgbClr val="99CCFF"/>
                          </a:solidFill>
                          <a:latin typeface="+mj-ea"/>
                          <a:ea typeface="+mj-ea"/>
                        </a:rPr>
                        <a:t>80%</a:t>
                      </a:r>
                      <a:endParaRPr kumimoji="1" lang="ja-JP" altLang="en-US" sz="2400" b="0" dirty="0">
                        <a:solidFill>
                          <a:srgbClr val="99CCFF"/>
                        </a:solidFill>
                        <a:latin typeface="+mj-ea"/>
                        <a:ea typeface="+mj-ea"/>
                      </a:endParaRPr>
                    </a:p>
                  </a:txBody>
                  <a:tcPr/>
                </a:tc>
              </a:tr>
              <a:tr h="527890">
                <a:tc>
                  <a:txBody>
                    <a:bodyPr/>
                    <a:lstStyle/>
                    <a:p>
                      <a:r>
                        <a:rPr kumimoji="1" lang="ja-JP" altLang="en-US" sz="2400" b="0" dirty="0" smtClean="0">
                          <a:latin typeface="+mj-ea"/>
                          <a:ea typeface="+mj-ea"/>
                        </a:rPr>
                        <a:t>福島</a:t>
                      </a:r>
                      <a:endParaRPr kumimoji="1" lang="ja-JP" altLang="en-US" sz="2400" b="0" dirty="0">
                        <a:latin typeface="+mj-ea"/>
                        <a:ea typeface="+mj-ea"/>
                      </a:endParaRPr>
                    </a:p>
                  </a:txBody>
                  <a:tcPr/>
                </a:tc>
                <a:tc>
                  <a:txBody>
                    <a:bodyPr/>
                    <a:lstStyle/>
                    <a:p>
                      <a:pPr algn="ctr"/>
                      <a:r>
                        <a:rPr kumimoji="1" lang="en-US" altLang="ja-JP" sz="2400" b="0" dirty="0" smtClean="0">
                          <a:latin typeface="+mj-ea"/>
                          <a:ea typeface="+mj-ea"/>
                        </a:rPr>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mj-ea"/>
                          <a:ea typeface="+mj-ea"/>
                        </a:rPr>
                        <a:t>➔</a:t>
                      </a:r>
                    </a:p>
                  </a:txBody>
                  <a:tcPr/>
                </a:tc>
                <a:tc>
                  <a:txBody>
                    <a:bodyPr/>
                    <a:lstStyle/>
                    <a:p>
                      <a:pPr algn="ctr"/>
                      <a:r>
                        <a:rPr kumimoji="1" lang="en-US" altLang="ja-JP" sz="2400" b="0" dirty="0" smtClean="0">
                          <a:latin typeface="+mj-ea"/>
                          <a:ea typeface="+mj-ea"/>
                        </a:rPr>
                        <a:t>27</a:t>
                      </a:r>
                    </a:p>
                  </a:txBody>
                  <a:tcPr/>
                </a:tc>
                <a:tc>
                  <a:txBody>
                    <a:bodyPr/>
                    <a:lstStyle/>
                    <a:p>
                      <a:pPr algn="ctr"/>
                      <a:r>
                        <a:rPr kumimoji="1" lang="en-US" altLang="ja-JP" sz="2400" b="0" dirty="0" smtClean="0">
                          <a:latin typeface="+mj-ea"/>
                          <a:ea typeface="+mj-ea"/>
                        </a:rPr>
                        <a:t>96%</a:t>
                      </a:r>
                      <a:endParaRPr kumimoji="1" lang="ja-JP" altLang="en-US" sz="2400" b="0" dirty="0">
                        <a:latin typeface="+mj-ea"/>
                        <a:ea typeface="+mj-ea"/>
                      </a:endParaRPr>
                    </a:p>
                  </a:txBody>
                  <a:tcPr/>
                </a:tc>
              </a:tr>
              <a:tr h="49701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j-ea"/>
                          <a:ea typeface="+mn-ea"/>
                          <a:cs typeface="+mn-cs"/>
                        </a:rPr>
                        <a:t>東北の認定輸血検査技師数</a:t>
                      </a:r>
                    </a:p>
                  </a:txBody>
                  <a:tcPr/>
                </a:tc>
                <a:tc hMerge="1">
                  <a:txBody>
                    <a:bodyPr/>
                    <a:lstStyle/>
                    <a:p>
                      <a:pPr algn="ctr"/>
                      <a:endParaRPr kumimoji="1" lang="ja-JP" altLang="en-US" sz="2400" b="0" dirty="0">
                        <a:latin typeface="+mj-ea"/>
                        <a:ea typeface="+mj-ea"/>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dirty="0" smtClean="0">
                        <a:latin typeface="+mj-ea"/>
                        <a:ea typeface="+mj-ea"/>
                      </a:endParaRPr>
                    </a:p>
                  </a:txBody>
                  <a:tcPr/>
                </a:tc>
                <a:tc>
                  <a:txBody>
                    <a:bodyPr/>
                    <a:lstStyle/>
                    <a:p>
                      <a:pPr algn="ctr"/>
                      <a:r>
                        <a:rPr kumimoji="1" lang="en-US" altLang="ja-JP" sz="2400" b="0" dirty="0" smtClean="0">
                          <a:latin typeface="+mj-ea"/>
                          <a:ea typeface="+mj-ea"/>
                        </a:rPr>
                        <a:t>  100</a:t>
                      </a:r>
                      <a:r>
                        <a:rPr kumimoji="1" lang="ja-JP" altLang="en-US" sz="2400" b="0" dirty="0" smtClean="0">
                          <a:latin typeface="+mj-ea"/>
                          <a:ea typeface="+mj-ea"/>
                        </a:rPr>
                        <a:t>人</a:t>
                      </a:r>
                      <a:endParaRPr kumimoji="1" lang="ja-JP" altLang="en-US" sz="2400" b="0" dirty="0">
                        <a:latin typeface="+mj-ea"/>
                        <a:ea typeface="+mj-ea"/>
                      </a:endParaRPr>
                    </a:p>
                  </a:txBody>
                  <a:tcPr>
                    <a:solidFill>
                      <a:srgbClr val="FFFF00"/>
                    </a:solidFill>
                  </a:tcPr>
                </a:tc>
                <a:tc>
                  <a:txBody>
                    <a:bodyPr/>
                    <a:lstStyle/>
                    <a:p>
                      <a:pPr algn="ctr"/>
                      <a:endParaRPr kumimoji="1" lang="ja-JP" altLang="en-US" sz="2400" b="0" dirty="0">
                        <a:latin typeface="+mj-ea"/>
                        <a:ea typeface="+mj-ea"/>
                      </a:endParaRPr>
                    </a:p>
                  </a:txBody>
                  <a:tcPr/>
                </a:tc>
              </a:tr>
            </a:tbl>
          </a:graphicData>
        </a:graphic>
      </p:graphicFrame>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3131840" y="5301208"/>
            <a:ext cx="5688632" cy="461665"/>
          </a:xfrm>
          <a:prstGeom prst="rect">
            <a:avLst/>
          </a:prstGeom>
          <a:noFill/>
        </p:spPr>
        <p:txBody>
          <a:bodyPr wrap="square" rtlCol="0">
            <a:spAutoFit/>
          </a:bodyPr>
          <a:lstStyle/>
          <a:p>
            <a:r>
              <a:rPr kumimoji="1" lang="ja-JP" altLang="en-US" sz="2400" dirty="0" smtClean="0"/>
              <a:t>全国数　　　</a:t>
            </a:r>
            <a:r>
              <a:rPr kumimoji="1" lang="en-US" altLang="ja-JP" sz="2400" dirty="0" smtClean="0"/>
              <a:t>1536</a:t>
            </a:r>
            <a:r>
              <a:rPr kumimoji="1" lang="ja-JP" altLang="en-US" sz="2400" dirty="0" smtClean="0"/>
              <a:t>人</a:t>
            </a:r>
            <a:r>
              <a:rPr lang="ja-JP" altLang="en-US" sz="2400" dirty="0" smtClean="0"/>
              <a:t>（東北は</a:t>
            </a:r>
            <a:r>
              <a:rPr kumimoji="1" lang="ja-JP" altLang="en-US" sz="2400" dirty="0" smtClean="0"/>
              <a:t>全国の</a:t>
            </a:r>
            <a:r>
              <a:rPr kumimoji="1" lang="en-US" altLang="ja-JP" sz="2400" dirty="0" smtClean="0"/>
              <a:t>6</a:t>
            </a:r>
            <a:r>
              <a:rPr kumimoji="1" lang="ja-JP" altLang="en-US" sz="2400" dirty="0" smtClean="0"/>
              <a:t>％</a:t>
            </a:r>
            <a:r>
              <a:rPr kumimoji="1" lang="en-US" altLang="ja-JP" sz="2400" dirty="0" smtClean="0"/>
              <a:t>!!</a:t>
            </a:r>
            <a:r>
              <a:rPr kumimoji="1" lang="ja-JP" altLang="en-US" sz="2400" dirty="0" smtClean="0"/>
              <a:t>）</a:t>
            </a:r>
            <a:endParaRPr kumimoji="1" lang="ja-JP" altLang="en-US" sz="2400" dirty="0"/>
          </a:p>
        </p:txBody>
      </p:sp>
    </p:spTree>
    <p:extLst>
      <p:ext uri="{BB962C8B-B14F-4D97-AF65-F5344CB8AC3E}">
        <p14:creationId xmlns:p14="http://schemas.microsoft.com/office/powerpoint/2010/main" val="3292527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14574" y="1916832"/>
            <a:ext cx="7701994" cy="1728192"/>
          </a:xfrm>
        </p:spPr>
        <p:txBody>
          <a:bodyPr>
            <a:normAutofit/>
          </a:bodyPr>
          <a:lstStyle/>
          <a:p>
            <a:r>
              <a:rPr lang="ja-JP" altLang="en-US" sz="2400" dirty="0" smtClean="0">
                <a:latin typeface="+mj-lt"/>
                <a:ea typeface="+mj-ea"/>
              </a:rPr>
              <a:t>輸血に興味をもってもらう</a:t>
            </a:r>
            <a:endParaRPr lang="en-US" altLang="ja-JP" sz="2400" dirty="0" smtClean="0">
              <a:latin typeface="+mj-lt"/>
              <a:ea typeface="+mj-ea"/>
            </a:endParaRPr>
          </a:p>
          <a:p>
            <a:endParaRPr lang="en-US" altLang="ja-JP" sz="2400" dirty="0">
              <a:latin typeface="+mj-lt"/>
              <a:ea typeface="+mj-ea"/>
            </a:endParaRPr>
          </a:p>
          <a:p>
            <a:r>
              <a:rPr lang="ja-JP" altLang="en-US" sz="2400" dirty="0" smtClean="0">
                <a:latin typeface="+mj-lt"/>
                <a:ea typeface="+mj-ea"/>
              </a:rPr>
              <a:t>希望時、認定輸血検査技師取得を目標とする</a:t>
            </a:r>
            <a:endParaRPr lang="en-US" altLang="ja-JP" sz="2400" dirty="0">
              <a:latin typeface="+mj-lt"/>
              <a:ea typeface="+mj-ea"/>
            </a:endParaRPr>
          </a:p>
        </p:txBody>
      </p:sp>
      <p:sp>
        <p:nvSpPr>
          <p:cNvPr id="4" name="タイトル 1"/>
          <p:cNvSpPr>
            <a:spLocks noGrp="1"/>
          </p:cNvSpPr>
          <p:nvPr>
            <p:ph type="title"/>
          </p:nvPr>
        </p:nvSpPr>
        <p:spPr>
          <a:xfrm>
            <a:off x="1547664" y="332656"/>
            <a:ext cx="6120680" cy="70609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ja-JP" altLang="en-US" sz="3200" dirty="0" smtClean="0"/>
              <a:t>福島輸血テク</a:t>
            </a:r>
            <a:r>
              <a:rPr lang="ja-JP" altLang="en-US" sz="3200" dirty="0"/>
              <a:t>になるセミナー</a:t>
            </a:r>
            <a:endParaRPr kumimoji="1" lang="ja-JP" altLang="en-US" sz="3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896120"/>
            <a:ext cx="178448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1" y="1268760"/>
            <a:ext cx="8712968" cy="4176464"/>
          </a:xfrm>
        </p:spPr>
        <p:txBody>
          <a:bodyPr>
            <a:normAutofit/>
          </a:bodyPr>
          <a:lstStyle/>
          <a:p>
            <a:pPr marL="0" indent="0">
              <a:buNone/>
            </a:pPr>
            <a:r>
              <a:rPr lang="ja-JP" altLang="en-US" sz="2400" dirty="0" smtClean="0">
                <a:latin typeface="+mj-ea"/>
                <a:ea typeface="+mj-ea"/>
              </a:rPr>
              <a:t>（有志の勉強会経緯）</a:t>
            </a:r>
            <a:endParaRPr lang="en-US" altLang="ja-JP" sz="2400" dirty="0" smtClean="0">
              <a:latin typeface="+mj-ea"/>
              <a:ea typeface="+mj-ea"/>
            </a:endParaRPr>
          </a:p>
          <a:p>
            <a:r>
              <a:rPr lang="ja-JP" altLang="en-US" sz="2400" dirty="0" smtClean="0">
                <a:latin typeface="+mj-ea"/>
                <a:ea typeface="+mj-ea"/>
              </a:rPr>
              <a:t>技師への技術指導　⇒　臨床検査技師会（研修会）</a:t>
            </a:r>
            <a:endParaRPr lang="en-US" altLang="ja-JP" sz="2400" dirty="0" smtClean="0">
              <a:latin typeface="+mj-ea"/>
              <a:ea typeface="+mj-ea"/>
            </a:endParaRPr>
          </a:p>
          <a:p>
            <a:pPr marL="0" indent="0">
              <a:buNone/>
            </a:pPr>
            <a:r>
              <a:rPr lang="ja-JP" altLang="en-US" sz="2400" dirty="0">
                <a:latin typeface="+mj-ea"/>
                <a:ea typeface="+mj-ea"/>
              </a:rPr>
              <a:t>　　</a:t>
            </a:r>
            <a:r>
              <a:rPr lang="en-US" altLang="ja-JP" sz="2400" dirty="0" smtClean="0">
                <a:solidFill>
                  <a:schemeClr val="accent6">
                    <a:lumMod val="75000"/>
                  </a:schemeClr>
                </a:solidFill>
                <a:latin typeface="+mj-ea"/>
                <a:ea typeface="+mj-ea"/>
              </a:rPr>
              <a:t>※</a:t>
            </a:r>
            <a:r>
              <a:rPr lang="ja-JP" altLang="en-US" sz="2400" dirty="0" smtClean="0">
                <a:solidFill>
                  <a:schemeClr val="accent6">
                    <a:lumMod val="75000"/>
                  </a:schemeClr>
                </a:solidFill>
                <a:latin typeface="+mj-ea"/>
                <a:ea typeface="+mj-ea"/>
              </a:rPr>
              <a:t>当県、輸血部門技術指導は認定取得者のみ実施</a:t>
            </a:r>
            <a:endParaRPr lang="en-US" altLang="ja-JP" sz="2400" dirty="0" smtClean="0">
              <a:solidFill>
                <a:schemeClr val="accent6">
                  <a:lumMod val="75000"/>
                </a:schemeClr>
              </a:solidFill>
              <a:latin typeface="+mj-ea"/>
              <a:ea typeface="+mj-ea"/>
            </a:endParaRPr>
          </a:p>
          <a:p>
            <a:r>
              <a:rPr lang="ja-JP" altLang="en-US" sz="2400" dirty="0" smtClean="0">
                <a:latin typeface="+mj-ea"/>
                <a:ea typeface="+mj-ea"/>
              </a:rPr>
              <a:t>認定（受験）特化した勉強会　⇒　団体等開催が難しい</a:t>
            </a:r>
            <a:r>
              <a:rPr lang="en-US" altLang="ja-JP" sz="2400" dirty="0" smtClean="0">
                <a:latin typeface="+mj-ea"/>
                <a:ea typeface="+mj-ea"/>
              </a:rPr>
              <a:t>?</a:t>
            </a:r>
          </a:p>
          <a:p>
            <a:pPr marL="0" indent="0">
              <a:buNone/>
            </a:pPr>
            <a:r>
              <a:rPr lang="ja-JP" altLang="en-US" sz="2400" dirty="0">
                <a:latin typeface="+mj-ea"/>
                <a:ea typeface="+mj-ea"/>
              </a:rPr>
              <a:t>　</a:t>
            </a:r>
            <a:r>
              <a:rPr lang="ja-JP" altLang="en-US" sz="2400" dirty="0" smtClean="0">
                <a:latin typeface="+mj-ea"/>
                <a:ea typeface="+mj-ea"/>
              </a:rPr>
              <a:t>　</a:t>
            </a:r>
            <a:r>
              <a:rPr lang="en-US" altLang="ja-JP" sz="2400" dirty="0" smtClean="0">
                <a:solidFill>
                  <a:schemeClr val="accent6">
                    <a:lumMod val="75000"/>
                  </a:schemeClr>
                </a:solidFill>
                <a:latin typeface="+mj-ea"/>
                <a:ea typeface="+mj-ea"/>
              </a:rPr>
              <a:t>※</a:t>
            </a:r>
            <a:r>
              <a:rPr lang="ja-JP" altLang="en-US" sz="2400" dirty="0" smtClean="0">
                <a:solidFill>
                  <a:schemeClr val="accent6">
                    <a:lumMod val="75000"/>
                  </a:schemeClr>
                </a:solidFill>
                <a:latin typeface="+mj-ea"/>
                <a:ea typeface="+mj-ea"/>
              </a:rPr>
              <a:t>看護師さん　⇒認定受験向けの勉強会増（検査技師も可</a:t>
            </a:r>
            <a:r>
              <a:rPr lang="en-US" altLang="ja-JP" sz="2400" dirty="0" smtClean="0">
                <a:solidFill>
                  <a:schemeClr val="accent6">
                    <a:lumMod val="75000"/>
                  </a:schemeClr>
                </a:solidFill>
                <a:latin typeface="+mj-ea"/>
                <a:ea typeface="+mj-ea"/>
              </a:rPr>
              <a:t>?</a:t>
            </a:r>
            <a:r>
              <a:rPr lang="ja-JP" altLang="en-US" sz="2400" dirty="0" smtClean="0">
                <a:solidFill>
                  <a:schemeClr val="accent6">
                    <a:lumMod val="75000"/>
                  </a:schemeClr>
                </a:solidFill>
                <a:latin typeface="+mj-ea"/>
                <a:ea typeface="+mj-ea"/>
              </a:rPr>
              <a:t>）</a:t>
            </a:r>
            <a:endParaRPr lang="en-US" altLang="ja-JP" sz="2400" dirty="0" smtClean="0">
              <a:solidFill>
                <a:schemeClr val="accent6">
                  <a:lumMod val="75000"/>
                </a:schemeClr>
              </a:solidFill>
              <a:latin typeface="+mj-ea"/>
              <a:ea typeface="+mj-ea"/>
            </a:endParaRPr>
          </a:p>
          <a:p>
            <a:pPr marL="0" indent="0">
              <a:buNone/>
            </a:pPr>
            <a:r>
              <a:rPr lang="ja-JP" altLang="en-US" sz="2400" dirty="0" smtClean="0">
                <a:latin typeface="+mj-ea"/>
                <a:ea typeface="+mj-ea"/>
              </a:rPr>
              <a:t>　　</a:t>
            </a:r>
            <a:endParaRPr lang="en-US" altLang="ja-JP" sz="2400" dirty="0" smtClean="0">
              <a:latin typeface="+mj-ea"/>
              <a:ea typeface="+mj-ea"/>
            </a:endParaRPr>
          </a:p>
          <a:p>
            <a:r>
              <a:rPr lang="ja-JP" altLang="en-US" sz="2400" dirty="0" smtClean="0">
                <a:latin typeface="+mj-ea"/>
                <a:ea typeface="+mj-ea"/>
              </a:rPr>
              <a:t>受験生のリクルート　⇒　資格の多様性、個人を尊重する時代</a:t>
            </a:r>
            <a:endParaRPr lang="en-US" altLang="ja-JP" sz="2400" dirty="0" smtClean="0">
              <a:latin typeface="+mj-ea"/>
              <a:ea typeface="+mj-ea"/>
            </a:endParaRPr>
          </a:p>
          <a:p>
            <a:r>
              <a:rPr lang="ja-JP" altLang="en-US" sz="2400" dirty="0" smtClean="0">
                <a:latin typeface="+mj-ea"/>
                <a:ea typeface="+mj-ea"/>
              </a:rPr>
              <a:t>不合格者の救済　⇒　原因が分からない（受験者も上司も）</a:t>
            </a:r>
            <a:endParaRPr lang="en-US" altLang="ja-JP" sz="2400" dirty="0" smtClean="0">
              <a:latin typeface="+mj-ea"/>
              <a:ea typeface="+mj-ea"/>
            </a:endParaRPr>
          </a:p>
          <a:p>
            <a:r>
              <a:rPr lang="ja-JP" altLang="en-US" sz="2400" dirty="0" smtClean="0">
                <a:latin typeface="+mj-ea"/>
                <a:ea typeface="+mj-ea"/>
              </a:rPr>
              <a:t>「次</a:t>
            </a:r>
            <a:r>
              <a:rPr lang="ja-JP" altLang="en-US" sz="2400" dirty="0">
                <a:latin typeface="+mj-ea"/>
                <a:ea typeface="+mj-ea"/>
              </a:rPr>
              <a:t>」</a:t>
            </a:r>
            <a:r>
              <a:rPr lang="ja-JP" altLang="en-US" sz="2400" dirty="0" smtClean="0">
                <a:latin typeface="+mj-ea"/>
                <a:ea typeface="+mj-ea"/>
              </a:rPr>
              <a:t>の担い手が見つからない　</a:t>
            </a:r>
            <a:endParaRPr lang="en-US" altLang="ja-JP" sz="2400" dirty="0" smtClean="0">
              <a:latin typeface="+mj-ea"/>
              <a:ea typeface="+mj-ea"/>
            </a:endParaRPr>
          </a:p>
        </p:txBody>
      </p:sp>
      <p:sp>
        <p:nvSpPr>
          <p:cNvPr id="4" name="タイトル 1"/>
          <p:cNvSpPr>
            <a:spLocks noGrp="1"/>
          </p:cNvSpPr>
          <p:nvPr>
            <p:ph type="title"/>
          </p:nvPr>
        </p:nvSpPr>
        <p:spPr>
          <a:xfrm>
            <a:off x="1547664" y="332656"/>
            <a:ext cx="6120680" cy="70609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ja-JP" altLang="en-US" sz="3200" dirty="0" smtClean="0"/>
              <a:t>福島輸血テク</a:t>
            </a:r>
            <a:r>
              <a:rPr lang="ja-JP" altLang="en-US" sz="3200" dirty="0"/>
              <a:t>になるセミナー</a:t>
            </a:r>
            <a:endParaRPr kumimoji="1" lang="ja-JP" altLang="en-US" sz="32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31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547664" y="332656"/>
            <a:ext cx="6120680" cy="70609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ja-JP" altLang="en-US" sz="3200" dirty="0"/>
              <a:t>輸血に興味をもってもらう</a:t>
            </a:r>
            <a:endParaRPr lang="en-US" altLang="ja-JP" sz="32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p:nvPr/>
        </p:nvGrpSpPr>
        <p:grpSpPr>
          <a:xfrm>
            <a:off x="1187624" y="1412776"/>
            <a:ext cx="2808312" cy="4392488"/>
            <a:chOff x="971600" y="1916832"/>
            <a:chExt cx="2927360" cy="4403204"/>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916832"/>
              <a:ext cx="2927360" cy="4403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正方形/長方形 1"/>
            <p:cNvSpPr/>
            <p:nvPr/>
          </p:nvSpPr>
          <p:spPr>
            <a:xfrm>
              <a:off x="1331640" y="4653136"/>
              <a:ext cx="22322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4654848" y="6381328"/>
            <a:ext cx="4381648" cy="276999"/>
          </a:xfrm>
          <a:prstGeom prst="rect">
            <a:avLst/>
          </a:prstGeom>
          <a:noFill/>
        </p:spPr>
        <p:txBody>
          <a:bodyPr wrap="square" rtlCol="0">
            <a:spAutoFit/>
          </a:bodyPr>
          <a:lstStyle/>
          <a:p>
            <a:r>
              <a:rPr lang="ja-JP" altLang="en-US" sz="1200" dirty="0" smtClean="0"/>
              <a:t>参考</a:t>
            </a:r>
            <a:r>
              <a:rPr lang="ja-JP" altLang="en-US" sz="1200" dirty="0"/>
              <a:t>　</a:t>
            </a:r>
            <a:r>
              <a:rPr lang="ja-JP" altLang="en-US" sz="1200" dirty="0" smtClean="0"/>
              <a:t>福島県臨床検査技師会　輸血・移植検査部門研修会より</a:t>
            </a:r>
            <a:endParaRPr kumimoji="1" lang="ja-JP" altLang="en-US" sz="1200" dirty="0"/>
          </a:p>
        </p:txBody>
      </p:sp>
      <p:grpSp>
        <p:nvGrpSpPr>
          <p:cNvPr id="55" name="グループ化 54"/>
          <p:cNvGrpSpPr/>
          <p:nvPr/>
        </p:nvGrpSpPr>
        <p:grpSpPr>
          <a:xfrm>
            <a:off x="4925158" y="1772816"/>
            <a:ext cx="2815194" cy="1499117"/>
            <a:chOff x="4211960" y="2584647"/>
            <a:chExt cx="2815194" cy="1499117"/>
          </a:xfrm>
        </p:grpSpPr>
        <p:grpSp>
          <p:nvGrpSpPr>
            <p:cNvPr id="8" name="グループ化 7"/>
            <p:cNvGrpSpPr/>
            <p:nvPr/>
          </p:nvGrpSpPr>
          <p:grpSpPr>
            <a:xfrm>
              <a:off x="4778310" y="2767454"/>
              <a:ext cx="1623396" cy="884385"/>
              <a:chOff x="4548925" y="2545195"/>
              <a:chExt cx="2327332" cy="1603888"/>
            </a:xfrm>
          </p:grpSpPr>
          <p:sp>
            <p:nvSpPr>
              <p:cNvPr id="38" name="片側の 2 つの角を切り取った四角形 37"/>
              <p:cNvSpPr/>
              <p:nvPr/>
            </p:nvSpPr>
            <p:spPr>
              <a:xfrm>
                <a:off x="5515169" y="2906734"/>
                <a:ext cx="293716" cy="765083"/>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12" name="グループ化 11"/>
              <p:cNvGrpSpPr/>
              <p:nvPr/>
            </p:nvGrpSpPr>
            <p:grpSpPr>
              <a:xfrm>
                <a:off x="4548925" y="2565993"/>
                <a:ext cx="2327332" cy="1583090"/>
                <a:chOff x="5557036" y="4518827"/>
                <a:chExt cx="1728207" cy="768019"/>
              </a:xfrm>
            </p:grpSpPr>
            <p:grpSp>
              <p:nvGrpSpPr>
                <p:cNvPr id="14" name="グループ化 13"/>
                <p:cNvGrpSpPr/>
                <p:nvPr/>
              </p:nvGrpSpPr>
              <p:grpSpPr>
                <a:xfrm>
                  <a:off x="6806239" y="4523958"/>
                  <a:ext cx="479004" cy="693997"/>
                  <a:chOff x="3732956" y="5005141"/>
                  <a:chExt cx="479004" cy="693997"/>
                </a:xfrm>
              </p:grpSpPr>
              <p:grpSp>
                <p:nvGrpSpPr>
                  <p:cNvPr id="27" name="グループ化 26"/>
                  <p:cNvGrpSpPr/>
                  <p:nvPr/>
                </p:nvGrpSpPr>
                <p:grpSpPr>
                  <a:xfrm rot="21045687">
                    <a:off x="3732956" y="5005141"/>
                    <a:ext cx="342732" cy="693997"/>
                    <a:chOff x="4387320" y="4612384"/>
                    <a:chExt cx="389341" cy="773467"/>
                  </a:xfrm>
                  <a:solidFill>
                    <a:schemeClr val="accent3"/>
                  </a:solidFill>
                </p:grpSpPr>
                <p:grpSp>
                  <p:nvGrpSpPr>
                    <p:cNvPr id="29" name="グループ化 28"/>
                    <p:cNvGrpSpPr/>
                    <p:nvPr/>
                  </p:nvGrpSpPr>
                  <p:grpSpPr>
                    <a:xfrm>
                      <a:off x="4387320" y="4612384"/>
                      <a:ext cx="389341" cy="773467"/>
                      <a:chOff x="6810201" y="3025104"/>
                      <a:chExt cx="868150" cy="1729188"/>
                    </a:xfrm>
                    <a:grpFill/>
                  </p:grpSpPr>
                  <p:grpSp>
                    <p:nvGrpSpPr>
                      <p:cNvPr id="32" name="グループ化 31"/>
                      <p:cNvGrpSpPr/>
                      <p:nvPr/>
                    </p:nvGrpSpPr>
                    <p:grpSpPr>
                      <a:xfrm>
                        <a:off x="6816312" y="3025104"/>
                        <a:ext cx="701922" cy="1729188"/>
                        <a:chOff x="6816312" y="3025104"/>
                        <a:chExt cx="701922" cy="1729188"/>
                      </a:xfrm>
                      <a:grpFill/>
                    </p:grpSpPr>
                    <p:sp>
                      <p:nvSpPr>
                        <p:cNvPr id="34" name="円/楕円 33"/>
                        <p:cNvSpPr/>
                        <p:nvPr/>
                      </p:nvSpPr>
                      <p:spPr>
                        <a:xfrm>
                          <a:off x="6816312" y="3025104"/>
                          <a:ext cx="387930" cy="401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5" name="片側の 2 つの角を切り取った四角形 34"/>
                        <p:cNvSpPr/>
                        <p:nvPr/>
                      </p:nvSpPr>
                      <p:spPr>
                        <a:xfrm rot="20057858">
                          <a:off x="7087761" y="3366313"/>
                          <a:ext cx="430473" cy="921705"/>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6" name="角丸四角形 35"/>
                        <p:cNvSpPr/>
                        <p:nvPr/>
                      </p:nvSpPr>
                      <p:spPr>
                        <a:xfrm rot="20294391">
                          <a:off x="6978227" y="4054320"/>
                          <a:ext cx="235908" cy="6999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33" name="円/楕円 32"/>
                      <p:cNvSpPr/>
                      <p:nvPr/>
                    </p:nvSpPr>
                    <p:spPr>
                      <a:xfrm rot="513170">
                        <a:off x="6810201" y="3900814"/>
                        <a:ext cx="868150" cy="414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30" name="角丸四角形 29"/>
                    <p:cNvSpPr/>
                    <p:nvPr/>
                  </p:nvSpPr>
                  <p:spPr>
                    <a:xfrm rot="5400000">
                      <a:off x="4322771" y="4857659"/>
                      <a:ext cx="204496" cy="45719"/>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1" name="角丸四角形 30"/>
                    <p:cNvSpPr/>
                    <p:nvPr/>
                  </p:nvSpPr>
                  <p:spPr>
                    <a:xfrm rot="18629602">
                      <a:off x="4280855" y="4935203"/>
                      <a:ext cx="299289" cy="66522"/>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8" name="正方形/長方形 27"/>
                  <p:cNvSpPr/>
                  <p:nvPr/>
                </p:nvSpPr>
                <p:spPr>
                  <a:xfrm>
                    <a:off x="3995936" y="5517232"/>
                    <a:ext cx="216024" cy="899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16" name="グループ化 15"/>
                <p:cNvGrpSpPr/>
                <p:nvPr/>
              </p:nvGrpSpPr>
              <p:grpSpPr>
                <a:xfrm flipH="1">
                  <a:off x="5557036" y="4518827"/>
                  <a:ext cx="636305" cy="678989"/>
                  <a:chOff x="3510719" y="5016029"/>
                  <a:chExt cx="701241" cy="678989"/>
                </a:xfrm>
                <a:solidFill>
                  <a:schemeClr val="tx2"/>
                </a:solidFill>
              </p:grpSpPr>
              <p:grpSp>
                <p:nvGrpSpPr>
                  <p:cNvPr id="17" name="グループ化 16"/>
                  <p:cNvGrpSpPr/>
                  <p:nvPr/>
                </p:nvGrpSpPr>
                <p:grpSpPr>
                  <a:xfrm rot="21045687">
                    <a:off x="3510719" y="5016029"/>
                    <a:ext cx="564055" cy="678989"/>
                    <a:chOff x="4135882" y="4604499"/>
                    <a:chExt cx="640762" cy="756739"/>
                  </a:xfrm>
                  <a:grpFill/>
                </p:grpSpPr>
                <p:grpSp>
                  <p:nvGrpSpPr>
                    <p:cNvPr id="19" name="グループ化 18"/>
                    <p:cNvGrpSpPr/>
                    <p:nvPr/>
                  </p:nvGrpSpPr>
                  <p:grpSpPr>
                    <a:xfrm>
                      <a:off x="4350804" y="4612379"/>
                      <a:ext cx="425840" cy="748859"/>
                      <a:chOff x="6728811" y="3025104"/>
                      <a:chExt cx="949540" cy="1674177"/>
                    </a:xfrm>
                    <a:grpFill/>
                  </p:grpSpPr>
                  <p:grpSp>
                    <p:nvGrpSpPr>
                      <p:cNvPr id="22" name="グループ化 21"/>
                      <p:cNvGrpSpPr/>
                      <p:nvPr/>
                    </p:nvGrpSpPr>
                    <p:grpSpPr>
                      <a:xfrm>
                        <a:off x="6728811" y="3025104"/>
                        <a:ext cx="762633" cy="1674177"/>
                        <a:chOff x="6728811" y="3025104"/>
                        <a:chExt cx="762633" cy="1674177"/>
                      </a:xfrm>
                      <a:grpFill/>
                    </p:grpSpPr>
                    <p:sp>
                      <p:nvSpPr>
                        <p:cNvPr id="24" name="円/楕円 23"/>
                        <p:cNvSpPr/>
                        <p:nvPr/>
                      </p:nvSpPr>
                      <p:spPr>
                        <a:xfrm>
                          <a:off x="6816312" y="3025104"/>
                          <a:ext cx="387930" cy="401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5" name="片側の 2 つの角を切り取った四角形 24"/>
                        <p:cNvSpPr/>
                        <p:nvPr/>
                      </p:nvSpPr>
                      <p:spPr>
                        <a:xfrm rot="20057858">
                          <a:off x="7060975" y="3390178"/>
                          <a:ext cx="430469" cy="921705"/>
                        </a:xfrm>
                        <a:prstGeom prst="snip2SameRect">
                          <a:avLst>
                            <a:gd name="adj1" fmla="val 314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6" name="角丸四角形 25"/>
                        <p:cNvSpPr/>
                        <p:nvPr/>
                      </p:nvSpPr>
                      <p:spPr>
                        <a:xfrm rot="554313">
                          <a:off x="6728811" y="4127304"/>
                          <a:ext cx="237364" cy="57197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3" name="円/楕円 22"/>
                      <p:cNvSpPr/>
                      <p:nvPr/>
                    </p:nvSpPr>
                    <p:spPr>
                      <a:xfrm rot="513170">
                        <a:off x="6810201" y="3900814"/>
                        <a:ext cx="868150" cy="4142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20" name="角丸四角形 19"/>
                    <p:cNvSpPr/>
                    <p:nvPr/>
                  </p:nvSpPr>
                  <p:spPr>
                    <a:xfrm rot="5400000">
                      <a:off x="4379519" y="4824942"/>
                      <a:ext cx="50954" cy="278326"/>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1" name="角丸四角形 20"/>
                    <p:cNvSpPr/>
                    <p:nvPr/>
                  </p:nvSpPr>
                  <p:spPr>
                    <a:xfrm rot="18629602">
                      <a:off x="4045469" y="4694912"/>
                      <a:ext cx="247347" cy="66522"/>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18" name="正方形/長方形 17"/>
                  <p:cNvSpPr/>
                  <p:nvPr/>
                </p:nvSpPr>
                <p:spPr>
                  <a:xfrm>
                    <a:off x="3995936" y="5517232"/>
                    <a:ext cx="216024" cy="8994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sp>
              <p:nvSpPr>
                <p:cNvPr id="15" name="正方形/長方形 14"/>
                <p:cNvSpPr/>
                <p:nvPr/>
              </p:nvSpPr>
              <p:spPr>
                <a:xfrm>
                  <a:off x="6071581" y="4876486"/>
                  <a:ext cx="635978" cy="41036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sp>
            <p:nvSpPr>
              <p:cNvPr id="37" name="円/楕円 36"/>
              <p:cNvSpPr/>
              <p:nvPr/>
            </p:nvSpPr>
            <p:spPr>
              <a:xfrm flipH="1">
                <a:off x="5587178" y="2547590"/>
                <a:ext cx="149698" cy="3388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9" name="角丸四角形 38"/>
              <p:cNvSpPr/>
              <p:nvPr/>
            </p:nvSpPr>
            <p:spPr>
              <a:xfrm rot="18075289">
                <a:off x="5630098" y="2782530"/>
                <a:ext cx="553529" cy="78859"/>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9" name="テキスト ボックス 8"/>
            <p:cNvSpPr txBox="1"/>
            <p:nvPr/>
          </p:nvSpPr>
          <p:spPr>
            <a:xfrm>
              <a:off x="4211960" y="3683654"/>
              <a:ext cx="281519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kumimoji="1" lang="ja-JP" altLang="en-US" sz="2000" dirty="0" smtClean="0"/>
                <a:t>グループディスカッション</a:t>
              </a:r>
              <a:endParaRPr kumimoji="1" lang="ja-JP" altLang="en-US" sz="2000" dirty="0"/>
            </a:p>
          </p:txBody>
        </p:sp>
        <p:cxnSp>
          <p:nvCxnSpPr>
            <p:cNvPr id="41" name="直線コネクタ 40"/>
            <p:cNvCxnSpPr/>
            <p:nvPr/>
          </p:nvCxnSpPr>
          <p:spPr>
            <a:xfrm>
              <a:off x="5317653" y="2613899"/>
              <a:ext cx="72321" cy="96294"/>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直線コネクタ 45"/>
            <p:cNvCxnSpPr/>
            <p:nvPr/>
          </p:nvCxnSpPr>
          <p:spPr>
            <a:xfrm>
              <a:off x="5476747" y="2584647"/>
              <a:ext cx="27723" cy="96294"/>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直線コネクタ 50"/>
            <p:cNvCxnSpPr/>
            <p:nvPr/>
          </p:nvCxnSpPr>
          <p:spPr>
            <a:xfrm flipH="1">
              <a:off x="6140914" y="2717304"/>
              <a:ext cx="144016" cy="123148"/>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直線コネクタ 53"/>
            <p:cNvCxnSpPr/>
            <p:nvPr/>
          </p:nvCxnSpPr>
          <p:spPr>
            <a:xfrm flipH="1">
              <a:off x="6232412" y="2873618"/>
              <a:ext cx="116776" cy="35374"/>
            </a:xfrm>
            <a:prstGeom prst="line">
              <a:avLst/>
            </a:prstGeom>
          </p:spPr>
          <p:style>
            <a:lnRef idx="3">
              <a:schemeClr val="accent6"/>
            </a:lnRef>
            <a:fillRef idx="0">
              <a:schemeClr val="accent6"/>
            </a:fillRef>
            <a:effectRef idx="2">
              <a:schemeClr val="accent6"/>
            </a:effectRef>
            <a:fontRef idx="minor">
              <a:schemeClr val="tx1"/>
            </a:fontRef>
          </p:style>
        </p:cxnSp>
        <p:sp>
          <p:nvSpPr>
            <p:cNvPr id="57" name="フリーフォーム 56"/>
            <p:cNvSpPr/>
            <p:nvPr/>
          </p:nvSpPr>
          <p:spPr>
            <a:xfrm>
              <a:off x="4832200" y="2623222"/>
              <a:ext cx="199898" cy="256412"/>
            </a:xfrm>
            <a:custGeom>
              <a:avLst/>
              <a:gdLst>
                <a:gd name="connsiteX0" fmla="*/ 542925 w 1171575"/>
                <a:gd name="connsiteY0" fmla="*/ 0 h 1009650"/>
                <a:gd name="connsiteX1" fmla="*/ 495300 w 1171575"/>
                <a:gd name="connsiteY1" fmla="*/ 9525 h 1009650"/>
                <a:gd name="connsiteX2" fmla="*/ 466725 w 1171575"/>
                <a:gd name="connsiteY2" fmla="*/ 38100 h 1009650"/>
                <a:gd name="connsiteX3" fmla="*/ 390525 w 1171575"/>
                <a:gd name="connsiteY3" fmla="*/ 123825 h 1009650"/>
                <a:gd name="connsiteX4" fmla="*/ 342900 w 1171575"/>
                <a:gd name="connsiteY4" fmla="*/ 142875 h 1009650"/>
                <a:gd name="connsiteX5" fmla="*/ 190500 w 1171575"/>
                <a:gd name="connsiteY5" fmla="*/ 219075 h 1009650"/>
                <a:gd name="connsiteX6" fmla="*/ 152400 w 1171575"/>
                <a:gd name="connsiteY6" fmla="*/ 257175 h 1009650"/>
                <a:gd name="connsiteX7" fmla="*/ 104775 w 1171575"/>
                <a:gd name="connsiteY7" fmla="*/ 333375 h 1009650"/>
                <a:gd name="connsiteX8" fmla="*/ 57150 w 1171575"/>
                <a:gd name="connsiteY8" fmla="*/ 504825 h 1009650"/>
                <a:gd name="connsiteX9" fmla="*/ 19050 w 1171575"/>
                <a:gd name="connsiteY9" fmla="*/ 619125 h 1009650"/>
                <a:gd name="connsiteX10" fmla="*/ 0 w 1171575"/>
                <a:gd name="connsiteY10" fmla="*/ 695325 h 1009650"/>
                <a:gd name="connsiteX11" fmla="*/ 28575 w 1171575"/>
                <a:gd name="connsiteY11" fmla="*/ 704850 h 1009650"/>
                <a:gd name="connsiteX12" fmla="*/ 266700 w 1171575"/>
                <a:gd name="connsiteY12" fmla="*/ 685800 h 1009650"/>
                <a:gd name="connsiteX13" fmla="*/ 352425 w 1171575"/>
                <a:gd name="connsiteY13" fmla="*/ 619125 h 1009650"/>
                <a:gd name="connsiteX14" fmla="*/ 457200 w 1171575"/>
                <a:gd name="connsiteY14" fmla="*/ 504825 h 1009650"/>
                <a:gd name="connsiteX15" fmla="*/ 495300 w 1171575"/>
                <a:gd name="connsiteY15" fmla="*/ 457200 h 1009650"/>
                <a:gd name="connsiteX16" fmla="*/ 552450 w 1171575"/>
                <a:gd name="connsiteY16" fmla="*/ 409575 h 1009650"/>
                <a:gd name="connsiteX17" fmla="*/ 609600 w 1171575"/>
                <a:gd name="connsiteY17" fmla="*/ 352425 h 1009650"/>
                <a:gd name="connsiteX18" fmla="*/ 657225 w 1171575"/>
                <a:gd name="connsiteY18" fmla="*/ 314325 h 1009650"/>
                <a:gd name="connsiteX19" fmla="*/ 704850 w 1171575"/>
                <a:gd name="connsiteY19" fmla="*/ 247650 h 1009650"/>
                <a:gd name="connsiteX20" fmla="*/ 714375 w 1171575"/>
                <a:gd name="connsiteY20" fmla="*/ 209550 h 1009650"/>
                <a:gd name="connsiteX21" fmla="*/ 723900 w 1171575"/>
                <a:gd name="connsiteY21" fmla="*/ 180975 h 1009650"/>
                <a:gd name="connsiteX22" fmla="*/ 733425 w 1171575"/>
                <a:gd name="connsiteY22" fmla="*/ 133350 h 1009650"/>
                <a:gd name="connsiteX23" fmla="*/ 742950 w 1171575"/>
                <a:gd name="connsiteY23" fmla="*/ 95250 h 1009650"/>
                <a:gd name="connsiteX24" fmla="*/ 561975 w 1171575"/>
                <a:gd name="connsiteY24" fmla="*/ 104775 h 1009650"/>
                <a:gd name="connsiteX25" fmla="*/ 476250 w 1171575"/>
                <a:gd name="connsiteY25" fmla="*/ 247650 h 1009650"/>
                <a:gd name="connsiteX26" fmla="*/ 419100 w 1171575"/>
                <a:gd name="connsiteY26" fmla="*/ 314325 h 1009650"/>
                <a:gd name="connsiteX27" fmla="*/ 390525 w 1171575"/>
                <a:gd name="connsiteY27" fmla="*/ 342900 h 1009650"/>
                <a:gd name="connsiteX28" fmla="*/ 371475 w 1171575"/>
                <a:gd name="connsiteY28" fmla="*/ 381000 h 1009650"/>
                <a:gd name="connsiteX29" fmla="*/ 352425 w 1171575"/>
                <a:gd name="connsiteY29" fmla="*/ 409575 h 1009650"/>
                <a:gd name="connsiteX30" fmla="*/ 342900 w 1171575"/>
                <a:gd name="connsiteY30" fmla="*/ 552450 h 1009650"/>
                <a:gd name="connsiteX31" fmla="*/ 352425 w 1171575"/>
                <a:gd name="connsiteY31" fmla="*/ 600075 h 1009650"/>
                <a:gd name="connsiteX32" fmla="*/ 381000 w 1171575"/>
                <a:gd name="connsiteY32" fmla="*/ 609600 h 1009650"/>
                <a:gd name="connsiteX33" fmla="*/ 419100 w 1171575"/>
                <a:gd name="connsiteY33" fmla="*/ 619125 h 1009650"/>
                <a:gd name="connsiteX34" fmla="*/ 590550 w 1171575"/>
                <a:gd name="connsiteY34" fmla="*/ 609600 h 1009650"/>
                <a:gd name="connsiteX35" fmla="*/ 628650 w 1171575"/>
                <a:gd name="connsiteY35" fmla="*/ 600075 h 1009650"/>
                <a:gd name="connsiteX36" fmla="*/ 695325 w 1171575"/>
                <a:gd name="connsiteY36" fmla="*/ 571500 h 1009650"/>
                <a:gd name="connsiteX37" fmla="*/ 733425 w 1171575"/>
                <a:gd name="connsiteY37" fmla="*/ 542925 h 1009650"/>
                <a:gd name="connsiteX38" fmla="*/ 838200 w 1171575"/>
                <a:gd name="connsiteY38" fmla="*/ 485775 h 1009650"/>
                <a:gd name="connsiteX39" fmla="*/ 857250 w 1171575"/>
                <a:gd name="connsiteY39" fmla="*/ 457200 h 1009650"/>
                <a:gd name="connsiteX40" fmla="*/ 885825 w 1171575"/>
                <a:gd name="connsiteY40" fmla="*/ 419100 h 1009650"/>
                <a:gd name="connsiteX41" fmla="*/ 904875 w 1171575"/>
                <a:gd name="connsiteY41" fmla="*/ 381000 h 1009650"/>
                <a:gd name="connsiteX42" fmla="*/ 895350 w 1171575"/>
                <a:gd name="connsiteY42" fmla="*/ 285750 h 1009650"/>
                <a:gd name="connsiteX43" fmla="*/ 714375 w 1171575"/>
                <a:gd name="connsiteY43" fmla="*/ 342900 h 1009650"/>
                <a:gd name="connsiteX44" fmla="*/ 685800 w 1171575"/>
                <a:gd name="connsiteY44" fmla="*/ 371475 h 1009650"/>
                <a:gd name="connsiteX45" fmla="*/ 666750 w 1171575"/>
                <a:gd name="connsiteY45" fmla="*/ 409575 h 1009650"/>
                <a:gd name="connsiteX46" fmla="*/ 609600 w 1171575"/>
                <a:gd name="connsiteY46" fmla="*/ 485775 h 1009650"/>
                <a:gd name="connsiteX47" fmla="*/ 561975 w 1171575"/>
                <a:gd name="connsiteY47" fmla="*/ 504825 h 1009650"/>
                <a:gd name="connsiteX48" fmla="*/ 514350 w 1171575"/>
                <a:gd name="connsiteY48" fmla="*/ 600075 h 1009650"/>
                <a:gd name="connsiteX49" fmla="*/ 561975 w 1171575"/>
                <a:gd name="connsiteY49" fmla="*/ 781050 h 1009650"/>
                <a:gd name="connsiteX50" fmla="*/ 590550 w 1171575"/>
                <a:gd name="connsiteY50" fmla="*/ 790575 h 1009650"/>
                <a:gd name="connsiteX51" fmla="*/ 819150 w 1171575"/>
                <a:gd name="connsiteY51" fmla="*/ 771525 h 1009650"/>
                <a:gd name="connsiteX52" fmla="*/ 885825 w 1171575"/>
                <a:gd name="connsiteY52" fmla="*/ 733425 h 1009650"/>
                <a:gd name="connsiteX53" fmla="*/ 942975 w 1171575"/>
                <a:gd name="connsiteY53" fmla="*/ 704850 h 1009650"/>
                <a:gd name="connsiteX54" fmla="*/ 981075 w 1171575"/>
                <a:gd name="connsiteY54" fmla="*/ 657225 h 1009650"/>
                <a:gd name="connsiteX55" fmla="*/ 1009650 w 1171575"/>
                <a:gd name="connsiteY55" fmla="*/ 628650 h 1009650"/>
                <a:gd name="connsiteX56" fmla="*/ 1028700 w 1171575"/>
                <a:gd name="connsiteY56" fmla="*/ 590550 h 1009650"/>
                <a:gd name="connsiteX57" fmla="*/ 1047750 w 1171575"/>
                <a:gd name="connsiteY57" fmla="*/ 561975 h 1009650"/>
                <a:gd name="connsiteX58" fmla="*/ 1028700 w 1171575"/>
                <a:gd name="connsiteY58" fmla="*/ 457200 h 1009650"/>
                <a:gd name="connsiteX59" fmla="*/ 990600 w 1171575"/>
                <a:gd name="connsiteY59" fmla="*/ 438150 h 1009650"/>
                <a:gd name="connsiteX60" fmla="*/ 838200 w 1171575"/>
                <a:gd name="connsiteY60" fmla="*/ 447675 h 1009650"/>
                <a:gd name="connsiteX61" fmla="*/ 819150 w 1171575"/>
                <a:gd name="connsiteY61" fmla="*/ 485775 h 1009650"/>
                <a:gd name="connsiteX62" fmla="*/ 790575 w 1171575"/>
                <a:gd name="connsiteY62" fmla="*/ 523875 h 1009650"/>
                <a:gd name="connsiteX63" fmla="*/ 771525 w 1171575"/>
                <a:gd name="connsiteY63" fmla="*/ 581025 h 1009650"/>
                <a:gd name="connsiteX64" fmla="*/ 762000 w 1171575"/>
                <a:gd name="connsiteY64" fmla="*/ 609600 h 1009650"/>
                <a:gd name="connsiteX65" fmla="*/ 752475 w 1171575"/>
                <a:gd name="connsiteY65" fmla="*/ 704850 h 1009650"/>
                <a:gd name="connsiteX66" fmla="*/ 762000 w 1171575"/>
                <a:gd name="connsiteY66" fmla="*/ 733425 h 1009650"/>
                <a:gd name="connsiteX67" fmla="*/ 904875 w 1171575"/>
                <a:gd name="connsiteY67" fmla="*/ 723900 h 1009650"/>
                <a:gd name="connsiteX68" fmla="*/ 971550 w 1171575"/>
                <a:gd name="connsiteY68" fmla="*/ 695325 h 1009650"/>
                <a:gd name="connsiteX69" fmla="*/ 1019175 w 1171575"/>
                <a:gd name="connsiteY69" fmla="*/ 609600 h 1009650"/>
                <a:gd name="connsiteX70" fmla="*/ 885825 w 1171575"/>
                <a:gd name="connsiteY70" fmla="*/ 571500 h 1009650"/>
                <a:gd name="connsiteX71" fmla="*/ 819150 w 1171575"/>
                <a:gd name="connsiteY71" fmla="*/ 600075 h 1009650"/>
                <a:gd name="connsiteX72" fmla="*/ 704850 w 1171575"/>
                <a:gd name="connsiteY72" fmla="*/ 666750 h 1009650"/>
                <a:gd name="connsiteX73" fmla="*/ 676275 w 1171575"/>
                <a:gd name="connsiteY73" fmla="*/ 695325 h 1009650"/>
                <a:gd name="connsiteX74" fmla="*/ 638175 w 1171575"/>
                <a:gd name="connsiteY74" fmla="*/ 714375 h 1009650"/>
                <a:gd name="connsiteX75" fmla="*/ 590550 w 1171575"/>
                <a:gd name="connsiteY75" fmla="*/ 742950 h 1009650"/>
                <a:gd name="connsiteX76" fmla="*/ 514350 w 1171575"/>
                <a:gd name="connsiteY76" fmla="*/ 790575 h 1009650"/>
                <a:gd name="connsiteX77" fmla="*/ 457200 w 1171575"/>
                <a:gd name="connsiteY77" fmla="*/ 828675 h 1009650"/>
                <a:gd name="connsiteX78" fmla="*/ 466725 w 1171575"/>
                <a:gd name="connsiteY78" fmla="*/ 876300 h 1009650"/>
                <a:gd name="connsiteX79" fmla="*/ 581025 w 1171575"/>
                <a:gd name="connsiteY79" fmla="*/ 1000125 h 1009650"/>
                <a:gd name="connsiteX80" fmla="*/ 638175 w 1171575"/>
                <a:gd name="connsiteY80" fmla="*/ 1009650 h 1009650"/>
                <a:gd name="connsiteX81" fmla="*/ 819150 w 1171575"/>
                <a:gd name="connsiteY81" fmla="*/ 990600 h 1009650"/>
                <a:gd name="connsiteX82" fmla="*/ 904875 w 1171575"/>
                <a:gd name="connsiteY82" fmla="*/ 942975 h 1009650"/>
                <a:gd name="connsiteX83" fmla="*/ 962025 w 1171575"/>
                <a:gd name="connsiteY83" fmla="*/ 923925 h 1009650"/>
                <a:gd name="connsiteX84" fmla="*/ 1066800 w 1171575"/>
                <a:gd name="connsiteY84" fmla="*/ 828675 h 1009650"/>
                <a:gd name="connsiteX85" fmla="*/ 1095375 w 1171575"/>
                <a:gd name="connsiteY85" fmla="*/ 800100 h 1009650"/>
                <a:gd name="connsiteX86" fmla="*/ 1133475 w 1171575"/>
                <a:gd name="connsiteY86" fmla="*/ 771525 h 1009650"/>
                <a:gd name="connsiteX87" fmla="*/ 1171575 w 1171575"/>
                <a:gd name="connsiteY87" fmla="*/ 714375 h 1009650"/>
                <a:gd name="connsiteX88" fmla="*/ 1133475 w 1171575"/>
                <a:gd name="connsiteY88" fmla="*/ 628650 h 1009650"/>
                <a:gd name="connsiteX89" fmla="*/ 1057275 w 1171575"/>
                <a:gd name="connsiteY89" fmla="*/ 609600 h 1009650"/>
                <a:gd name="connsiteX90" fmla="*/ 800100 w 1171575"/>
                <a:gd name="connsiteY90" fmla="*/ 657225 h 1009650"/>
                <a:gd name="connsiteX91" fmla="*/ 781050 w 1171575"/>
                <a:gd name="connsiteY91" fmla="*/ 685800 h 1009650"/>
                <a:gd name="connsiteX92" fmla="*/ 771525 w 1171575"/>
                <a:gd name="connsiteY92" fmla="*/ 714375 h 1009650"/>
                <a:gd name="connsiteX93" fmla="*/ 781050 w 1171575"/>
                <a:gd name="connsiteY93" fmla="*/ 742950 h 1009650"/>
                <a:gd name="connsiteX94" fmla="*/ 838200 w 1171575"/>
                <a:gd name="connsiteY94" fmla="*/ 781050 h 1009650"/>
                <a:gd name="connsiteX95" fmla="*/ 876300 w 1171575"/>
                <a:gd name="connsiteY95" fmla="*/ 790575 h 1009650"/>
                <a:gd name="connsiteX96" fmla="*/ 990600 w 1171575"/>
                <a:gd name="connsiteY96" fmla="*/ 800100 h 1009650"/>
                <a:gd name="connsiteX97" fmla="*/ 962025 w 1171575"/>
                <a:gd name="connsiteY97" fmla="*/ 809625 h 1009650"/>
                <a:gd name="connsiteX98" fmla="*/ 923925 w 1171575"/>
                <a:gd name="connsiteY98" fmla="*/ 838200 h 1009650"/>
                <a:gd name="connsiteX99" fmla="*/ 895350 w 1171575"/>
                <a:gd name="connsiteY99" fmla="*/ 857250 h 1009650"/>
                <a:gd name="connsiteX100" fmla="*/ 933450 w 1171575"/>
                <a:gd name="connsiteY100" fmla="*/ 895350 h 1009650"/>
                <a:gd name="connsiteX101" fmla="*/ 962025 w 1171575"/>
                <a:gd name="connsiteY101" fmla="*/ 914400 h 1009650"/>
                <a:gd name="connsiteX102" fmla="*/ 1057275 w 1171575"/>
                <a:gd name="connsiteY102" fmla="*/ 942975 h 1009650"/>
                <a:gd name="connsiteX103" fmla="*/ 1171575 w 1171575"/>
                <a:gd name="connsiteY103" fmla="*/ 942975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71575" h="1009650">
                  <a:moveTo>
                    <a:pt x="542925" y="0"/>
                  </a:moveTo>
                  <a:cubicBezTo>
                    <a:pt x="527050" y="3175"/>
                    <a:pt x="509780" y="2285"/>
                    <a:pt x="495300" y="9525"/>
                  </a:cubicBezTo>
                  <a:cubicBezTo>
                    <a:pt x="483252" y="15549"/>
                    <a:pt x="475595" y="27963"/>
                    <a:pt x="466725" y="38100"/>
                  </a:cubicBezTo>
                  <a:cubicBezTo>
                    <a:pt x="447887" y="59629"/>
                    <a:pt x="416071" y="106794"/>
                    <a:pt x="390525" y="123825"/>
                  </a:cubicBezTo>
                  <a:cubicBezTo>
                    <a:pt x="376299" y="133309"/>
                    <a:pt x="357986" y="134829"/>
                    <a:pt x="342900" y="142875"/>
                  </a:cubicBezTo>
                  <a:cubicBezTo>
                    <a:pt x="192942" y="222853"/>
                    <a:pt x="303108" y="181539"/>
                    <a:pt x="190500" y="219075"/>
                  </a:cubicBezTo>
                  <a:cubicBezTo>
                    <a:pt x="177800" y="231775"/>
                    <a:pt x="164089" y="243538"/>
                    <a:pt x="152400" y="257175"/>
                  </a:cubicBezTo>
                  <a:cubicBezTo>
                    <a:pt x="143635" y="267400"/>
                    <a:pt x="105998" y="330521"/>
                    <a:pt x="104775" y="333375"/>
                  </a:cubicBezTo>
                  <a:cubicBezTo>
                    <a:pt x="74178" y="404767"/>
                    <a:pt x="75703" y="430613"/>
                    <a:pt x="57150" y="504825"/>
                  </a:cubicBezTo>
                  <a:cubicBezTo>
                    <a:pt x="11876" y="685922"/>
                    <a:pt x="62608" y="477561"/>
                    <a:pt x="19050" y="619125"/>
                  </a:cubicBezTo>
                  <a:cubicBezTo>
                    <a:pt x="11350" y="644149"/>
                    <a:pt x="0" y="695325"/>
                    <a:pt x="0" y="695325"/>
                  </a:cubicBezTo>
                  <a:cubicBezTo>
                    <a:pt x="9525" y="698500"/>
                    <a:pt x="18535" y="704850"/>
                    <a:pt x="28575" y="704850"/>
                  </a:cubicBezTo>
                  <a:cubicBezTo>
                    <a:pt x="165596" y="704850"/>
                    <a:pt x="170182" y="701886"/>
                    <a:pt x="266700" y="685800"/>
                  </a:cubicBezTo>
                  <a:cubicBezTo>
                    <a:pt x="295275" y="663575"/>
                    <a:pt x="332345" y="649246"/>
                    <a:pt x="352425" y="619125"/>
                  </a:cubicBezTo>
                  <a:cubicBezTo>
                    <a:pt x="425547" y="509442"/>
                    <a:pt x="349125" y="612900"/>
                    <a:pt x="457200" y="504825"/>
                  </a:cubicBezTo>
                  <a:cubicBezTo>
                    <a:pt x="471575" y="490450"/>
                    <a:pt x="480925" y="471575"/>
                    <a:pt x="495300" y="457200"/>
                  </a:cubicBezTo>
                  <a:cubicBezTo>
                    <a:pt x="512835" y="439665"/>
                    <a:pt x="534170" y="426331"/>
                    <a:pt x="552450" y="409575"/>
                  </a:cubicBezTo>
                  <a:cubicBezTo>
                    <a:pt x="572309" y="391370"/>
                    <a:pt x="590550" y="371475"/>
                    <a:pt x="609600" y="352425"/>
                  </a:cubicBezTo>
                  <a:cubicBezTo>
                    <a:pt x="623975" y="338050"/>
                    <a:pt x="642850" y="328700"/>
                    <a:pt x="657225" y="314325"/>
                  </a:cubicBezTo>
                  <a:cubicBezTo>
                    <a:pt x="669040" y="302510"/>
                    <a:pt x="694033" y="263875"/>
                    <a:pt x="704850" y="247650"/>
                  </a:cubicBezTo>
                  <a:cubicBezTo>
                    <a:pt x="708025" y="234950"/>
                    <a:pt x="710779" y="222137"/>
                    <a:pt x="714375" y="209550"/>
                  </a:cubicBezTo>
                  <a:cubicBezTo>
                    <a:pt x="717133" y="199896"/>
                    <a:pt x="721465" y="190715"/>
                    <a:pt x="723900" y="180975"/>
                  </a:cubicBezTo>
                  <a:cubicBezTo>
                    <a:pt x="727827" y="165269"/>
                    <a:pt x="729913" y="149154"/>
                    <a:pt x="733425" y="133350"/>
                  </a:cubicBezTo>
                  <a:cubicBezTo>
                    <a:pt x="736265" y="120571"/>
                    <a:pt x="739775" y="107950"/>
                    <a:pt x="742950" y="95250"/>
                  </a:cubicBezTo>
                  <a:cubicBezTo>
                    <a:pt x="716616" y="16247"/>
                    <a:pt x="733291" y="34691"/>
                    <a:pt x="561975" y="104775"/>
                  </a:cubicBezTo>
                  <a:cubicBezTo>
                    <a:pt x="532506" y="116831"/>
                    <a:pt x="479177" y="244723"/>
                    <a:pt x="476250" y="247650"/>
                  </a:cubicBezTo>
                  <a:cubicBezTo>
                    <a:pt x="405345" y="318555"/>
                    <a:pt x="492414" y="228791"/>
                    <a:pt x="419100" y="314325"/>
                  </a:cubicBezTo>
                  <a:cubicBezTo>
                    <a:pt x="410334" y="324552"/>
                    <a:pt x="398355" y="331939"/>
                    <a:pt x="390525" y="342900"/>
                  </a:cubicBezTo>
                  <a:cubicBezTo>
                    <a:pt x="382272" y="354454"/>
                    <a:pt x="378520" y="368672"/>
                    <a:pt x="371475" y="381000"/>
                  </a:cubicBezTo>
                  <a:cubicBezTo>
                    <a:pt x="365795" y="390939"/>
                    <a:pt x="358775" y="400050"/>
                    <a:pt x="352425" y="409575"/>
                  </a:cubicBezTo>
                  <a:cubicBezTo>
                    <a:pt x="349250" y="457200"/>
                    <a:pt x="342900" y="504719"/>
                    <a:pt x="342900" y="552450"/>
                  </a:cubicBezTo>
                  <a:cubicBezTo>
                    <a:pt x="342900" y="568639"/>
                    <a:pt x="343445" y="586605"/>
                    <a:pt x="352425" y="600075"/>
                  </a:cubicBezTo>
                  <a:cubicBezTo>
                    <a:pt x="357994" y="608429"/>
                    <a:pt x="371346" y="606842"/>
                    <a:pt x="381000" y="609600"/>
                  </a:cubicBezTo>
                  <a:cubicBezTo>
                    <a:pt x="393587" y="613196"/>
                    <a:pt x="406400" y="615950"/>
                    <a:pt x="419100" y="619125"/>
                  </a:cubicBezTo>
                  <a:cubicBezTo>
                    <a:pt x="476250" y="615950"/>
                    <a:pt x="533547" y="614782"/>
                    <a:pt x="590550" y="609600"/>
                  </a:cubicBezTo>
                  <a:cubicBezTo>
                    <a:pt x="603587" y="608415"/>
                    <a:pt x="616063" y="603671"/>
                    <a:pt x="628650" y="600075"/>
                  </a:cubicBezTo>
                  <a:cubicBezTo>
                    <a:pt x="652529" y="593252"/>
                    <a:pt x="673936" y="584868"/>
                    <a:pt x="695325" y="571500"/>
                  </a:cubicBezTo>
                  <a:cubicBezTo>
                    <a:pt x="708787" y="563086"/>
                    <a:pt x="719713" y="550924"/>
                    <a:pt x="733425" y="542925"/>
                  </a:cubicBezTo>
                  <a:cubicBezTo>
                    <a:pt x="906303" y="442079"/>
                    <a:pt x="751152" y="543807"/>
                    <a:pt x="838200" y="485775"/>
                  </a:cubicBezTo>
                  <a:cubicBezTo>
                    <a:pt x="844550" y="476250"/>
                    <a:pt x="850596" y="466515"/>
                    <a:pt x="857250" y="457200"/>
                  </a:cubicBezTo>
                  <a:cubicBezTo>
                    <a:pt x="866477" y="444282"/>
                    <a:pt x="877411" y="432562"/>
                    <a:pt x="885825" y="419100"/>
                  </a:cubicBezTo>
                  <a:cubicBezTo>
                    <a:pt x="893350" y="407059"/>
                    <a:pt x="898525" y="393700"/>
                    <a:pt x="904875" y="381000"/>
                  </a:cubicBezTo>
                  <a:cubicBezTo>
                    <a:pt x="901700" y="349250"/>
                    <a:pt x="924221" y="299336"/>
                    <a:pt x="895350" y="285750"/>
                  </a:cubicBezTo>
                  <a:cubicBezTo>
                    <a:pt x="768902" y="226245"/>
                    <a:pt x="760735" y="288813"/>
                    <a:pt x="714375" y="342900"/>
                  </a:cubicBezTo>
                  <a:cubicBezTo>
                    <a:pt x="705609" y="353127"/>
                    <a:pt x="693630" y="360514"/>
                    <a:pt x="685800" y="371475"/>
                  </a:cubicBezTo>
                  <a:cubicBezTo>
                    <a:pt x="677547" y="383029"/>
                    <a:pt x="673795" y="397247"/>
                    <a:pt x="666750" y="409575"/>
                  </a:cubicBezTo>
                  <a:cubicBezTo>
                    <a:pt x="656598" y="427342"/>
                    <a:pt x="619023" y="478446"/>
                    <a:pt x="609600" y="485775"/>
                  </a:cubicBezTo>
                  <a:cubicBezTo>
                    <a:pt x="596104" y="496272"/>
                    <a:pt x="577850" y="498475"/>
                    <a:pt x="561975" y="504825"/>
                  </a:cubicBezTo>
                  <a:cubicBezTo>
                    <a:pt x="516613" y="572867"/>
                    <a:pt x="529428" y="539763"/>
                    <a:pt x="514350" y="600075"/>
                  </a:cubicBezTo>
                  <a:cubicBezTo>
                    <a:pt x="523290" y="752050"/>
                    <a:pt x="475888" y="744155"/>
                    <a:pt x="561975" y="781050"/>
                  </a:cubicBezTo>
                  <a:cubicBezTo>
                    <a:pt x="571203" y="785005"/>
                    <a:pt x="581025" y="787400"/>
                    <a:pt x="590550" y="790575"/>
                  </a:cubicBezTo>
                  <a:cubicBezTo>
                    <a:pt x="666750" y="784225"/>
                    <a:pt x="744079" y="786055"/>
                    <a:pt x="819150" y="771525"/>
                  </a:cubicBezTo>
                  <a:cubicBezTo>
                    <a:pt x="844281" y="766661"/>
                    <a:pt x="863287" y="745561"/>
                    <a:pt x="885825" y="733425"/>
                  </a:cubicBezTo>
                  <a:cubicBezTo>
                    <a:pt x="904578" y="723327"/>
                    <a:pt x="923925" y="714375"/>
                    <a:pt x="942975" y="704850"/>
                  </a:cubicBezTo>
                  <a:cubicBezTo>
                    <a:pt x="955675" y="688975"/>
                    <a:pt x="967688" y="672525"/>
                    <a:pt x="981075" y="657225"/>
                  </a:cubicBezTo>
                  <a:cubicBezTo>
                    <a:pt x="989945" y="647088"/>
                    <a:pt x="1001820" y="639611"/>
                    <a:pt x="1009650" y="628650"/>
                  </a:cubicBezTo>
                  <a:cubicBezTo>
                    <a:pt x="1017903" y="617096"/>
                    <a:pt x="1021655" y="602878"/>
                    <a:pt x="1028700" y="590550"/>
                  </a:cubicBezTo>
                  <a:cubicBezTo>
                    <a:pt x="1034380" y="580611"/>
                    <a:pt x="1041400" y="571500"/>
                    <a:pt x="1047750" y="561975"/>
                  </a:cubicBezTo>
                  <a:cubicBezTo>
                    <a:pt x="1041400" y="527050"/>
                    <a:pt x="1043576" y="489430"/>
                    <a:pt x="1028700" y="457200"/>
                  </a:cubicBezTo>
                  <a:cubicBezTo>
                    <a:pt x="1022750" y="444308"/>
                    <a:pt x="1004781" y="438859"/>
                    <a:pt x="990600" y="438150"/>
                  </a:cubicBezTo>
                  <a:cubicBezTo>
                    <a:pt x="939764" y="435608"/>
                    <a:pt x="889000" y="444500"/>
                    <a:pt x="838200" y="447675"/>
                  </a:cubicBezTo>
                  <a:cubicBezTo>
                    <a:pt x="831850" y="460375"/>
                    <a:pt x="826675" y="473734"/>
                    <a:pt x="819150" y="485775"/>
                  </a:cubicBezTo>
                  <a:cubicBezTo>
                    <a:pt x="810736" y="499237"/>
                    <a:pt x="797675" y="509676"/>
                    <a:pt x="790575" y="523875"/>
                  </a:cubicBezTo>
                  <a:cubicBezTo>
                    <a:pt x="781595" y="541836"/>
                    <a:pt x="777875" y="561975"/>
                    <a:pt x="771525" y="581025"/>
                  </a:cubicBezTo>
                  <a:lnTo>
                    <a:pt x="762000" y="609600"/>
                  </a:lnTo>
                  <a:cubicBezTo>
                    <a:pt x="758825" y="641350"/>
                    <a:pt x="752475" y="672942"/>
                    <a:pt x="752475" y="704850"/>
                  </a:cubicBezTo>
                  <a:cubicBezTo>
                    <a:pt x="752475" y="714890"/>
                    <a:pt x="752037" y="732180"/>
                    <a:pt x="762000" y="733425"/>
                  </a:cubicBezTo>
                  <a:cubicBezTo>
                    <a:pt x="809362" y="739345"/>
                    <a:pt x="857250" y="727075"/>
                    <a:pt x="904875" y="723900"/>
                  </a:cubicBezTo>
                  <a:cubicBezTo>
                    <a:pt x="924222" y="717451"/>
                    <a:pt x="956570" y="708165"/>
                    <a:pt x="971550" y="695325"/>
                  </a:cubicBezTo>
                  <a:cubicBezTo>
                    <a:pt x="999128" y="671687"/>
                    <a:pt x="1006352" y="641656"/>
                    <a:pt x="1019175" y="609600"/>
                  </a:cubicBezTo>
                  <a:cubicBezTo>
                    <a:pt x="988682" y="533368"/>
                    <a:pt x="1011001" y="545147"/>
                    <a:pt x="885825" y="571500"/>
                  </a:cubicBezTo>
                  <a:cubicBezTo>
                    <a:pt x="862164" y="576481"/>
                    <a:pt x="841105" y="589942"/>
                    <a:pt x="819150" y="600075"/>
                  </a:cubicBezTo>
                  <a:cubicBezTo>
                    <a:pt x="775435" y="620251"/>
                    <a:pt x="743266" y="636871"/>
                    <a:pt x="704850" y="666750"/>
                  </a:cubicBezTo>
                  <a:cubicBezTo>
                    <a:pt x="694217" y="675020"/>
                    <a:pt x="687236" y="687495"/>
                    <a:pt x="676275" y="695325"/>
                  </a:cubicBezTo>
                  <a:cubicBezTo>
                    <a:pt x="664721" y="703578"/>
                    <a:pt x="650587" y="707479"/>
                    <a:pt x="638175" y="714375"/>
                  </a:cubicBezTo>
                  <a:cubicBezTo>
                    <a:pt x="621991" y="723366"/>
                    <a:pt x="606734" y="733959"/>
                    <a:pt x="590550" y="742950"/>
                  </a:cubicBezTo>
                  <a:cubicBezTo>
                    <a:pt x="502823" y="791687"/>
                    <a:pt x="603419" y="728227"/>
                    <a:pt x="514350" y="790575"/>
                  </a:cubicBezTo>
                  <a:cubicBezTo>
                    <a:pt x="495593" y="803705"/>
                    <a:pt x="457200" y="828675"/>
                    <a:pt x="457200" y="828675"/>
                  </a:cubicBezTo>
                  <a:cubicBezTo>
                    <a:pt x="460375" y="844550"/>
                    <a:pt x="459485" y="861820"/>
                    <a:pt x="466725" y="876300"/>
                  </a:cubicBezTo>
                  <a:cubicBezTo>
                    <a:pt x="479197" y="901245"/>
                    <a:pt x="575380" y="999184"/>
                    <a:pt x="581025" y="1000125"/>
                  </a:cubicBezTo>
                  <a:lnTo>
                    <a:pt x="638175" y="1009650"/>
                  </a:lnTo>
                  <a:cubicBezTo>
                    <a:pt x="698500" y="1003300"/>
                    <a:pt x="760303" y="1005312"/>
                    <a:pt x="819150" y="990600"/>
                  </a:cubicBezTo>
                  <a:cubicBezTo>
                    <a:pt x="850863" y="982672"/>
                    <a:pt x="875253" y="956799"/>
                    <a:pt x="904875" y="942975"/>
                  </a:cubicBezTo>
                  <a:cubicBezTo>
                    <a:pt x="923072" y="934483"/>
                    <a:pt x="942975" y="930275"/>
                    <a:pt x="962025" y="923925"/>
                  </a:cubicBezTo>
                  <a:cubicBezTo>
                    <a:pt x="1060862" y="825088"/>
                    <a:pt x="955204" y="927871"/>
                    <a:pt x="1066800" y="828675"/>
                  </a:cubicBezTo>
                  <a:cubicBezTo>
                    <a:pt x="1076868" y="819726"/>
                    <a:pt x="1085148" y="808866"/>
                    <a:pt x="1095375" y="800100"/>
                  </a:cubicBezTo>
                  <a:cubicBezTo>
                    <a:pt x="1107428" y="789769"/>
                    <a:pt x="1122928" y="783390"/>
                    <a:pt x="1133475" y="771525"/>
                  </a:cubicBezTo>
                  <a:cubicBezTo>
                    <a:pt x="1148686" y="754413"/>
                    <a:pt x="1171575" y="714375"/>
                    <a:pt x="1171575" y="714375"/>
                  </a:cubicBezTo>
                  <a:cubicBezTo>
                    <a:pt x="1165791" y="679671"/>
                    <a:pt x="1171552" y="645958"/>
                    <a:pt x="1133475" y="628650"/>
                  </a:cubicBezTo>
                  <a:cubicBezTo>
                    <a:pt x="1109640" y="617816"/>
                    <a:pt x="1057275" y="609600"/>
                    <a:pt x="1057275" y="609600"/>
                  </a:cubicBezTo>
                  <a:cubicBezTo>
                    <a:pt x="944691" y="619390"/>
                    <a:pt x="870352" y="586973"/>
                    <a:pt x="800100" y="657225"/>
                  </a:cubicBezTo>
                  <a:cubicBezTo>
                    <a:pt x="792005" y="665320"/>
                    <a:pt x="786170" y="675561"/>
                    <a:pt x="781050" y="685800"/>
                  </a:cubicBezTo>
                  <a:cubicBezTo>
                    <a:pt x="776560" y="694780"/>
                    <a:pt x="774700" y="704850"/>
                    <a:pt x="771525" y="714375"/>
                  </a:cubicBezTo>
                  <a:cubicBezTo>
                    <a:pt x="774700" y="723900"/>
                    <a:pt x="773950" y="735850"/>
                    <a:pt x="781050" y="742950"/>
                  </a:cubicBezTo>
                  <a:cubicBezTo>
                    <a:pt x="797239" y="759139"/>
                    <a:pt x="817722" y="770811"/>
                    <a:pt x="838200" y="781050"/>
                  </a:cubicBezTo>
                  <a:cubicBezTo>
                    <a:pt x="849909" y="786904"/>
                    <a:pt x="863310" y="788951"/>
                    <a:pt x="876300" y="790575"/>
                  </a:cubicBezTo>
                  <a:cubicBezTo>
                    <a:pt x="914237" y="795317"/>
                    <a:pt x="952500" y="796925"/>
                    <a:pt x="990600" y="800100"/>
                  </a:cubicBezTo>
                  <a:cubicBezTo>
                    <a:pt x="981075" y="803275"/>
                    <a:pt x="970742" y="804644"/>
                    <a:pt x="962025" y="809625"/>
                  </a:cubicBezTo>
                  <a:cubicBezTo>
                    <a:pt x="948242" y="817501"/>
                    <a:pt x="936843" y="828973"/>
                    <a:pt x="923925" y="838200"/>
                  </a:cubicBezTo>
                  <a:cubicBezTo>
                    <a:pt x="914610" y="844854"/>
                    <a:pt x="904875" y="850900"/>
                    <a:pt x="895350" y="857250"/>
                  </a:cubicBezTo>
                  <a:cubicBezTo>
                    <a:pt x="910590" y="902970"/>
                    <a:pt x="892810" y="875030"/>
                    <a:pt x="933450" y="895350"/>
                  </a:cubicBezTo>
                  <a:cubicBezTo>
                    <a:pt x="943689" y="900470"/>
                    <a:pt x="951564" y="909751"/>
                    <a:pt x="962025" y="914400"/>
                  </a:cubicBezTo>
                  <a:cubicBezTo>
                    <a:pt x="967996" y="917054"/>
                    <a:pt x="1041155" y="941967"/>
                    <a:pt x="1057275" y="942975"/>
                  </a:cubicBezTo>
                  <a:cubicBezTo>
                    <a:pt x="1095301" y="945352"/>
                    <a:pt x="1133475" y="942975"/>
                    <a:pt x="1171575" y="942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8" name="テキスト ボックス 57"/>
          <p:cNvSpPr txBox="1"/>
          <p:nvPr/>
        </p:nvSpPr>
        <p:spPr>
          <a:xfrm>
            <a:off x="4211960" y="3506232"/>
            <a:ext cx="4248472" cy="1938992"/>
          </a:xfrm>
          <a:prstGeom prst="rect">
            <a:avLst/>
          </a:prstGeom>
          <a:noFill/>
        </p:spPr>
        <p:txBody>
          <a:bodyPr wrap="square" rtlCol="0">
            <a:spAutoFit/>
          </a:bodyPr>
          <a:lstStyle/>
          <a:p>
            <a:r>
              <a:rPr kumimoji="1" lang="ja-JP" altLang="en-US" sz="2000" dirty="0" smtClean="0"/>
              <a:t>・実技実習（技術・知識向上）　＋　</a:t>
            </a:r>
            <a:r>
              <a:rPr kumimoji="1" lang="en-US" altLang="ja-JP" sz="2000" dirty="0" smtClean="0">
                <a:solidFill>
                  <a:srgbClr val="00B0F0"/>
                </a:solidFill>
              </a:rPr>
              <a:t>α</a:t>
            </a:r>
          </a:p>
          <a:p>
            <a:endParaRPr kumimoji="1" lang="en-US" altLang="ja-JP" sz="2000" dirty="0" smtClean="0"/>
          </a:p>
          <a:p>
            <a:r>
              <a:rPr kumimoji="1" lang="ja-JP" altLang="en-US" sz="2000" dirty="0" smtClean="0">
                <a:solidFill>
                  <a:srgbClr val="00B0F0"/>
                </a:solidFill>
              </a:rPr>
              <a:t>　　</a:t>
            </a:r>
            <a:r>
              <a:rPr kumimoji="1" lang="en-US" altLang="ja-JP" sz="2000" dirty="0" smtClean="0">
                <a:solidFill>
                  <a:srgbClr val="00B0F0"/>
                </a:solidFill>
              </a:rPr>
              <a:t>α</a:t>
            </a:r>
            <a:r>
              <a:rPr kumimoji="1" lang="ja-JP" altLang="en-US" sz="2000" dirty="0" smtClean="0"/>
              <a:t>　：　症例への理解度</a:t>
            </a:r>
            <a:endParaRPr kumimoji="1" lang="en-US" altLang="ja-JP" sz="2000" dirty="0" smtClean="0"/>
          </a:p>
          <a:p>
            <a:r>
              <a:rPr lang="ja-JP" altLang="en-US" sz="2000" dirty="0"/>
              <a:t>　</a:t>
            </a:r>
            <a:r>
              <a:rPr lang="ja-JP" altLang="en-US" sz="2000" dirty="0" smtClean="0"/>
              <a:t>　　 　　 説明の仕方</a:t>
            </a:r>
            <a:endParaRPr lang="en-US" altLang="ja-JP" sz="2000" dirty="0" smtClean="0"/>
          </a:p>
          <a:p>
            <a:r>
              <a:rPr lang="ja-JP" altLang="en-US" sz="2000" dirty="0"/>
              <a:t>　</a:t>
            </a:r>
            <a:r>
              <a:rPr lang="ja-JP" altLang="en-US" sz="2000" dirty="0" smtClean="0"/>
              <a:t>　　　　  指導の仕方・され方</a:t>
            </a:r>
            <a:endParaRPr lang="en-US" altLang="ja-JP" sz="2000" dirty="0" smtClean="0"/>
          </a:p>
          <a:p>
            <a:r>
              <a:rPr kumimoji="1" lang="ja-JP" altLang="en-US" sz="2000" dirty="0"/>
              <a:t>　</a:t>
            </a:r>
            <a:r>
              <a:rPr kumimoji="1" lang="ja-JP" altLang="en-US" sz="2000" dirty="0" smtClean="0"/>
              <a:t>　　 　　 「次へ</a:t>
            </a:r>
            <a:r>
              <a:rPr lang="ja-JP" altLang="en-US" sz="2000" dirty="0"/>
              <a:t>」</a:t>
            </a:r>
            <a:r>
              <a:rPr kumimoji="1" lang="ja-JP" altLang="en-US" sz="2000" dirty="0" smtClean="0"/>
              <a:t>の考え方</a:t>
            </a:r>
            <a:endParaRPr kumimoji="1" lang="ja-JP" altLang="en-US" sz="2000" dirty="0"/>
          </a:p>
        </p:txBody>
      </p:sp>
    </p:spTree>
    <p:extLst>
      <p:ext uri="{BB962C8B-B14F-4D97-AF65-F5344CB8AC3E}">
        <p14:creationId xmlns:p14="http://schemas.microsoft.com/office/powerpoint/2010/main" val="9774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421904"/>
            <a:ext cx="6408712" cy="1287016"/>
          </a:xfrm>
          <a:ln w="3175"/>
        </p:spPr>
        <p:style>
          <a:lnRef idx="2">
            <a:schemeClr val="dk1"/>
          </a:lnRef>
          <a:fillRef idx="1">
            <a:schemeClr val="lt1"/>
          </a:fillRef>
          <a:effectRef idx="0">
            <a:schemeClr val="dk1"/>
          </a:effectRef>
          <a:fontRef idx="minor">
            <a:schemeClr val="dk1"/>
          </a:fontRef>
        </p:style>
        <p:txBody>
          <a:bodyPr>
            <a:normAutofit/>
          </a:bodyPr>
          <a:lstStyle/>
          <a:p>
            <a:r>
              <a:rPr lang="ja-JP" altLang="en-US" sz="3200" dirty="0" smtClean="0"/>
              <a:t>岩手合同輸血療法委員会</a:t>
            </a:r>
            <a:r>
              <a:rPr kumimoji="1" lang="en-US" altLang="ja-JP" sz="3200" dirty="0" smtClean="0"/>
              <a:t/>
            </a:r>
            <a:br>
              <a:rPr kumimoji="1" lang="en-US" altLang="ja-JP" sz="3200" dirty="0" smtClean="0"/>
            </a:br>
            <a:r>
              <a:rPr kumimoji="1" lang="en-US" altLang="ja-JP" sz="3200" dirty="0" smtClean="0"/>
              <a:t>COI</a:t>
            </a:r>
            <a:endParaRPr kumimoji="1" lang="ja-JP" altLang="en-US" sz="3200" dirty="0"/>
          </a:p>
        </p:txBody>
      </p:sp>
      <p:sp>
        <p:nvSpPr>
          <p:cNvPr id="3" name="コンテンツ プレースホルダー 2"/>
          <p:cNvSpPr>
            <a:spLocks noGrp="1"/>
          </p:cNvSpPr>
          <p:nvPr>
            <p:ph idx="1"/>
          </p:nvPr>
        </p:nvSpPr>
        <p:spPr>
          <a:xfrm>
            <a:off x="899592" y="2996952"/>
            <a:ext cx="7344816" cy="1440161"/>
          </a:xfrm>
        </p:spPr>
        <p:txBody>
          <a:bodyPr>
            <a:normAutofit fontScale="85000" lnSpcReduction="20000"/>
          </a:bodyPr>
          <a:lstStyle/>
          <a:p>
            <a:pPr marL="0" indent="0" algn="ctr">
              <a:buNone/>
            </a:pPr>
            <a:endParaRPr kumimoji="1" lang="en-US" altLang="ja-JP" sz="2000" dirty="0" smtClean="0"/>
          </a:p>
          <a:p>
            <a:pPr marL="0" indent="0" algn="ctr">
              <a:buNone/>
            </a:pPr>
            <a:r>
              <a:rPr lang="ja-JP" altLang="en-US" sz="2000" dirty="0" smtClean="0"/>
              <a:t>筆頭発表者名：奥津美穂</a:t>
            </a:r>
            <a:endParaRPr lang="en-US" altLang="ja-JP" sz="2000" dirty="0" smtClean="0"/>
          </a:p>
          <a:p>
            <a:pPr marL="0" indent="0" algn="ctr">
              <a:buNone/>
            </a:pPr>
            <a:endParaRPr kumimoji="1" lang="en-US" altLang="ja-JP" sz="2000" dirty="0"/>
          </a:p>
          <a:p>
            <a:pPr marL="0" indent="0" algn="ctr">
              <a:buNone/>
            </a:pPr>
            <a:endParaRPr lang="en-US" altLang="ja-JP" sz="2000" dirty="0" smtClean="0"/>
          </a:p>
          <a:p>
            <a:pPr marL="0" indent="0" algn="ctr">
              <a:buNone/>
            </a:pPr>
            <a:r>
              <a:rPr kumimoji="1" lang="ja-JP" altLang="en-US" sz="2000" dirty="0"/>
              <a:t>演題</a:t>
            </a:r>
            <a:r>
              <a:rPr kumimoji="1" lang="ja-JP" altLang="en-US" sz="2000" dirty="0" smtClean="0"/>
              <a:t>発表に関連し、開示すべき</a:t>
            </a:r>
            <a:r>
              <a:rPr kumimoji="1" lang="en-US" altLang="ja-JP" sz="2000" dirty="0" smtClean="0"/>
              <a:t>COI</a:t>
            </a:r>
            <a:r>
              <a:rPr kumimoji="1" lang="ja-JP" altLang="en-US" sz="2000" dirty="0" smtClean="0"/>
              <a:t>関係にある企業などありません</a:t>
            </a:r>
            <a:endParaRPr kumimoji="1" lang="ja-JP" altLang="en-US" sz="20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98" y="6244610"/>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342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5192" y="1772816"/>
            <a:ext cx="8579296" cy="2448272"/>
          </a:xfrm>
        </p:spPr>
        <p:txBody>
          <a:bodyPr>
            <a:normAutofit/>
          </a:bodyPr>
          <a:lstStyle/>
          <a:p>
            <a:pPr marL="0" indent="0">
              <a:buNone/>
            </a:pPr>
            <a:r>
              <a:rPr lang="ja-JP" altLang="en-US" sz="2400" dirty="0" smtClean="0">
                <a:latin typeface="+mj-lt"/>
                <a:ea typeface="+mj-ea"/>
              </a:rPr>
              <a:t>（受験対策の内容）</a:t>
            </a:r>
            <a:endParaRPr lang="en-US" altLang="ja-JP" sz="2400" dirty="0">
              <a:latin typeface="+mj-lt"/>
              <a:ea typeface="+mj-ea"/>
            </a:endParaRPr>
          </a:p>
          <a:p>
            <a:r>
              <a:rPr lang="ja-JP" altLang="en-US" sz="2400" dirty="0" smtClean="0">
                <a:latin typeface="+mj-lt"/>
                <a:ea typeface="+mj-ea"/>
              </a:rPr>
              <a:t>認定輸血検査技師受験について知ろう（受験のすすめ）</a:t>
            </a:r>
            <a:endParaRPr lang="en-US" altLang="ja-JP" sz="2400" dirty="0">
              <a:latin typeface="+mj-lt"/>
              <a:ea typeface="+mj-ea"/>
            </a:endParaRPr>
          </a:p>
          <a:p>
            <a:r>
              <a:rPr lang="ja-JP" altLang="en-US" sz="2400" dirty="0" smtClean="0">
                <a:latin typeface="+mj-lt"/>
                <a:ea typeface="+mj-ea"/>
              </a:rPr>
              <a:t>輸血の最新の知見</a:t>
            </a:r>
            <a:endParaRPr lang="en-US" altLang="ja-JP" sz="2400" dirty="0" smtClean="0">
              <a:latin typeface="+mj-lt"/>
              <a:ea typeface="+mj-ea"/>
            </a:endParaRPr>
          </a:p>
          <a:p>
            <a:r>
              <a:rPr lang="ja-JP" altLang="en-US" sz="2400" dirty="0" smtClean="0">
                <a:latin typeface="+mj-lt"/>
                <a:ea typeface="+mj-ea"/>
              </a:rPr>
              <a:t>受験に必要な勉強の仕方や考え方</a:t>
            </a:r>
            <a:endParaRPr lang="en-US" altLang="ja-JP" sz="2400" dirty="0">
              <a:latin typeface="+mj-lt"/>
              <a:ea typeface="+mj-ea"/>
            </a:endParaRPr>
          </a:p>
          <a:p>
            <a:r>
              <a:rPr lang="ja-JP" altLang="en-US" sz="2400" dirty="0" smtClean="0">
                <a:latin typeface="+mj-lt"/>
                <a:ea typeface="+mj-ea"/>
              </a:rPr>
              <a:t>自分の求めるものは？</a:t>
            </a:r>
            <a:endParaRPr lang="en-US" altLang="ja-JP" sz="2400" dirty="0" smtClean="0">
              <a:latin typeface="+mj-lt"/>
              <a:ea typeface="+mj-ea"/>
            </a:endParaRPr>
          </a:p>
          <a:p>
            <a:endParaRPr lang="en-US" altLang="ja-JP" sz="2400" dirty="0">
              <a:latin typeface="+mj-lt"/>
              <a:ea typeface="+mj-ea"/>
            </a:endParaRPr>
          </a:p>
          <a:p>
            <a:endParaRPr lang="en-US" altLang="ja-JP" sz="2400" dirty="0" smtClean="0">
              <a:latin typeface="+mj-lt"/>
              <a:ea typeface="+mj-ea"/>
            </a:endParaRPr>
          </a:p>
        </p:txBody>
      </p:sp>
      <p:sp>
        <p:nvSpPr>
          <p:cNvPr id="4" name="タイトル 1"/>
          <p:cNvSpPr>
            <a:spLocks noGrp="1"/>
          </p:cNvSpPr>
          <p:nvPr>
            <p:ph type="title"/>
          </p:nvPr>
        </p:nvSpPr>
        <p:spPr>
          <a:xfrm>
            <a:off x="1403648" y="332656"/>
            <a:ext cx="6120680" cy="70609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ja-JP" altLang="en-US" sz="3200" dirty="0" smtClean="0"/>
              <a:t>福島輸血テク</a:t>
            </a:r>
            <a:r>
              <a:rPr lang="ja-JP" altLang="en-US" sz="3200" dirty="0"/>
              <a:t>になるセミナー</a:t>
            </a:r>
            <a:endParaRPr kumimoji="1" lang="ja-JP" altLang="en-US" sz="32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80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ボックス 75"/>
          <p:cNvSpPr txBox="1"/>
          <p:nvPr/>
        </p:nvSpPr>
        <p:spPr>
          <a:xfrm>
            <a:off x="122782" y="4408705"/>
            <a:ext cx="5987272"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ja-JP" altLang="en-US" dirty="0"/>
              <a:t>臨床</a:t>
            </a:r>
            <a:r>
              <a:rPr lang="ja-JP" altLang="en-US" dirty="0" smtClean="0"/>
              <a:t>輸血看護師（研修</a:t>
            </a:r>
            <a:r>
              <a:rPr lang="en-US" altLang="ja-JP" dirty="0" smtClean="0"/>
              <a:t>2</a:t>
            </a:r>
            <a:r>
              <a:rPr lang="ja-JP" altLang="en-US" dirty="0" smtClean="0"/>
              <a:t>回）、試験</a:t>
            </a:r>
            <a:r>
              <a:rPr lang="en-US" altLang="ja-JP" dirty="0"/>
              <a:t>1</a:t>
            </a:r>
            <a:r>
              <a:rPr lang="ja-JP" altLang="en-US" dirty="0" smtClean="0"/>
              <a:t>回　</a:t>
            </a:r>
            <a:r>
              <a:rPr lang="en-US" altLang="ja-JP" dirty="0" smtClean="0">
                <a:solidFill>
                  <a:srgbClr val="FFFF00"/>
                </a:solidFill>
              </a:rPr>
              <a:t>35000</a:t>
            </a:r>
            <a:r>
              <a:rPr lang="ja-JP" altLang="en-US" dirty="0" smtClean="0">
                <a:solidFill>
                  <a:srgbClr val="FFFF00"/>
                </a:solidFill>
              </a:rPr>
              <a:t>円</a:t>
            </a:r>
            <a:r>
              <a:rPr lang="en-US" altLang="ja-JP" dirty="0" smtClean="0">
                <a:solidFill>
                  <a:srgbClr val="FFFF00"/>
                </a:solidFill>
              </a:rPr>
              <a:t>+</a:t>
            </a:r>
            <a:r>
              <a:rPr lang="ja-JP" altLang="en-US" dirty="0" smtClean="0">
                <a:solidFill>
                  <a:srgbClr val="FFFF00"/>
                </a:solidFill>
              </a:rPr>
              <a:t>旅費（</a:t>
            </a:r>
            <a:r>
              <a:rPr lang="en-US" altLang="ja-JP" dirty="0" smtClean="0">
                <a:solidFill>
                  <a:srgbClr val="FFFF00"/>
                </a:solidFill>
              </a:rPr>
              <a:t>2</a:t>
            </a:r>
            <a:r>
              <a:rPr lang="ja-JP" altLang="en-US" dirty="0" smtClean="0">
                <a:solidFill>
                  <a:srgbClr val="FFFF00"/>
                </a:solidFill>
              </a:rPr>
              <a:t>回</a:t>
            </a:r>
            <a:endParaRPr lang="en-US" altLang="ja-JP" dirty="0" smtClean="0">
              <a:solidFill>
                <a:srgbClr val="FFFF00"/>
              </a:solidFill>
            </a:endParaRPr>
          </a:p>
        </p:txBody>
      </p:sp>
      <p:sp>
        <p:nvSpPr>
          <p:cNvPr id="2" name="タイトル 1"/>
          <p:cNvSpPr>
            <a:spLocks noGrp="1"/>
          </p:cNvSpPr>
          <p:nvPr>
            <p:ph type="title"/>
          </p:nvPr>
        </p:nvSpPr>
        <p:spPr>
          <a:xfrm>
            <a:off x="107503" y="346646"/>
            <a:ext cx="8913343" cy="634082"/>
          </a:xfrm>
        </p:spPr>
        <p:txBody>
          <a:bodyPr>
            <a:noAutofit/>
          </a:bodyPr>
          <a:lstStyle/>
          <a:p>
            <a:r>
              <a:rPr lang="ja-JP" altLang="en-US" sz="3200" dirty="0"/>
              <a:t>受験</a:t>
            </a:r>
            <a:r>
              <a:rPr lang="ja-JP" altLang="en-US" sz="3200" dirty="0" smtClean="0"/>
              <a:t>制度を学ぶ（年間スケジュールを確認）</a:t>
            </a:r>
            <a:endParaRPr kumimoji="1" lang="ja-JP" altLang="en-US" sz="3200" dirty="0"/>
          </a:p>
        </p:txBody>
      </p:sp>
      <p:cxnSp>
        <p:nvCxnSpPr>
          <p:cNvPr id="29" name="直線コネクタ 28"/>
          <p:cNvCxnSpPr>
            <a:stCxn id="12" idx="3"/>
          </p:cNvCxnSpPr>
          <p:nvPr/>
        </p:nvCxnSpPr>
        <p:spPr>
          <a:xfrm flipV="1">
            <a:off x="1634571" y="5464851"/>
            <a:ext cx="5561573" cy="13702"/>
          </a:xfrm>
          <a:prstGeom prst="line">
            <a:avLst/>
          </a:prstGeom>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410814" y="5177085"/>
            <a:ext cx="1223757" cy="60293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t>臨床経験</a:t>
            </a:r>
            <a:endParaRPr lang="en-US" altLang="ja-JP" dirty="0" smtClean="0"/>
          </a:p>
          <a:p>
            <a:r>
              <a:rPr lang="ja-JP" altLang="en-US" sz="2000" b="1" dirty="0" smtClean="0"/>
              <a:t>（</a:t>
            </a:r>
            <a:r>
              <a:rPr lang="en-US" altLang="ja-JP" sz="2000" b="1" dirty="0" smtClean="0">
                <a:solidFill>
                  <a:schemeClr val="tx1"/>
                </a:solidFill>
              </a:rPr>
              <a:t>3</a:t>
            </a:r>
            <a:r>
              <a:rPr lang="ja-JP" altLang="en-US" sz="2000" b="1" dirty="0" smtClean="0">
                <a:solidFill>
                  <a:schemeClr val="tx1"/>
                </a:solidFill>
              </a:rPr>
              <a:t>年</a:t>
            </a:r>
            <a:r>
              <a:rPr lang="ja-JP" altLang="en-US" sz="2000" b="1" dirty="0" smtClean="0"/>
              <a:t>～）</a:t>
            </a:r>
            <a:endParaRPr lang="ja-JP" altLang="en-US" sz="2000" b="1" dirty="0"/>
          </a:p>
        </p:txBody>
      </p:sp>
      <p:grpSp>
        <p:nvGrpSpPr>
          <p:cNvPr id="15" name="グループ化 14"/>
          <p:cNvGrpSpPr/>
          <p:nvPr/>
        </p:nvGrpSpPr>
        <p:grpSpPr>
          <a:xfrm>
            <a:off x="5868144" y="4312989"/>
            <a:ext cx="321754" cy="785135"/>
            <a:chOff x="8116616" y="3933054"/>
            <a:chExt cx="478521" cy="1483772"/>
          </a:xfrm>
          <a:solidFill>
            <a:schemeClr val="accent4">
              <a:lumMod val="60000"/>
              <a:lumOff val="40000"/>
            </a:schemeClr>
          </a:solidFill>
        </p:grpSpPr>
        <p:grpSp>
          <p:nvGrpSpPr>
            <p:cNvPr id="49" name="グループ化 48"/>
            <p:cNvGrpSpPr/>
            <p:nvPr/>
          </p:nvGrpSpPr>
          <p:grpSpPr>
            <a:xfrm>
              <a:off x="8116616" y="3933054"/>
              <a:ext cx="397943" cy="1483772"/>
              <a:chOff x="6665398" y="4172402"/>
              <a:chExt cx="461389" cy="1945056"/>
            </a:xfrm>
            <a:grpFill/>
          </p:grpSpPr>
          <p:grpSp>
            <p:nvGrpSpPr>
              <p:cNvPr id="50" name="グループ化 49"/>
              <p:cNvGrpSpPr/>
              <p:nvPr/>
            </p:nvGrpSpPr>
            <p:grpSpPr>
              <a:xfrm>
                <a:off x="6726496" y="4172402"/>
                <a:ext cx="400291" cy="1945056"/>
                <a:chOff x="6726496" y="4172402"/>
                <a:chExt cx="400291" cy="1945056"/>
              </a:xfrm>
              <a:grpFill/>
            </p:grpSpPr>
            <p:grpSp>
              <p:nvGrpSpPr>
                <p:cNvPr id="53" name="グループ化 52"/>
                <p:cNvGrpSpPr/>
                <p:nvPr/>
              </p:nvGrpSpPr>
              <p:grpSpPr>
                <a:xfrm>
                  <a:off x="6767357" y="4172402"/>
                  <a:ext cx="359430" cy="1945056"/>
                  <a:chOff x="6767357" y="4172402"/>
                  <a:chExt cx="359430" cy="1945056"/>
                </a:xfrm>
                <a:grpFill/>
              </p:grpSpPr>
              <p:sp>
                <p:nvSpPr>
                  <p:cNvPr id="56" name="円/楕円 55"/>
                  <p:cNvSpPr/>
                  <p:nvPr/>
                </p:nvSpPr>
                <p:spPr>
                  <a:xfrm>
                    <a:off x="6801831" y="4172402"/>
                    <a:ext cx="276694" cy="339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片側の 2 つの角を切り取った四角形 56"/>
                  <p:cNvSpPr/>
                  <p:nvPr/>
                </p:nvSpPr>
                <p:spPr>
                  <a:xfrm>
                    <a:off x="6767357" y="4550425"/>
                    <a:ext cx="359430" cy="985430"/>
                  </a:xfrm>
                  <a:prstGeom prst="snip2SameRect">
                    <a:avLst>
                      <a:gd name="adj1" fmla="val 41564"/>
                      <a:gd name="adj2" fmla="val 75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6829379" y="5445224"/>
                    <a:ext cx="103894" cy="6722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6962416" y="5445224"/>
                    <a:ext cx="97954" cy="6722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円/楕円 53"/>
                <p:cNvSpPr/>
                <p:nvPr/>
              </p:nvSpPr>
              <p:spPr>
                <a:xfrm>
                  <a:off x="6726496" y="4697513"/>
                  <a:ext cx="216027" cy="276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角丸四角形 51"/>
              <p:cNvSpPr/>
              <p:nvPr/>
            </p:nvSpPr>
            <p:spPr>
              <a:xfrm rot="17387748">
                <a:off x="6470990" y="4983022"/>
                <a:ext cx="469362" cy="80545"/>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角丸四角形 59"/>
            <p:cNvSpPr/>
            <p:nvPr/>
          </p:nvSpPr>
          <p:spPr>
            <a:xfrm rot="3468236">
              <a:off x="8381377" y="4510757"/>
              <a:ext cx="358049" cy="69470"/>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正方形/長方形 60"/>
          <p:cNvSpPr/>
          <p:nvPr/>
        </p:nvSpPr>
        <p:spPr>
          <a:xfrm>
            <a:off x="6968785" y="5054949"/>
            <a:ext cx="1851687" cy="8422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指定</a:t>
            </a:r>
            <a:r>
              <a:rPr lang="ja-JP" altLang="en-US" dirty="0"/>
              <a:t>施設</a:t>
            </a:r>
            <a:r>
              <a:rPr kumimoji="1" lang="ja-JP" altLang="en-US" dirty="0" smtClean="0"/>
              <a:t>研修</a:t>
            </a:r>
            <a:endParaRPr kumimoji="1" lang="en-US" altLang="ja-JP" dirty="0" smtClean="0"/>
          </a:p>
          <a:p>
            <a:pPr algn="ctr"/>
            <a:r>
              <a:rPr lang="ja-JP" altLang="en-US" dirty="0" smtClean="0"/>
              <a:t>（</a:t>
            </a:r>
            <a:r>
              <a:rPr lang="en-US" altLang="ja-JP" dirty="0"/>
              <a:t>1</a:t>
            </a:r>
            <a:r>
              <a:rPr lang="ja-JP" altLang="en-US" dirty="0" smtClean="0"/>
              <a:t>日）</a:t>
            </a:r>
            <a:endParaRPr lang="en-US" altLang="ja-JP" dirty="0" smtClean="0"/>
          </a:p>
          <a:p>
            <a:pPr algn="ctr"/>
            <a:r>
              <a:rPr kumimoji="1" lang="ja-JP" altLang="en-US" dirty="0" smtClean="0"/>
              <a:t>合格（</a:t>
            </a:r>
            <a:r>
              <a:rPr kumimoji="1" lang="en-US" altLang="ja-JP" dirty="0" smtClean="0"/>
              <a:t>95%</a:t>
            </a:r>
            <a:r>
              <a:rPr kumimoji="1" lang="ja-JP" altLang="en-US" dirty="0" smtClean="0"/>
              <a:t>）</a:t>
            </a:r>
            <a:endParaRPr kumimoji="1" lang="ja-JP" altLang="en-US" dirty="0"/>
          </a:p>
        </p:txBody>
      </p:sp>
      <p:sp>
        <p:nvSpPr>
          <p:cNvPr id="62" name="正方形/長方形 61"/>
          <p:cNvSpPr/>
          <p:nvPr/>
        </p:nvSpPr>
        <p:spPr>
          <a:xfrm>
            <a:off x="5378159" y="5076406"/>
            <a:ext cx="1033906" cy="70532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t>合格</a:t>
            </a:r>
            <a:endParaRPr lang="en-US" altLang="ja-JP" dirty="0" smtClean="0"/>
          </a:p>
        </p:txBody>
      </p:sp>
      <p:sp>
        <p:nvSpPr>
          <p:cNvPr id="64" name="正方形/長方形 63"/>
          <p:cNvSpPr/>
          <p:nvPr/>
        </p:nvSpPr>
        <p:spPr>
          <a:xfrm>
            <a:off x="2267081" y="5076406"/>
            <a:ext cx="1440823" cy="721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指定</a:t>
            </a:r>
            <a:r>
              <a:rPr lang="ja-JP" altLang="en-US" dirty="0"/>
              <a:t>講習</a:t>
            </a:r>
            <a:endParaRPr kumimoji="1" lang="en-US" altLang="ja-JP" dirty="0" smtClean="0"/>
          </a:p>
          <a:p>
            <a:pPr algn="ctr"/>
            <a:r>
              <a:rPr lang="ja-JP" altLang="en-US" dirty="0" smtClean="0"/>
              <a:t>（</a:t>
            </a:r>
            <a:r>
              <a:rPr lang="en-US" altLang="ja-JP" dirty="0"/>
              <a:t>1</a:t>
            </a:r>
            <a:r>
              <a:rPr lang="ja-JP" altLang="en-US" dirty="0" smtClean="0"/>
              <a:t>日 前日）</a:t>
            </a:r>
            <a:endParaRPr kumimoji="1" lang="ja-JP" altLang="en-US" dirty="0"/>
          </a:p>
        </p:txBody>
      </p:sp>
      <p:grpSp>
        <p:nvGrpSpPr>
          <p:cNvPr id="69" name="グループ化 68"/>
          <p:cNvGrpSpPr/>
          <p:nvPr/>
        </p:nvGrpSpPr>
        <p:grpSpPr>
          <a:xfrm>
            <a:off x="410814" y="1412776"/>
            <a:ext cx="8409658" cy="2209668"/>
            <a:chOff x="626838" y="2348880"/>
            <a:chExt cx="8409658" cy="2209668"/>
          </a:xfrm>
        </p:grpSpPr>
        <p:cxnSp>
          <p:nvCxnSpPr>
            <p:cNvPr id="72" name="直線コネクタ 71"/>
            <p:cNvCxnSpPr>
              <a:endCxn id="34" idx="1"/>
            </p:cNvCxnSpPr>
            <p:nvPr/>
          </p:nvCxnSpPr>
          <p:spPr>
            <a:xfrm>
              <a:off x="1820997" y="3673291"/>
              <a:ext cx="6279395" cy="7737"/>
            </a:xfrm>
            <a:prstGeom prst="line">
              <a:avLst/>
            </a:prstGeom>
          </p:spPr>
          <p:style>
            <a:lnRef idx="3">
              <a:schemeClr val="dk1"/>
            </a:lnRef>
            <a:fillRef idx="0">
              <a:schemeClr val="dk1"/>
            </a:fillRef>
            <a:effectRef idx="2">
              <a:schemeClr val="dk1"/>
            </a:effectRef>
            <a:fontRef idx="minor">
              <a:schemeClr val="tx1"/>
            </a:fontRef>
          </p:style>
        </p:cxnSp>
        <p:sp>
          <p:nvSpPr>
            <p:cNvPr id="3" name="正方形/長方形 2"/>
            <p:cNvSpPr/>
            <p:nvPr/>
          </p:nvSpPr>
          <p:spPr>
            <a:xfrm>
              <a:off x="2123729" y="3766460"/>
              <a:ext cx="1162299"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病院研修</a:t>
              </a:r>
              <a:endParaRPr kumimoji="1" lang="en-US" altLang="ja-JP" dirty="0" smtClean="0"/>
            </a:p>
            <a:p>
              <a:pPr algn="ctr"/>
              <a:r>
                <a:rPr lang="ja-JP" altLang="en-US" dirty="0" smtClean="0"/>
                <a:t>（</a:t>
              </a:r>
              <a:r>
                <a:rPr lang="en-US" altLang="ja-JP" dirty="0" smtClean="0"/>
                <a:t>2</a:t>
              </a:r>
              <a:r>
                <a:rPr lang="ja-JP" altLang="en-US" dirty="0" smtClean="0"/>
                <a:t>日）</a:t>
              </a:r>
              <a:endParaRPr kumimoji="1" lang="ja-JP" altLang="en-US" dirty="0"/>
            </a:p>
          </p:txBody>
        </p:sp>
        <p:sp>
          <p:nvSpPr>
            <p:cNvPr id="30" name="正方形/長方形 29"/>
            <p:cNvSpPr/>
            <p:nvPr/>
          </p:nvSpPr>
          <p:spPr>
            <a:xfrm>
              <a:off x="2133900" y="2852936"/>
              <a:ext cx="1152128"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血液センター（</a:t>
              </a:r>
              <a:r>
                <a:rPr lang="en-US" altLang="ja-JP" dirty="0" smtClean="0"/>
                <a:t>2</a:t>
              </a:r>
              <a:r>
                <a:rPr lang="ja-JP" altLang="en-US" dirty="0" smtClean="0"/>
                <a:t>日）</a:t>
              </a:r>
              <a:endParaRPr kumimoji="1" lang="ja-JP" altLang="en-US" dirty="0"/>
            </a:p>
          </p:txBody>
        </p:sp>
        <p:sp>
          <p:nvSpPr>
            <p:cNvPr id="31" name="正方形/長方形 30"/>
            <p:cNvSpPr/>
            <p:nvPr/>
          </p:nvSpPr>
          <p:spPr>
            <a:xfrm>
              <a:off x="3707904" y="3284984"/>
              <a:ext cx="1152128"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合同</a:t>
              </a:r>
              <a:r>
                <a:rPr kumimoji="1" lang="ja-JP" altLang="en-US" dirty="0" smtClean="0"/>
                <a:t>研修</a:t>
              </a:r>
              <a:endParaRPr kumimoji="1" lang="en-US" altLang="ja-JP" dirty="0" smtClean="0"/>
            </a:p>
            <a:p>
              <a:pPr algn="ctr"/>
              <a:r>
                <a:rPr lang="ja-JP" altLang="en-US" dirty="0" smtClean="0"/>
                <a:t>（</a:t>
              </a:r>
              <a:r>
                <a:rPr lang="en-US" altLang="ja-JP" dirty="0" smtClean="0"/>
                <a:t>2</a:t>
              </a:r>
              <a:r>
                <a:rPr lang="ja-JP" altLang="en-US" dirty="0" smtClean="0"/>
                <a:t>日）</a:t>
              </a:r>
              <a:endParaRPr kumimoji="1" lang="ja-JP" altLang="en-US" dirty="0"/>
            </a:p>
          </p:txBody>
        </p:sp>
        <p:sp>
          <p:nvSpPr>
            <p:cNvPr id="32" name="正方形/長方形 31"/>
            <p:cNvSpPr/>
            <p:nvPr/>
          </p:nvSpPr>
          <p:spPr>
            <a:xfrm>
              <a:off x="4932040" y="3284984"/>
              <a:ext cx="1152128" cy="79208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t>一次試験</a:t>
              </a:r>
              <a:endParaRPr lang="en-US" altLang="ja-JP" dirty="0" smtClean="0"/>
            </a:p>
            <a:p>
              <a:pPr algn="ctr"/>
              <a:r>
                <a:rPr kumimoji="1" lang="ja-JP" altLang="en-US" dirty="0" smtClean="0"/>
                <a:t>（筆記）</a:t>
              </a:r>
              <a:endParaRPr kumimoji="1" lang="en-US" altLang="ja-JP" dirty="0" smtClean="0"/>
            </a:p>
          </p:txBody>
        </p:sp>
        <p:sp>
          <p:nvSpPr>
            <p:cNvPr id="33" name="正方形/長方形 32"/>
            <p:cNvSpPr/>
            <p:nvPr/>
          </p:nvSpPr>
          <p:spPr>
            <a:xfrm>
              <a:off x="6660232" y="3284984"/>
              <a:ext cx="1152128" cy="79208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a:t>二</a:t>
              </a:r>
              <a:r>
                <a:rPr lang="ja-JP" altLang="en-US" dirty="0" smtClean="0"/>
                <a:t>次試験</a:t>
              </a:r>
              <a:endParaRPr lang="en-US" altLang="ja-JP" dirty="0" smtClean="0"/>
            </a:p>
            <a:p>
              <a:pPr algn="ctr"/>
              <a:r>
                <a:rPr kumimoji="1" lang="ja-JP" altLang="en-US" dirty="0" smtClean="0"/>
                <a:t>（実技）</a:t>
              </a:r>
              <a:endParaRPr kumimoji="1" lang="en-US" altLang="ja-JP" dirty="0" smtClean="0"/>
            </a:p>
          </p:txBody>
        </p:sp>
        <p:sp>
          <p:nvSpPr>
            <p:cNvPr id="34" name="正方形/長方形 33"/>
            <p:cNvSpPr/>
            <p:nvPr/>
          </p:nvSpPr>
          <p:spPr>
            <a:xfrm>
              <a:off x="8100392" y="3284984"/>
              <a:ext cx="936104" cy="79208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t>合格</a:t>
              </a:r>
              <a:endParaRPr lang="en-US" altLang="ja-JP" dirty="0" smtClean="0"/>
            </a:p>
            <a:p>
              <a:pPr algn="ctr"/>
              <a:r>
                <a:rPr lang="ja-JP" altLang="en-US" dirty="0" smtClean="0"/>
                <a:t>（</a:t>
              </a:r>
              <a:r>
                <a:rPr lang="en-US" altLang="ja-JP" dirty="0"/>
                <a:t>30</a:t>
              </a:r>
              <a:r>
                <a:rPr lang="ja-JP" altLang="en-US" dirty="0" smtClean="0"/>
                <a:t>％）</a:t>
              </a:r>
              <a:endParaRPr lang="en-US" altLang="ja-JP" dirty="0" smtClean="0"/>
            </a:p>
          </p:txBody>
        </p:sp>
        <p:grpSp>
          <p:nvGrpSpPr>
            <p:cNvPr id="36" name="グループ化 35"/>
            <p:cNvGrpSpPr/>
            <p:nvPr/>
          </p:nvGrpSpPr>
          <p:grpSpPr>
            <a:xfrm>
              <a:off x="8406629" y="2348880"/>
              <a:ext cx="269827" cy="942026"/>
              <a:chOff x="6628391" y="4172404"/>
              <a:chExt cx="602639" cy="1945054"/>
            </a:xfrm>
          </p:grpSpPr>
          <p:grpSp>
            <p:nvGrpSpPr>
              <p:cNvPr id="38" name="グループ化 37"/>
              <p:cNvGrpSpPr/>
              <p:nvPr/>
            </p:nvGrpSpPr>
            <p:grpSpPr>
              <a:xfrm>
                <a:off x="6660232" y="4172404"/>
                <a:ext cx="570798" cy="1945054"/>
                <a:chOff x="6660232" y="4172404"/>
                <a:chExt cx="570798" cy="1945054"/>
              </a:xfrm>
            </p:grpSpPr>
            <p:grpSp>
              <p:nvGrpSpPr>
                <p:cNvPr id="42" name="グループ化 41"/>
                <p:cNvGrpSpPr/>
                <p:nvPr/>
              </p:nvGrpSpPr>
              <p:grpSpPr>
                <a:xfrm>
                  <a:off x="6726193" y="4172404"/>
                  <a:ext cx="447827" cy="1945054"/>
                  <a:chOff x="6726193" y="4172404"/>
                  <a:chExt cx="447827" cy="1945054"/>
                </a:xfrm>
              </p:grpSpPr>
              <p:sp>
                <p:nvSpPr>
                  <p:cNvPr id="45" name="円/楕円 44"/>
                  <p:cNvSpPr/>
                  <p:nvPr/>
                </p:nvSpPr>
                <p:spPr>
                  <a:xfrm>
                    <a:off x="6801817" y="4172404"/>
                    <a:ext cx="276694" cy="3393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片側の 2 つの角を切り取った四角形 45"/>
                  <p:cNvSpPr/>
                  <p:nvPr/>
                </p:nvSpPr>
                <p:spPr>
                  <a:xfrm>
                    <a:off x="6726193" y="4560577"/>
                    <a:ext cx="436079" cy="1004501"/>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6745738" y="5445225"/>
                    <a:ext cx="180019" cy="67223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6994001" y="5445223"/>
                    <a:ext cx="180019" cy="67223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円/楕円 42"/>
                <p:cNvSpPr/>
                <p:nvPr/>
              </p:nvSpPr>
              <p:spPr>
                <a:xfrm>
                  <a:off x="6660232" y="4685027"/>
                  <a:ext cx="216024" cy="2766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7015006" y="4690293"/>
                  <a:ext cx="216024" cy="2766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角丸四角形 38"/>
              <p:cNvSpPr/>
              <p:nvPr/>
            </p:nvSpPr>
            <p:spPr>
              <a:xfrm rot="184280">
                <a:off x="6762876" y="4738891"/>
                <a:ext cx="399996" cy="93154"/>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rot="12251148">
                <a:off x="6628391" y="4862026"/>
                <a:ext cx="415136" cy="91066"/>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正方形/長方形 70"/>
            <p:cNvSpPr/>
            <p:nvPr/>
          </p:nvSpPr>
          <p:spPr>
            <a:xfrm>
              <a:off x="626838" y="3345815"/>
              <a:ext cx="1107996" cy="67710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a:t>業務</a:t>
              </a:r>
              <a:r>
                <a:rPr lang="ja-JP" altLang="en-US" dirty="0" smtClean="0"/>
                <a:t>経験</a:t>
              </a:r>
              <a:endParaRPr lang="en-US" altLang="ja-JP" dirty="0" smtClean="0"/>
            </a:p>
            <a:p>
              <a:r>
                <a:rPr lang="ja-JP" altLang="en-US" sz="2000" b="1" dirty="0" smtClean="0"/>
                <a:t>（</a:t>
              </a:r>
              <a:r>
                <a:rPr lang="en-US" altLang="ja-JP" sz="2000" b="1" dirty="0">
                  <a:solidFill>
                    <a:srgbClr val="FF0000"/>
                  </a:solidFill>
                </a:rPr>
                <a:t>5</a:t>
              </a:r>
              <a:r>
                <a:rPr lang="ja-JP" altLang="en-US" sz="2000" b="1" dirty="0" smtClean="0">
                  <a:solidFill>
                    <a:srgbClr val="FF0000"/>
                  </a:solidFill>
                </a:rPr>
                <a:t>年</a:t>
              </a:r>
              <a:r>
                <a:rPr lang="ja-JP" altLang="en-US" sz="2000" b="1" dirty="0" smtClean="0"/>
                <a:t>～）</a:t>
              </a:r>
              <a:endParaRPr lang="ja-JP" altLang="en-US" sz="2000" b="1" dirty="0"/>
            </a:p>
          </p:txBody>
        </p:sp>
      </p:grpSp>
      <p:sp>
        <p:nvSpPr>
          <p:cNvPr id="70" name="テキスト ボックス 69"/>
          <p:cNvSpPr txBox="1"/>
          <p:nvPr/>
        </p:nvSpPr>
        <p:spPr>
          <a:xfrm>
            <a:off x="120732" y="1475492"/>
            <a:ext cx="792293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ja-JP" altLang="en-US" dirty="0" smtClean="0"/>
              <a:t>認定</a:t>
            </a:r>
            <a:r>
              <a:rPr lang="ja-JP" altLang="en-US" dirty="0"/>
              <a:t>輸血</a:t>
            </a:r>
            <a:r>
              <a:rPr lang="ja-JP" altLang="en-US" dirty="0" smtClean="0"/>
              <a:t>検査技師（研修</a:t>
            </a:r>
            <a:r>
              <a:rPr lang="en-US" altLang="ja-JP" dirty="0" smtClean="0"/>
              <a:t>3</a:t>
            </a:r>
            <a:r>
              <a:rPr lang="ja-JP" altLang="en-US" dirty="0" smtClean="0"/>
              <a:t>回（全て別日））、試験</a:t>
            </a:r>
            <a:r>
              <a:rPr lang="en-US" altLang="ja-JP" dirty="0" smtClean="0"/>
              <a:t>2</a:t>
            </a:r>
            <a:r>
              <a:rPr lang="ja-JP" altLang="en-US" dirty="0" smtClean="0"/>
              <a:t>回（別日）  </a:t>
            </a:r>
            <a:r>
              <a:rPr lang="en-US" altLang="ja-JP" dirty="0" smtClean="0">
                <a:solidFill>
                  <a:srgbClr val="FFFF00"/>
                </a:solidFill>
              </a:rPr>
              <a:t>67000</a:t>
            </a:r>
            <a:r>
              <a:rPr lang="ja-JP" altLang="en-US" dirty="0" smtClean="0">
                <a:solidFill>
                  <a:srgbClr val="FFFF00"/>
                </a:solidFill>
              </a:rPr>
              <a:t>円</a:t>
            </a:r>
            <a:r>
              <a:rPr lang="en-US" altLang="ja-JP" dirty="0" smtClean="0">
                <a:solidFill>
                  <a:srgbClr val="FFFF00"/>
                </a:solidFill>
              </a:rPr>
              <a:t>+</a:t>
            </a:r>
            <a:r>
              <a:rPr lang="ja-JP" altLang="en-US" dirty="0" smtClean="0">
                <a:solidFill>
                  <a:srgbClr val="FFFF00"/>
                </a:solidFill>
              </a:rPr>
              <a:t>旅費（</a:t>
            </a:r>
            <a:r>
              <a:rPr lang="en-US" altLang="ja-JP" dirty="0" smtClean="0">
                <a:solidFill>
                  <a:srgbClr val="FFFF00"/>
                </a:solidFill>
              </a:rPr>
              <a:t>5</a:t>
            </a:r>
            <a:r>
              <a:rPr lang="ja-JP" altLang="en-US" dirty="0" smtClean="0">
                <a:solidFill>
                  <a:srgbClr val="FFFF00"/>
                </a:solidFill>
              </a:rPr>
              <a:t>回）</a:t>
            </a:r>
            <a:endParaRPr kumimoji="1" lang="ja-JP" altLang="en-US" dirty="0">
              <a:solidFill>
                <a:srgbClr val="FFFF00"/>
              </a:solidFill>
            </a:endParaRPr>
          </a:p>
        </p:txBody>
      </p:sp>
      <p:sp>
        <p:nvSpPr>
          <p:cNvPr id="4" name="右矢印 3"/>
          <p:cNvSpPr/>
          <p:nvPr/>
        </p:nvSpPr>
        <p:spPr>
          <a:xfrm>
            <a:off x="5873897" y="2555379"/>
            <a:ext cx="806001"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合格</a:t>
            </a:r>
            <a:endParaRPr kumimoji="1" lang="ja-JP" altLang="en-US" dirty="0"/>
          </a:p>
        </p:txBody>
      </p:sp>
      <p:sp>
        <p:nvSpPr>
          <p:cNvPr id="63" name="正方形/長方形 62"/>
          <p:cNvSpPr/>
          <p:nvPr/>
        </p:nvSpPr>
        <p:spPr>
          <a:xfrm>
            <a:off x="3591400" y="5077295"/>
            <a:ext cx="1113438" cy="70532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t>試験</a:t>
            </a:r>
            <a:endParaRPr lang="en-US" altLang="ja-JP" dirty="0" smtClean="0"/>
          </a:p>
          <a:p>
            <a:pPr algn="ctr"/>
            <a:r>
              <a:rPr kumimoji="1" lang="ja-JP" altLang="en-US" dirty="0" smtClean="0"/>
              <a:t>（筆記）</a:t>
            </a:r>
            <a:endParaRPr kumimoji="1" lang="en-US" altLang="ja-JP" dirty="0" smtClean="0"/>
          </a:p>
        </p:txBody>
      </p:sp>
      <p:pic>
        <p:nvPicPr>
          <p:cNvPr id="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07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3" y="346646"/>
            <a:ext cx="8913343" cy="634082"/>
          </a:xfrm>
        </p:spPr>
        <p:txBody>
          <a:bodyPr>
            <a:noAutofit/>
          </a:bodyPr>
          <a:lstStyle/>
          <a:p>
            <a:r>
              <a:rPr lang="ja-JP" altLang="en-US" sz="3200" dirty="0" smtClean="0"/>
              <a:t>合格率を理解する（どのくらい勉強が必要か？）</a:t>
            </a:r>
            <a:endParaRPr kumimoji="1" lang="ja-JP" altLang="en-US" sz="3200" dirty="0"/>
          </a:p>
        </p:txBody>
      </p:sp>
      <p:pic>
        <p:nvPicPr>
          <p:cNvPr id="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043608" y="1628800"/>
            <a:ext cx="4134465" cy="523220"/>
          </a:xfrm>
          <a:prstGeom prst="rect">
            <a:avLst/>
          </a:prstGeom>
          <a:noFill/>
        </p:spPr>
        <p:txBody>
          <a:bodyPr wrap="none" rtlCol="0">
            <a:spAutoFit/>
          </a:bodyPr>
          <a:lstStyle/>
          <a:p>
            <a:r>
              <a:rPr kumimoji="1" lang="ja-JP" altLang="en-US" sz="2800" dirty="0" smtClean="0">
                <a:latin typeface="+mj-ea"/>
                <a:ea typeface="+mj-ea"/>
              </a:rPr>
              <a:t>第</a:t>
            </a:r>
            <a:r>
              <a:rPr kumimoji="1" lang="en-US" altLang="ja-JP" sz="2800" dirty="0" smtClean="0">
                <a:latin typeface="+mj-ea"/>
                <a:ea typeface="+mj-ea"/>
              </a:rPr>
              <a:t>21</a:t>
            </a:r>
            <a:r>
              <a:rPr kumimoji="1" lang="ja-JP" altLang="en-US" sz="2800" dirty="0" smtClean="0">
                <a:latin typeface="+mj-ea"/>
                <a:ea typeface="+mj-ea"/>
              </a:rPr>
              <a:t>回（</a:t>
            </a:r>
            <a:r>
              <a:rPr kumimoji="1" lang="en-US" altLang="ja-JP" sz="2800" dirty="0" smtClean="0">
                <a:latin typeface="+mj-ea"/>
                <a:ea typeface="+mj-ea"/>
              </a:rPr>
              <a:t>2017</a:t>
            </a:r>
            <a:r>
              <a:rPr kumimoji="1" lang="ja-JP" altLang="en-US" sz="2800" dirty="0" smtClean="0">
                <a:latin typeface="+mj-ea"/>
                <a:ea typeface="+mj-ea"/>
              </a:rPr>
              <a:t>年）の合格率</a:t>
            </a:r>
            <a:endParaRPr kumimoji="1" lang="ja-JP" altLang="en-US" sz="2800" dirty="0">
              <a:latin typeface="+mj-ea"/>
              <a:ea typeface="+mj-ea"/>
            </a:endParaRPr>
          </a:p>
        </p:txBody>
      </p:sp>
      <p:grpSp>
        <p:nvGrpSpPr>
          <p:cNvPr id="51" name="グループ化 50"/>
          <p:cNvGrpSpPr/>
          <p:nvPr/>
        </p:nvGrpSpPr>
        <p:grpSpPr>
          <a:xfrm>
            <a:off x="1043609" y="2636912"/>
            <a:ext cx="6984776" cy="1224136"/>
            <a:chOff x="2425695" y="3256260"/>
            <a:chExt cx="4881614" cy="820812"/>
          </a:xfrm>
        </p:grpSpPr>
        <p:sp>
          <p:nvSpPr>
            <p:cNvPr id="73" name="正方形/長方形 72"/>
            <p:cNvSpPr/>
            <p:nvPr/>
          </p:nvSpPr>
          <p:spPr>
            <a:xfrm>
              <a:off x="2425695" y="3256260"/>
              <a:ext cx="2283377" cy="79208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400" dirty="0" smtClean="0">
                  <a:latin typeface="+mj-ea"/>
                  <a:ea typeface="+mj-ea"/>
                </a:rPr>
                <a:t>一次試験</a:t>
              </a:r>
              <a:r>
                <a:rPr kumimoji="1" lang="ja-JP" altLang="en-US" sz="2400" dirty="0" smtClean="0">
                  <a:latin typeface="+mj-ea"/>
                  <a:ea typeface="+mj-ea"/>
                </a:rPr>
                <a:t>（筆記）</a:t>
              </a:r>
              <a:endParaRPr kumimoji="1" lang="en-US" altLang="ja-JP" sz="2400" dirty="0" smtClean="0">
                <a:latin typeface="+mj-ea"/>
                <a:ea typeface="+mj-ea"/>
              </a:endParaRPr>
            </a:p>
            <a:p>
              <a:pPr algn="ctr"/>
              <a:r>
                <a:rPr lang="en-US" altLang="ja-JP" sz="2400" dirty="0" smtClean="0">
                  <a:latin typeface="+mj-ea"/>
                  <a:ea typeface="+mj-ea"/>
                </a:rPr>
                <a:t>43.8</a:t>
              </a:r>
              <a:r>
                <a:rPr lang="ja-JP" altLang="en-US" sz="2400" dirty="0" smtClean="0">
                  <a:latin typeface="+mj-ea"/>
                  <a:ea typeface="+mj-ea"/>
                </a:rPr>
                <a:t>％</a:t>
              </a:r>
              <a:endParaRPr kumimoji="1" lang="en-US" altLang="ja-JP" sz="2400" dirty="0" smtClean="0">
                <a:latin typeface="+mj-ea"/>
                <a:ea typeface="+mj-ea"/>
              </a:endParaRPr>
            </a:p>
          </p:txBody>
        </p:sp>
        <p:sp>
          <p:nvSpPr>
            <p:cNvPr id="74" name="正方形/長方形 73"/>
            <p:cNvSpPr/>
            <p:nvPr/>
          </p:nvSpPr>
          <p:spPr>
            <a:xfrm>
              <a:off x="5139272" y="3284984"/>
              <a:ext cx="2168037" cy="79208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400" dirty="0">
                  <a:latin typeface="+mj-ea"/>
                  <a:ea typeface="+mj-ea"/>
                </a:rPr>
                <a:t>二</a:t>
              </a:r>
              <a:r>
                <a:rPr lang="ja-JP" altLang="en-US" sz="2400" dirty="0" smtClean="0">
                  <a:latin typeface="+mj-ea"/>
                  <a:ea typeface="+mj-ea"/>
                </a:rPr>
                <a:t>次試験</a:t>
              </a:r>
              <a:r>
                <a:rPr kumimoji="1" lang="ja-JP" altLang="en-US" sz="2400" dirty="0" smtClean="0">
                  <a:latin typeface="+mj-ea"/>
                  <a:ea typeface="+mj-ea"/>
                </a:rPr>
                <a:t>（実技）</a:t>
              </a:r>
              <a:endParaRPr kumimoji="1" lang="en-US" altLang="ja-JP" sz="2400" dirty="0" smtClean="0">
                <a:latin typeface="+mj-ea"/>
                <a:ea typeface="+mj-ea"/>
              </a:endParaRPr>
            </a:p>
            <a:p>
              <a:pPr algn="ctr"/>
              <a:r>
                <a:rPr lang="en-US" altLang="ja-JP" sz="2400" dirty="0" smtClean="0">
                  <a:latin typeface="+mj-ea"/>
                  <a:ea typeface="+mj-ea"/>
                </a:rPr>
                <a:t>61.6</a:t>
              </a:r>
              <a:r>
                <a:rPr lang="ja-JP" altLang="en-US" sz="2400" dirty="0" smtClean="0">
                  <a:latin typeface="+mj-ea"/>
                  <a:ea typeface="+mj-ea"/>
                </a:rPr>
                <a:t>％</a:t>
              </a:r>
              <a:endParaRPr kumimoji="1" lang="en-US" altLang="ja-JP" sz="2400" dirty="0" smtClean="0">
                <a:latin typeface="+mj-ea"/>
                <a:ea typeface="+mj-ea"/>
              </a:endParaRPr>
            </a:p>
          </p:txBody>
        </p:sp>
      </p:grpSp>
      <p:sp>
        <p:nvSpPr>
          <p:cNvPr id="8" name="テキスト ボックス 7"/>
          <p:cNvSpPr txBox="1"/>
          <p:nvPr/>
        </p:nvSpPr>
        <p:spPr>
          <a:xfrm>
            <a:off x="1043608" y="4356393"/>
            <a:ext cx="7241802" cy="584775"/>
          </a:xfrm>
          <a:prstGeom prst="rect">
            <a:avLst/>
          </a:prstGeom>
          <a:noFill/>
        </p:spPr>
        <p:txBody>
          <a:bodyPr wrap="square" rtlCol="0">
            <a:spAutoFit/>
          </a:bodyPr>
          <a:lstStyle/>
          <a:p>
            <a:r>
              <a:rPr kumimoji="1" lang="ja-JP" altLang="en-US" sz="3200" dirty="0" smtClean="0">
                <a:latin typeface="+mj-ea"/>
                <a:ea typeface="+mj-ea"/>
              </a:rPr>
              <a:t>初回受験で合格できる確率　　　</a:t>
            </a:r>
            <a:r>
              <a:rPr kumimoji="1" lang="en-US" altLang="ja-JP" sz="3200" dirty="0" smtClean="0">
                <a:latin typeface="+mj-ea"/>
                <a:ea typeface="+mj-ea"/>
              </a:rPr>
              <a:t>26.9</a:t>
            </a:r>
            <a:r>
              <a:rPr kumimoji="1" lang="ja-JP" altLang="en-US" sz="3200" dirty="0" smtClean="0">
                <a:latin typeface="+mj-ea"/>
                <a:ea typeface="+mj-ea"/>
              </a:rPr>
              <a:t>％</a:t>
            </a:r>
            <a:endParaRPr kumimoji="1" lang="ja-JP" altLang="en-US" sz="3200" dirty="0">
              <a:latin typeface="+mj-ea"/>
              <a:ea typeface="+mj-ea"/>
            </a:endParaRPr>
          </a:p>
        </p:txBody>
      </p:sp>
    </p:spTree>
    <p:extLst>
      <p:ext uri="{BB962C8B-B14F-4D97-AF65-F5344CB8AC3E}">
        <p14:creationId xmlns:p14="http://schemas.microsoft.com/office/powerpoint/2010/main" val="226235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3131840" y="3284984"/>
            <a:ext cx="3582982" cy="3296399"/>
          </a:xfrm>
          <a:prstGeom prst="ellipse">
            <a:avLst/>
          </a:prstGeom>
          <a:solidFill>
            <a:srgbClr val="99FF99">
              <a:alpha val="29804"/>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7503" y="346646"/>
            <a:ext cx="8913343" cy="634082"/>
          </a:xfrm>
        </p:spPr>
        <p:txBody>
          <a:bodyPr>
            <a:noAutofit/>
          </a:bodyPr>
          <a:lstStyle/>
          <a:p>
            <a:r>
              <a:rPr lang="ja-JP" altLang="en-US" sz="3200" dirty="0" smtClean="0"/>
              <a:t>どんな</a:t>
            </a:r>
            <a:r>
              <a:rPr lang="ja-JP" altLang="en-US" sz="3200" dirty="0"/>
              <a:t>こと</a:t>
            </a:r>
            <a:r>
              <a:rPr lang="ja-JP" altLang="en-US" sz="3200" dirty="0" smtClean="0"/>
              <a:t>が認定輸血検査技師に必要か</a:t>
            </a:r>
            <a:r>
              <a:rPr lang="ja-JP" altLang="en-US" sz="3200" dirty="0"/>
              <a:t>？</a:t>
            </a:r>
            <a:endParaRPr kumimoji="1" lang="ja-JP" altLang="en-US" sz="3200" dirty="0"/>
          </a:p>
        </p:txBody>
      </p:sp>
      <p:pic>
        <p:nvPicPr>
          <p:cNvPr id="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256064" y="1177588"/>
            <a:ext cx="3595856" cy="523220"/>
          </a:xfrm>
          <a:prstGeom prst="rect">
            <a:avLst/>
          </a:prstGeom>
          <a:noFill/>
        </p:spPr>
        <p:txBody>
          <a:bodyPr wrap="none" rtlCol="0">
            <a:spAutoFit/>
          </a:bodyPr>
          <a:lstStyle/>
          <a:p>
            <a:r>
              <a:rPr kumimoji="1" lang="ja-JP" altLang="en-US" sz="2800" dirty="0" smtClean="0">
                <a:solidFill>
                  <a:srgbClr val="FF0000"/>
                </a:solidFill>
              </a:rPr>
              <a:t>知識（基礎力・応用力）</a:t>
            </a:r>
            <a:endParaRPr kumimoji="1" lang="ja-JP" altLang="en-US" sz="2800" dirty="0">
              <a:solidFill>
                <a:srgbClr val="FF0000"/>
              </a:solidFill>
            </a:endParaRPr>
          </a:p>
        </p:txBody>
      </p:sp>
      <p:sp>
        <p:nvSpPr>
          <p:cNvPr id="10" name="テキスト ボックス 9"/>
          <p:cNvSpPr txBox="1"/>
          <p:nvPr/>
        </p:nvSpPr>
        <p:spPr>
          <a:xfrm>
            <a:off x="5580112" y="1177588"/>
            <a:ext cx="3262432" cy="523220"/>
          </a:xfrm>
          <a:prstGeom prst="rect">
            <a:avLst/>
          </a:prstGeom>
          <a:noFill/>
        </p:spPr>
        <p:txBody>
          <a:bodyPr wrap="none" rtlCol="0">
            <a:spAutoFit/>
          </a:bodyPr>
          <a:lstStyle/>
          <a:p>
            <a:r>
              <a:rPr kumimoji="1" lang="ja-JP" altLang="en-US" sz="2800" dirty="0" smtClean="0">
                <a:solidFill>
                  <a:srgbClr val="0070C0"/>
                </a:solidFill>
              </a:rPr>
              <a:t>ノンスキルテクニック</a:t>
            </a:r>
            <a:endParaRPr kumimoji="1" lang="ja-JP" altLang="en-US" sz="2800" dirty="0">
              <a:solidFill>
                <a:srgbClr val="0070C0"/>
              </a:solidFill>
            </a:endParaRPr>
          </a:p>
        </p:txBody>
      </p:sp>
      <p:sp>
        <p:nvSpPr>
          <p:cNvPr id="11" name="円/楕円 10"/>
          <p:cNvSpPr/>
          <p:nvPr/>
        </p:nvSpPr>
        <p:spPr>
          <a:xfrm>
            <a:off x="539552" y="1628800"/>
            <a:ext cx="3312367" cy="2571382"/>
          </a:xfrm>
          <a:prstGeom prst="ellipse">
            <a:avLst/>
          </a:prstGeom>
          <a:solidFill>
            <a:srgbClr val="FF99FF">
              <a:alpha val="3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2" name="円/楕円 11"/>
          <p:cNvSpPr/>
          <p:nvPr/>
        </p:nvSpPr>
        <p:spPr>
          <a:xfrm>
            <a:off x="5868144" y="1628799"/>
            <a:ext cx="2808312" cy="2490663"/>
          </a:xfrm>
          <a:prstGeom prst="ellipse">
            <a:avLst/>
          </a:prstGeom>
          <a:solidFill>
            <a:srgbClr val="99CCFF">
              <a:alpha val="29804"/>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6200004" y="2135177"/>
            <a:ext cx="2188420" cy="461665"/>
          </a:xfrm>
          <a:prstGeom prst="rect">
            <a:avLst/>
          </a:prstGeom>
          <a:noFill/>
        </p:spPr>
        <p:txBody>
          <a:bodyPr wrap="none" rtlCol="0">
            <a:spAutoFit/>
          </a:bodyPr>
          <a:lstStyle/>
          <a:p>
            <a:r>
              <a:rPr kumimoji="1" lang="ja-JP" altLang="en-US" sz="2400" dirty="0" smtClean="0">
                <a:solidFill>
                  <a:schemeClr val="accent2"/>
                </a:solidFill>
              </a:rPr>
              <a:t>臨床</a:t>
            </a:r>
            <a:r>
              <a:rPr lang="ja-JP" altLang="en-US" sz="2400" dirty="0" smtClean="0">
                <a:solidFill>
                  <a:schemeClr val="accent2"/>
                </a:solidFill>
              </a:rPr>
              <a:t>との関わり</a:t>
            </a:r>
            <a:endParaRPr kumimoji="1" lang="ja-JP" altLang="en-US" sz="2400" dirty="0">
              <a:solidFill>
                <a:schemeClr val="accent2"/>
              </a:solidFill>
            </a:endParaRPr>
          </a:p>
        </p:txBody>
      </p:sp>
      <p:sp>
        <p:nvSpPr>
          <p:cNvPr id="16" name="テキスト ボックス 15"/>
          <p:cNvSpPr txBox="1"/>
          <p:nvPr/>
        </p:nvSpPr>
        <p:spPr>
          <a:xfrm>
            <a:off x="6272012" y="2628780"/>
            <a:ext cx="1980029" cy="400110"/>
          </a:xfrm>
          <a:prstGeom prst="rect">
            <a:avLst/>
          </a:prstGeom>
          <a:noFill/>
        </p:spPr>
        <p:txBody>
          <a:bodyPr wrap="none" rtlCol="0">
            <a:spAutoFit/>
          </a:bodyPr>
          <a:lstStyle/>
          <a:p>
            <a:r>
              <a:rPr lang="ja-JP" altLang="en-US" sz="2000" dirty="0" smtClean="0"/>
              <a:t>臨床（基礎）研究</a:t>
            </a:r>
            <a:endParaRPr kumimoji="1" lang="ja-JP" altLang="en-US" sz="2000" dirty="0"/>
          </a:p>
        </p:txBody>
      </p:sp>
      <p:sp>
        <p:nvSpPr>
          <p:cNvPr id="17" name="テキスト ボックス 16"/>
          <p:cNvSpPr txBox="1"/>
          <p:nvPr/>
        </p:nvSpPr>
        <p:spPr>
          <a:xfrm>
            <a:off x="6251975" y="3028890"/>
            <a:ext cx="2108269" cy="400110"/>
          </a:xfrm>
          <a:prstGeom prst="rect">
            <a:avLst/>
          </a:prstGeom>
          <a:noFill/>
        </p:spPr>
        <p:txBody>
          <a:bodyPr wrap="none" rtlCol="0">
            <a:spAutoFit/>
          </a:bodyPr>
          <a:lstStyle/>
          <a:p>
            <a:r>
              <a:rPr lang="ja-JP" altLang="en-US" sz="2000" dirty="0" smtClean="0"/>
              <a:t>学会・研修会参加</a:t>
            </a:r>
            <a:endParaRPr kumimoji="1" lang="ja-JP" altLang="en-US" sz="2000" dirty="0"/>
          </a:p>
        </p:txBody>
      </p:sp>
      <p:sp>
        <p:nvSpPr>
          <p:cNvPr id="19" name="テキスト ボックス 18"/>
          <p:cNvSpPr txBox="1"/>
          <p:nvPr/>
        </p:nvSpPr>
        <p:spPr>
          <a:xfrm>
            <a:off x="883911" y="2063274"/>
            <a:ext cx="1577676" cy="461665"/>
          </a:xfrm>
          <a:prstGeom prst="rect">
            <a:avLst/>
          </a:prstGeom>
          <a:noFill/>
        </p:spPr>
        <p:txBody>
          <a:bodyPr wrap="none" rtlCol="0">
            <a:spAutoFit/>
          </a:bodyPr>
          <a:lstStyle/>
          <a:p>
            <a:r>
              <a:rPr kumimoji="1" lang="ja-JP" altLang="en-US" sz="2400" dirty="0" smtClean="0"/>
              <a:t>マニュアル</a:t>
            </a:r>
            <a:endParaRPr kumimoji="1" lang="ja-JP" altLang="en-US" sz="2400" dirty="0"/>
          </a:p>
        </p:txBody>
      </p:sp>
      <p:sp>
        <p:nvSpPr>
          <p:cNvPr id="20" name="テキスト ボックス 19"/>
          <p:cNvSpPr txBox="1"/>
          <p:nvPr/>
        </p:nvSpPr>
        <p:spPr>
          <a:xfrm>
            <a:off x="883911" y="2495322"/>
            <a:ext cx="1338828" cy="400110"/>
          </a:xfrm>
          <a:prstGeom prst="rect">
            <a:avLst/>
          </a:prstGeom>
          <a:noFill/>
        </p:spPr>
        <p:txBody>
          <a:bodyPr wrap="none" rtlCol="0">
            <a:spAutoFit/>
          </a:bodyPr>
          <a:lstStyle/>
          <a:p>
            <a:r>
              <a:rPr lang="ja-JP" altLang="en-US" sz="2000" dirty="0" smtClean="0"/>
              <a:t>指針・法律</a:t>
            </a:r>
            <a:endParaRPr kumimoji="1" lang="ja-JP" altLang="en-US" sz="2000" dirty="0"/>
          </a:p>
        </p:txBody>
      </p:sp>
      <p:sp>
        <p:nvSpPr>
          <p:cNvPr id="21" name="テキスト ボックス 20"/>
          <p:cNvSpPr txBox="1"/>
          <p:nvPr/>
        </p:nvSpPr>
        <p:spPr>
          <a:xfrm>
            <a:off x="858937" y="2927370"/>
            <a:ext cx="1851789" cy="400110"/>
          </a:xfrm>
          <a:prstGeom prst="rect">
            <a:avLst/>
          </a:prstGeom>
          <a:noFill/>
        </p:spPr>
        <p:txBody>
          <a:bodyPr wrap="none" rtlCol="0">
            <a:spAutoFit/>
          </a:bodyPr>
          <a:lstStyle/>
          <a:p>
            <a:r>
              <a:rPr lang="ja-JP" altLang="en-US" sz="2000" dirty="0" smtClean="0"/>
              <a:t>結果記録・解釈</a:t>
            </a:r>
            <a:endParaRPr kumimoji="1" lang="ja-JP" altLang="en-US" sz="2000" dirty="0"/>
          </a:p>
        </p:txBody>
      </p:sp>
      <p:sp>
        <p:nvSpPr>
          <p:cNvPr id="22" name="テキスト ボックス 21"/>
          <p:cNvSpPr txBox="1"/>
          <p:nvPr/>
        </p:nvSpPr>
        <p:spPr>
          <a:xfrm>
            <a:off x="6543397" y="5926467"/>
            <a:ext cx="1980029" cy="523220"/>
          </a:xfrm>
          <a:prstGeom prst="rect">
            <a:avLst/>
          </a:prstGeom>
          <a:noFill/>
        </p:spPr>
        <p:txBody>
          <a:bodyPr wrap="none" rtlCol="0">
            <a:spAutoFit/>
          </a:bodyPr>
          <a:lstStyle/>
          <a:p>
            <a:r>
              <a:rPr lang="ja-JP" altLang="en-US" sz="2800" dirty="0" smtClean="0">
                <a:solidFill>
                  <a:srgbClr val="00B050"/>
                </a:solidFill>
              </a:rPr>
              <a:t>検査（技術）</a:t>
            </a:r>
            <a:endParaRPr kumimoji="1" lang="ja-JP" altLang="en-US" sz="2800" dirty="0">
              <a:solidFill>
                <a:srgbClr val="00B050"/>
              </a:solidFill>
            </a:endParaRPr>
          </a:p>
        </p:txBody>
      </p:sp>
      <p:sp>
        <p:nvSpPr>
          <p:cNvPr id="23" name="テキスト ボックス 22"/>
          <p:cNvSpPr txBox="1"/>
          <p:nvPr/>
        </p:nvSpPr>
        <p:spPr>
          <a:xfrm>
            <a:off x="3521496" y="3615407"/>
            <a:ext cx="2236510" cy="584775"/>
          </a:xfrm>
          <a:prstGeom prst="rect">
            <a:avLst/>
          </a:prstGeom>
          <a:noFill/>
        </p:spPr>
        <p:txBody>
          <a:bodyPr wrap="none" rtlCol="0">
            <a:spAutoFit/>
          </a:bodyPr>
          <a:lstStyle/>
          <a:p>
            <a:r>
              <a:rPr lang="ja-JP" altLang="en-US" sz="3200" dirty="0" smtClean="0"/>
              <a:t>血液型検査</a:t>
            </a:r>
            <a:endParaRPr kumimoji="1" lang="ja-JP" altLang="en-US" sz="3200" dirty="0"/>
          </a:p>
        </p:txBody>
      </p:sp>
      <p:sp>
        <p:nvSpPr>
          <p:cNvPr id="24" name="テキスト ボックス 23"/>
          <p:cNvSpPr txBox="1"/>
          <p:nvPr/>
        </p:nvSpPr>
        <p:spPr>
          <a:xfrm>
            <a:off x="3513559" y="4119463"/>
            <a:ext cx="3057247" cy="584775"/>
          </a:xfrm>
          <a:prstGeom prst="rect">
            <a:avLst/>
          </a:prstGeom>
          <a:noFill/>
        </p:spPr>
        <p:txBody>
          <a:bodyPr wrap="none" rtlCol="0">
            <a:spAutoFit/>
          </a:bodyPr>
          <a:lstStyle/>
          <a:p>
            <a:r>
              <a:rPr lang="ja-JP" altLang="en-US" sz="3200" dirty="0" smtClean="0"/>
              <a:t>不規則</a:t>
            </a:r>
            <a:r>
              <a:rPr lang="ja-JP" altLang="en-US" sz="3200" dirty="0"/>
              <a:t>抗体</a:t>
            </a:r>
            <a:r>
              <a:rPr lang="ja-JP" altLang="en-US" sz="3200" dirty="0" smtClean="0"/>
              <a:t>検査</a:t>
            </a:r>
            <a:endParaRPr kumimoji="1" lang="ja-JP" altLang="en-US" sz="3200" dirty="0"/>
          </a:p>
        </p:txBody>
      </p:sp>
      <p:sp>
        <p:nvSpPr>
          <p:cNvPr id="25" name="テキスト ボックス 24"/>
          <p:cNvSpPr txBox="1"/>
          <p:nvPr/>
        </p:nvSpPr>
        <p:spPr>
          <a:xfrm>
            <a:off x="870650" y="3316922"/>
            <a:ext cx="2621230" cy="400110"/>
          </a:xfrm>
          <a:prstGeom prst="rect">
            <a:avLst/>
          </a:prstGeom>
          <a:noFill/>
        </p:spPr>
        <p:txBody>
          <a:bodyPr wrap="none" rtlCol="0">
            <a:spAutoFit/>
          </a:bodyPr>
          <a:lstStyle/>
          <a:p>
            <a:r>
              <a:rPr lang="ja-JP" altLang="en-US" sz="2000" dirty="0" smtClean="0"/>
              <a:t>輸血基礎・臨床の知識</a:t>
            </a:r>
            <a:endParaRPr kumimoji="1" lang="ja-JP" altLang="en-US" sz="2000" dirty="0"/>
          </a:p>
        </p:txBody>
      </p:sp>
      <p:sp>
        <p:nvSpPr>
          <p:cNvPr id="26" name="テキスト ボックス 25"/>
          <p:cNvSpPr txBox="1"/>
          <p:nvPr/>
        </p:nvSpPr>
        <p:spPr>
          <a:xfrm>
            <a:off x="3491880" y="4665910"/>
            <a:ext cx="2646878" cy="584775"/>
          </a:xfrm>
          <a:prstGeom prst="rect">
            <a:avLst/>
          </a:prstGeom>
          <a:noFill/>
        </p:spPr>
        <p:txBody>
          <a:bodyPr wrap="none" rtlCol="0">
            <a:spAutoFit/>
          </a:bodyPr>
          <a:lstStyle/>
          <a:p>
            <a:r>
              <a:rPr lang="ja-JP" altLang="en-US" sz="3200" dirty="0" smtClean="0"/>
              <a:t>交差適合試験</a:t>
            </a:r>
            <a:endParaRPr kumimoji="1" lang="ja-JP" altLang="en-US" sz="3200" dirty="0"/>
          </a:p>
        </p:txBody>
      </p:sp>
      <p:sp>
        <p:nvSpPr>
          <p:cNvPr id="27" name="テキスト ボックス 26"/>
          <p:cNvSpPr txBox="1"/>
          <p:nvPr/>
        </p:nvSpPr>
        <p:spPr>
          <a:xfrm>
            <a:off x="3546470" y="5271591"/>
            <a:ext cx="1960793" cy="400110"/>
          </a:xfrm>
          <a:prstGeom prst="rect">
            <a:avLst/>
          </a:prstGeom>
          <a:noFill/>
        </p:spPr>
        <p:txBody>
          <a:bodyPr wrap="none" rtlCol="0">
            <a:spAutoFit/>
          </a:bodyPr>
          <a:lstStyle/>
          <a:p>
            <a:r>
              <a:rPr lang="ja-JP" altLang="en-US" sz="2000" dirty="0" smtClean="0"/>
              <a:t>その他輸血検査</a:t>
            </a:r>
            <a:endParaRPr kumimoji="1" lang="ja-JP" altLang="en-US" sz="2000" dirty="0"/>
          </a:p>
        </p:txBody>
      </p:sp>
      <p:sp>
        <p:nvSpPr>
          <p:cNvPr id="28" name="テキスト ボックス 27"/>
          <p:cNvSpPr txBox="1"/>
          <p:nvPr/>
        </p:nvSpPr>
        <p:spPr>
          <a:xfrm>
            <a:off x="3546470" y="5661248"/>
            <a:ext cx="1415772" cy="461665"/>
          </a:xfrm>
          <a:prstGeom prst="rect">
            <a:avLst/>
          </a:prstGeom>
          <a:noFill/>
        </p:spPr>
        <p:txBody>
          <a:bodyPr wrap="none" rtlCol="0">
            <a:spAutoFit/>
          </a:bodyPr>
          <a:lstStyle/>
          <a:p>
            <a:r>
              <a:rPr lang="ja-JP" altLang="en-US" sz="2400" dirty="0" smtClean="0"/>
              <a:t>製剤管理</a:t>
            </a:r>
            <a:endParaRPr kumimoji="1" lang="ja-JP" altLang="en-US" sz="2400" dirty="0"/>
          </a:p>
        </p:txBody>
      </p:sp>
      <p:sp>
        <p:nvSpPr>
          <p:cNvPr id="29" name="テキスト ボックス 28"/>
          <p:cNvSpPr txBox="1"/>
          <p:nvPr/>
        </p:nvSpPr>
        <p:spPr>
          <a:xfrm>
            <a:off x="5060091" y="5671701"/>
            <a:ext cx="1415772" cy="461665"/>
          </a:xfrm>
          <a:prstGeom prst="rect">
            <a:avLst/>
          </a:prstGeom>
          <a:noFill/>
        </p:spPr>
        <p:txBody>
          <a:bodyPr wrap="none" rtlCol="0">
            <a:spAutoFit/>
          </a:bodyPr>
          <a:lstStyle/>
          <a:p>
            <a:r>
              <a:rPr lang="ja-JP" altLang="en-US" sz="2400" dirty="0"/>
              <a:t>機器</a:t>
            </a:r>
            <a:r>
              <a:rPr lang="ja-JP" altLang="en-US" sz="2400" dirty="0" smtClean="0"/>
              <a:t>管理</a:t>
            </a:r>
            <a:endParaRPr kumimoji="1" lang="ja-JP" altLang="en-US" sz="2400" dirty="0"/>
          </a:p>
        </p:txBody>
      </p:sp>
    </p:spTree>
    <p:extLst>
      <p:ext uri="{BB962C8B-B14F-4D97-AF65-F5344CB8AC3E}">
        <p14:creationId xmlns:p14="http://schemas.microsoft.com/office/powerpoint/2010/main" val="2026824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69" t="9990" r="22354" b="4231"/>
          <a:stretch/>
        </p:blipFill>
        <p:spPr bwMode="auto">
          <a:xfrm>
            <a:off x="395536" y="1077415"/>
            <a:ext cx="4608512" cy="429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28" t="8837" r="14640" b="8172"/>
          <a:stretch/>
        </p:blipFill>
        <p:spPr bwMode="auto">
          <a:xfrm>
            <a:off x="2627784" y="1772816"/>
            <a:ext cx="6120680" cy="39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51520" y="260648"/>
            <a:ext cx="8712968" cy="706090"/>
          </a:xfrm>
        </p:spPr>
        <p:txBody>
          <a:bodyPr>
            <a:normAutofit/>
          </a:bodyPr>
          <a:lstStyle/>
          <a:p>
            <a:r>
              <a:rPr kumimoji="1" lang="ja-JP" altLang="en-US" sz="3200" dirty="0" smtClean="0"/>
              <a:t>輸血の知見・受験に役立つ情報</a:t>
            </a:r>
            <a:r>
              <a:rPr lang="ja-JP" altLang="en-US" sz="3200" dirty="0" smtClean="0"/>
              <a:t>を紹介</a:t>
            </a:r>
            <a:endParaRPr kumimoji="1" lang="ja-JP" altLang="en-US" sz="32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227332"/>
            <a:ext cx="1775068" cy="2488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3431128"/>
            <a:ext cx="1655411" cy="259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481017"/>
            <a:ext cx="1728192" cy="2477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3140968"/>
            <a:ext cx="1722442" cy="25143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3448521"/>
            <a:ext cx="1666172" cy="2500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5409088" y="6300028"/>
            <a:ext cx="3339376" cy="276999"/>
          </a:xfrm>
          <a:prstGeom prst="rect">
            <a:avLst/>
          </a:prstGeom>
          <a:noFill/>
        </p:spPr>
        <p:txBody>
          <a:bodyPr wrap="none" rtlCol="0">
            <a:spAutoFit/>
          </a:bodyPr>
          <a:lstStyle/>
          <a:p>
            <a:r>
              <a:rPr lang="ja-JP" altLang="en-US" sz="1200" dirty="0" smtClean="0"/>
              <a:t>参考　日本輸血・細胞治療学会　　日本赤十字社</a:t>
            </a:r>
            <a:endParaRPr kumimoji="1" lang="ja-JP" altLang="en-US" sz="1200" dirty="0"/>
          </a:p>
        </p:txBody>
      </p:sp>
      <p:pic>
        <p:nvPicPr>
          <p:cNvPr id="1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829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712968" cy="706090"/>
          </a:xfrm>
        </p:spPr>
        <p:txBody>
          <a:bodyPr>
            <a:normAutofit/>
          </a:bodyPr>
          <a:lstStyle/>
          <a:p>
            <a:r>
              <a:rPr kumimoji="1" lang="ja-JP" altLang="en-US" sz="3200" dirty="0" smtClean="0"/>
              <a:t>輸血の知見・受験に役立つ情報</a:t>
            </a:r>
            <a:r>
              <a:rPr lang="ja-JP" altLang="en-US" sz="3200" dirty="0" smtClean="0"/>
              <a:t>を紹介</a:t>
            </a:r>
            <a:endParaRPr kumimoji="1" lang="ja-JP" altLang="en-US" sz="3200" dirty="0"/>
          </a:p>
        </p:txBody>
      </p:sp>
      <p:sp>
        <p:nvSpPr>
          <p:cNvPr id="4" name="テキスト ボックス 3"/>
          <p:cNvSpPr txBox="1"/>
          <p:nvPr/>
        </p:nvSpPr>
        <p:spPr>
          <a:xfrm>
            <a:off x="6897642" y="6536377"/>
            <a:ext cx="2210862" cy="276999"/>
          </a:xfrm>
          <a:prstGeom prst="rect">
            <a:avLst/>
          </a:prstGeom>
          <a:noFill/>
        </p:spPr>
        <p:txBody>
          <a:bodyPr wrap="none" rtlCol="0">
            <a:spAutoFit/>
          </a:bodyPr>
          <a:lstStyle/>
          <a:p>
            <a:r>
              <a:rPr lang="ja-JP" altLang="en-US" sz="1200" dirty="0" smtClean="0"/>
              <a:t>参考　日本輸血・細胞治療学会</a:t>
            </a:r>
            <a:endParaRPr kumimoji="1" lang="ja-JP" altLang="en-US" sz="1200" dirty="0"/>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1" t="5264" r="1886" b="8868"/>
          <a:stretch/>
        </p:blipFill>
        <p:spPr bwMode="auto">
          <a:xfrm>
            <a:off x="251520" y="1052736"/>
            <a:ext cx="8686801"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067944" y="1916832"/>
            <a:ext cx="629343" cy="216024"/>
          </a:xfrm>
          <a:prstGeom prst="rect">
            <a:avLst/>
          </a:prstGeom>
          <a:solidFill>
            <a:srgbClr val="FF66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355976" y="2150858"/>
            <a:ext cx="692460" cy="126014"/>
          </a:xfrm>
          <a:prstGeom prst="rect">
            <a:avLst/>
          </a:prstGeom>
          <a:solidFill>
            <a:srgbClr val="FF66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123728" y="2384884"/>
            <a:ext cx="3168352" cy="1404156"/>
          </a:xfrm>
          <a:prstGeom prst="rect">
            <a:avLst/>
          </a:prstGeom>
          <a:solidFill>
            <a:srgbClr val="FF66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5664" y="4653136"/>
            <a:ext cx="6058544" cy="1200329"/>
          </a:xfrm>
          <a:prstGeom prst="rect">
            <a:avLst/>
          </a:prstGeom>
          <a:noFill/>
        </p:spPr>
        <p:txBody>
          <a:bodyPr wrap="square" rtlCol="0">
            <a:spAutoFit/>
          </a:bodyPr>
          <a:lstStyle/>
          <a:p>
            <a:r>
              <a:rPr kumimoji="1" lang="ja-JP" altLang="en-US" dirty="0" smtClean="0"/>
              <a:t>受験ノートの作成法（例）</a:t>
            </a:r>
            <a:endParaRPr kumimoji="1" lang="en-US" altLang="ja-JP" dirty="0" smtClean="0"/>
          </a:p>
          <a:p>
            <a:r>
              <a:rPr lang="ja-JP" altLang="en-US" dirty="0" smtClean="0"/>
              <a:t>　①丸暗記をする</a:t>
            </a:r>
            <a:endParaRPr lang="en-US" altLang="ja-JP" dirty="0" smtClean="0"/>
          </a:p>
          <a:p>
            <a:r>
              <a:rPr kumimoji="1" lang="ja-JP" altLang="en-US" dirty="0" smtClean="0"/>
              <a:t>　②チェックポイントを作成し、色分けなどしてまとめる</a:t>
            </a:r>
            <a:endParaRPr kumimoji="1" lang="en-US" altLang="ja-JP" dirty="0" smtClean="0"/>
          </a:p>
          <a:p>
            <a:r>
              <a:rPr lang="ja-JP" altLang="en-US" dirty="0" smtClean="0"/>
              <a:t>　③チャート化、絵を入れるなどして分かりやすいようにする</a:t>
            </a:r>
            <a:endParaRPr kumimoji="1" lang="ja-JP" altLang="en-US" dirty="0"/>
          </a:p>
        </p:txBody>
      </p:sp>
    </p:spTree>
    <p:extLst>
      <p:ext uri="{BB962C8B-B14F-4D97-AF65-F5344CB8AC3E}">
        <p14:creationId xmlns:p14="http://schemas.microsoft.com/office/powerpoint/2010/main" val="185681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712968" cy="706090"/>
          </a:xfrm>
        </p:spPr>
        <p:txBody>
          <a:bodyPr>
            <a:normAutofit/>
          </a:bodyPr>
          <a:lstStyle/>
          <a:p>
            <a:r>
              <a:rPr kumimoji="1" lang="ja-JP" altLang="en-US" sz="3200" dirty="0" smtClean="0"/>
              <a:t>輸血の知見・受験に役立つ情報</a:t>
            </a:r>
            <a:r>
              <a:rPr lang="ja-JP" altLang="en-US" sz="3200" dirty="0" smtClean="0"/>
              <a:t>を紹介</a:t>
            </a:r>
            <a:endParaRPr kumimoji="1" lang="ja-JP" altLang="en-US" sz="3200" dirty="0"/>
          </a:p>
        </p:txBody>
      </p:sp>
      <p:sp>
        <p:nvSpPr>
          <p:cNvPr id="4" name="テキスト ボックス 3"/>
          <p:cNvSpPr txBox="1"/>
          <p:nvPr/>
        </p:nvSpPr>
        <p:spPr>
          <a:xfrm>
            <a:off x="6897642" y="6536377"/>
            <a:ext cx="2210862" cy="276999"/>
          </a:xfrm>
          <a:prstGeom prst="rect">
            <a:avLst/>
          </a:prstGeom>
          <a:noFill/>
        </p:spPr>
        <p:txBody>
          <a:bodyPr wrap="none" rtlCol="0">
            <a:spAutoFit/>
          </a:bodyPr>
          <a:lstStyle/>
          <a:p>
            <a:r>
              <a:rPr lang="ja-JP" altLang="en-US" sz="1200" dirty="0" smtClean="0"/>
              <a:t>参考　日本輸血・細胞治療学会</a:t>
            </a:r>
            <a:endParaRPr kumimoji="1" lang="ja-JP" altLang="en-US" sz="1200" dirty="0"/>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7" t="3666" r="3097"/>
          <a:stretch/>
        </p:blipFill>
        <p:spPr bwMode="auto">
          <a:xfrm>
            <a:off x="1266825" y="980728"/>
            <a:ext cx="6736248" cy="430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032" y="5085184"/>
            <a:ext cx="6165304" cy="121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吹き出し 2"/>
          <p:cNvSpPr/>
          <p:nvPr/>
        </p:nvSpPr>
        <p:spPr>
          <a:xfrm>
            <a:off x="7020272" y="4797152"/>
            <a:ext cx="1872208" cy="736031"/>
          </a:xfrm>
          <a:prstGeom prst="wedgeRoundRectCallout">
            <a:avLst>
              <a:gd name="adj1" fmla="val -51698"/>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筆記・実技の区分はない</a:t>
            </a:r>
            <a:endParaRPr kumimoji="1" lang="ja-JP" altLang="en-US" dirty="0"/>
          </a:p>
        </p:txBody>
      </p:sp>
    </p:spTree>
    <p:extLst>
      <p:ext uri="{BB962C8B-B14F-4D97-AF65-F5344CB8AC3E}">
        <p14:creationId xmlns:p14="http://schemas.microsoft.com/office/powerpoint/2010/main" val="195251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2"/>
          <p:cNvSpPr>
            <a:spLocks noGrp="1"/>
          </p:cNvSpPr>
          <p:nvPr>
            <p:ph type="title"/>
          </p:nvPr>
        </p:nvSpPr>
        <p:spPr>
          <a:xfrm>
            <a:off x="446856" y="922710"/>
            <a:ext cx="8229600" cy="706090"/>
          </a:xfrm>
        </p:spPr>
        <p:txBody>
          <a:bodyPr>
            <a:normAutofit/>
          </a:bodyPr>
          <a:lstStyle/>
          <a:p>
            <a:r>
              <a:rPr lang="ja-JP" altLang="en-US" sz="3200" dirty="0"/>
              <a:t>これからの</a:t>
            </a:r>
            <a:r>
              <a:rPr lang="ja-JP" altLang="en-US" sz="3200" dirty="0" smtClean="0"/>
              <a:t>自分に必要な資格とは</a:t>
            </a:r>
            <a:r>
              <a:rPr lang="en-US" altLang="ja-JP" sz="3200" dirty="0" smtClean="0"/>
              <a:t>?</a:t>
            </a:r>
            <a:endParaRPr kumimoji="1" lang="ja-JP" altLang="en-US" sz="3200" dirty="0"/>
          </a:p>
        </p:txBody>
      </p:sp>
      <p:sp>
        <p:nvSpPr>
          <p:cNvPr id="6" name="テキスト ボックス 5"/>
          <p:cNvSpPr txBox="1"/>
          <p:nvPr/>
        </p:nvSpPr>
        <p:spPr>
          <a:xfrm>
            <a:off x="1187624" y="2564904"/>
            <a:ext cx="2584362"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sz="3200" dirty="0" smtClean="0"/>
              <a:t>スペシャリスト</a:t>
            </a:r>
            <a:endParaRPr kumimoji="1" lang="ja-JP" altLang="en-US" sz="3200" dirty="0"/>
          </a:p>
        </p:txBody>
      </p:sp>
      <p:grpSp>
        <p:nvGrpSpPr>
          <p:cNvPr id="7" name="グループ化 6"/>
          <p:cNvGrpSpPr/>
          <p:nvPr/>
        </p:nvGrpSpPr>
        <p:grpSpPr>
          <a:xfrm>
            <a:off x="4357510" y="2204864"/>
            <a:ext cx="358506" cy="1230853"/>
            <a:chOff x="7668343" y="4691771"/>
            <a:chExt cx="358506" cy="1230853"/>
          </a:xfrm>
        </p:grpSpPr>
        <p:grpSp>
          <p:nvGrpSpPr>
            <p:cNvPr id="8" name="グループ化 7"/>
            <p:cNvGrpSpPr/>
            <p:nvPr/>
          </p:nvGrpSpPr>
          <p:grpSpPr>
            <a:xfrm>
              <a:off x="7668343" y="4691771"/>
              <a:ext cx="358506" cy="951942"/>
              <a:chOff x="6660232" y="4172404"/>
              <a:chExt cx="597962" cy="1392674"/>
            </a:xfrm>
          </p:grpSpPr>
          <p:grpSp>
            <p:nvGrpSpPr>
              <p:cNvPr id="11" name="グループ化 10"/>
              <p:cNvGrpSpPr/>
              <p:nvPr/>
            </p:nvGrpSpPr>
            <p:grpSpPr>
              <a:xfrm>
                <a:off x="6660232" y="4172404"/>
                <a:ext cx="570798" cy="1392674"/>
                <a:chOff x="6660232" y="4172404"/>
                <a:chExt cx="570798" cy="1392674"/>
              </a:xfrm>
            </p:grpSpPr>
            <p:grpSp>
              <p:nvGrpSpPr>
                <p:cNvPr id="14" name="グループ化 13"/>
                <p:cNvGrpSpPr/>
                <p:nvPr/>
              </p:nvGrpSpPr>
              <p:grpSpPr>
                <a:xfrm>
                  <a:off x="6726193" y="4172404"/>
                  <a:ext cx="436079" cy="1392674"/>
                  <a:chOff x="6726193" y="4172404"/>
                  <a:chExt cx="436079" cy="1392674"/>
                </a:xfrm>
              </p:grpSpPr>
              <p:sp>
                <p:nvSpPr>
                  <p:cNvPr id="17" name="円/楕円 16"/>
                  <p:cNvSpPr/>
                  <p:nvPr/>
                </p:nvSpPr>
                <p:spPr>
                  <a:xfrm>
                    <a:off x="6801817" y="4172404"/>
                    <a:ext cx="276694" cy="3393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a:off x="6726193" y="4560577"/>
                    <a:ext cx="436079" cy="1004501"/>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円/楕円 14"/>
                <p:cNvSpPr/>
                <p:nvPr/>
              </p:nvSpPr>
              <p:spPr>
                <a:xfrm>
                  <a:off x="6660232" y="4685027"/>
                  <a:ext cx="216024" cy="2766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15007" y="4670024"/>
                  <a:ext cx="216023" cy="276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角丸四角形 11"/>
              <p:cNvSpPr/>
              <p:nvPr/>
            </p:nvSpPr>
            <p:spPr>
              <a:xfrm rot="184280">
                <a:off x="6858198" y="4864443"/>
                <a:ext cx="399996" cy="93154"/>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rot="7500295">
                <a:off x="6662057" y="4787030"/>
                <a:ext cx="290378" cy="76256"/>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角丸四角形 8"/>
            <p:cNvSpPr/>
            <p:nvPr/>
          </p:nvSpPr>
          <p:spPr>
            <a:xfrm flipH="1">
              <a:off x="7764003" y="5504900"/>
              <a:ext cx="78141" cy="4177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flipH="1">
              <a:off x="7877374" y="5538354"/>
              <a:ext cx="64579" cy="3797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5364088" y="2564904"/>
            <a:ext cx="2513830"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ja-JP" altLang="en-US" sz="3200" dirty="0"/>
              <a:t>ジェネラ</a:t>
            </a:r>
            <a:r>
              <a:rPr kumimoji="1" lang="ja-JP" altLang="en-US" sz="3200" dirty="0" smtClean="0"/>
              <a:t>リスト</a:t>
            </a:r>
            <a:endParaRPr kumimoji="1" lang="ja-JP" altLang="en-US" sz="3200" dirty="0"/>
          </a:p>
        </p:txBody>
      </p:sp>
      <p:sp>
        <p:nvSpPr>
          <p:cNvPr id="20" name="下矢印 19"/>
          <p:cNvSpPr/>
          <p:nvPr/>
        </p:nvSpPr>
        <p:spPr>
          <a:xfrm>
            <a:off x="4324225" y="3645024"/>
            <a:ext cx="484632" cy="72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3176172" y="4424361"/>
            <a:ext cx="1008112" cy="1194972"/>
            <a:chOff x="1691680" y="1993116"/>
            <a:chExt cx="1008112" cy="1194972"/>
          </a:xfrm>
        </p:grpSpPr>
        <p:pic>
          <p:nvPicPr>
            <p:cNvPr id="22" name="図 21" descr="illust326.png"/>
            <p:cNvPicPr>
              <a:picLocks noChangeAspect="1"/>
            </p:cNvPicPr>
            <p:nvPr/>
          </p:nvPicPr>
          <p:blipFill>
            <a:blip r:embed="rId4" cstate="print"/>
            <a:stretch>
              <a:fillRect/>
            </a:stretch>
          </p:blipFill>
          <p:spPr>
            <a:xfrm>
              <a:off x="1691680" y="1993116"/>
              <a:ext cx="1008112" cy="855544"/>
            </a:xfrm>
            <a:prstGeom prst="rect">
              <a:avLst/>
            </a:prstGeom>
          </p:spPr>
        </p:pic>
        <p:grpSp>
          <p:nvGrpSpPr>
            <p:cNvPr id="23" name="グループ化 22"/>
            <p:cNvGrpSpPr/>
            <p:nvPr/>
          </p:nvGrpSpPr>
          <p:grpSpPr>
            <a:xfrm>
              <a:off x="1836476" y="2281932"/>
              <a:ext cx="367578" cy="906156"/>
              <a:chOff x="35496" y="1631306"/>
              <a:chExt cx="422867" cy="1149622"/>
            </a:xfrm>
          </p:grpSpPr>
          <p:grpSp>
            <p:nvGrpSpPr>
              <p:cNvPr id="24" name="グループ化 23"/>
              <p:cNvGrpSpPr/>
              <p:nvPr/>
            </p:nvGrpSpPr>
            <p:grpSpPr>
              <a:xfrm>
                <a:off x="35496" y="1631306"/>
                <a:ext cx="422867" cy="1149622"/>
                <a:chOff x="4117394" y="4124851"/>
                <a:chExt cx="744595" cy="1680413"/>
              </a:xfrm>
            </p:grpSpPr>
            <p:grpSp>
              <p:nvGrpSpPr>
                <p:cNvPr id="26" name="グループ化 25"/>
                <p:cNvGrpSpPr/>
                <p:nvPr/>
              </p:nvGrpSpPr>
              <p:grpSpPr>
                <a:xfrm>
                  <a:off x="4117394" y="4124851"/>
                  <a:ext cx="647240" cy="1608405"/>
                  <a:chOff x="7689689" y="4691771"/>
                  <a:chExt cx="279638" cy="1321591"/>
                </a:xfrm>
                <a:solidFill>
                  <a:schemeClr val="accent3"/>
                </a:solidFill>
              </p:grpSpPr>
              <p:grpSp>
                <p:nvGrpSpPr>
                  <p:cNvPr id="34" name="グループ化 33"/>
                  <p:cNvGrpSpPr/>
                  <p:nvPr/>
                </p:nvGrpSpPr>
                <p:grpSpPr>
                  <a:xfrm>
                    <a:off x="7689689" y="4691771"/>
                    <a:ext cx="279638" cy="1129120"/>
                    <a:chOff x="6695853" y="4172404"/>
                    <a:chExt cx="466417" cy="1651882"/>
                  </a:xfrm>
                  <a:grpFill/>
                </p:grpSpPr>
                <p:grpSp>
                  <p:nvGrpSpPr>
                    <p:cNvPr id="37" name="グループ化 36"/>
                    <p:cNvGrpSpPr/>
                    <p:nvPr/>
                  </p:nvGrpSpPr>
                  <p:grpSpPr>
                    <a:xfrm>
                      <a:off x="6768241" y="4172404"/>
                      <a:ext cx="394029" cy="1651882"/>
                      <a:chOff x="6768241" y="4172404"/>
                      <a:chExt cx="394029" cy="1651882"/>
                    </a:xfrm>
                    <a:grpFill/>
                  </p:grpSpPr>
                  <p:sp>
                    <p:nvSpPr>
                      <p:cNvPr id="39" name="円/楕円 38"/>
                      <p:cNvSpPr/>
                      <p:nvPr/>
                    </p:nvSpPr>
                    <p:spPr>
                      <a:xfrm>
                        <a:off x="6801817" y="4172404"/>
                        <a:ext cx="276694" cy="339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片側の 2 つの角を切り取った四角形 39"/>
                      <p:cNvSpPr/>
                      <p:nvPr/>
                    </p:nvSpPr>
                    <p:spPr>
                      <a:xfrm>
                        <a:off x="6768241" y="4560578"/>
                        <a:ext cx="394029" cy="1263708"/>
                      </a:xfrm>
                      <a:prstGeom prst="snip2SameRect">
                        <a:avLst>
                          <a:gd name="adj1" fmla="val 1561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円/楕円 37"/>
                    <p:cNvSpPr/>
                    <p:nvPr/>
                  </p:nvSpPr>
                  <p:spPr>
                    <a:xfrm>
                      <a:off x="6695853" y="4648512"/>
                      <a:ext cx="194878" cy="5074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角丸四角形 34"/>
                  <p:cNvSpPr/>
                  <p:nvPr/>
                </p:nvSpPr>
                <p:spPr>
                  <a:xfrm flipH="1">
                    <a:off x="7764003" y="5595638"/>
                    <a:ext cx="78141" cy="4177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flipH="1">
                    <a:off x="7877374" y="5633613"/>
                    <a:ext cx="64579" cy="3797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二等辺三角形 26"/>
                <p:cNvSpPr/>
                <p:nvPr/>
              </p:nvSpPr>
              <p:spPr>
                <a:xfrm rot="10800000">
                  <a:off x="4413401" y="4480728"/>
                  <a:ext cx="146858" cy="1949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4220345" y="5661249"/>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519163" y="5661248"/>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463128" y="4634228"/>
                  <a:ext cx="71801" cy="222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591560" y="4507987"/>
                  <a:ext cx="270429" cy="4220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4326017" y="4500978"/>
                  <a:ext cx="1484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4509972" y="4521229"/>
                  <a:ext cx="1493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円/楕円 24"/>
              <p:cNvSpPr/>
              <p:nvPr/>
            </p:nvSpPr>
            <p:spPr>
              <a:xfrm>
                <a:off x="149768" y="2128043"/>
                <a:ext cx="218060" cy="1931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1" name="グループ化 40"/>
          <p:cNvGrpSpPr/>
          <p:nvPr/>
        </p:nvGrpSpPr>
        <p:grpSpPr>
          <a:xfrm>
            <a:off x="4182805" y="4391158"/>
            <a:ext cx="864096" cy="1127223"/>
            <a:chOff x="6660232" y="1633860"/>
            <a:chExt cx="1047155" cy="1296144"/>
          </a:xfrm>
        </p:grpSpPr>
        <p:pic>
          <p:nvPicPr>
            <p:cNvPr id="42" name="図 41" descr="010401bldgl02st-trans.png"/>
            <p:cNvPicPr>
              <a:picLocks noChangeAspect="1"/>
            </p:cNvPicPr>
            <p:nvPr/>
          </p:nvPicPr>
          <p:blipFill>
            <a:blip r:embed="rId5" cstate="print"/>
            <a:srcRect l="14713" r="20655"/>
            <a:stretch>
              <a:fillRect/>
            </a:stretch>
          </p:blipFill>
          <p:spPr>
            <a:xfrm>
              <a:off x="6660232" y="1633860"/>
              <a:ext cx="1047155" cy="1296144"/>
            </a:xfrm>
            <a:prstGeom prst="rect">
              <a:avLst/>
            </a:prstGeom>
          </p:spPr>
        </p:pic>
        <p:grpSp>
          <p:nvGrpSpPr>
            <p:cNvPr id="43" name="グループ化 42"/>
            <p:cNvGrpSpPr/>
            <p:nvPr/>
          </p:nvGrpSpPr>
          <p:grpSpPr>
            <a:xfrm rot="20272902">
              <a:off x="7077625" y="2263091"/>
              <a:ext cx="212366" cy="631784"/>
              <a:chOff x="4156886" y="4119407"/>
              <a:chExt cx="261013" cy="786263"/>
            </a:xfrm>
          </p:grpSpPr>
          <p:sp>
            <p:nvSpPr>
              <p:cNvPr id="44" name="ホームベース 43"/>
              <p:cNvSpPr/>
              <p:nvPr/>
            </p:nvSpPr>
            <p:spPr>
              <a:xfrm rot="5400000">
                <a:off x="3957376" y="4489120"/>
                <a:ext cx="648072" cy="185028"/>
              </a:xfrm>
              <a:prstGeom prst="homePlat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156886" y="4119407"/>
                <a:ext cx="261013"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ホームベース 45"/>
              <p:cNvSpPr/>
              <p:nvPr/>
            </p:nvSpPr>
            <p:spPr>
              <a:xfrm rot="5400000">
                <a:off x="4084950" y="4597118"/>
                <a:ext cx="415986" cy="161966"/>
              </a:xfrm>
              <a:prstGeom prst="homePlat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47" name="図 46" descr="h01.jpg"/>
          <p:cNvPicPr>
            <a:picLocks noChangeAspect="1"/>
          </p:cNvPicPr>
          <p:nvPr/>
        </p:nvPicPr>
        <p:blipFill>
          <a:blip r:embed="rId6" cstate="print"/>
          <a:srcRect l="20311" t="24634" r="20300" b="19727"/>
          <a:stretch>
            <a:fillRect/>
          </a:stretch>
        </p:blipFill>
        <p:spPr>
          <a:xfrm>
            <a:off x="5139955" y="4518394"/>
            <a:ext cx="728189" cy="964495"/>
          </a:xfrm>
          <a:prstGeom prst="rect">
            <a:avLst/>
          </a:prstGeom>
          <a:ln w="3175">
            <a:solidFill>
              <a:schemeClr val="tx1"/>
            </a:solidFill>
          </a:ln>
        </p:spPr>
      </p:pic>
      <p:sp>
        <p:nvSpPr>
          <p:cNvPr id="48" name="タイトル 2"/>
          <p:cNvSpPr txBox="1">
            <a:spLocks/>
          </p:cNvSpPr>
          <p:nvPr/>
        </p:nvSpPr>
        <p:spPr>
          <a:xfrm>
            <a:off x="683568" y="5517232"/>
            <a:ext cx="7960379"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t>職場</a:t>
            </a:r>
            <a:r>
              <a:rPr lang="ja-JP" altLang="en-US" sz="2400" dirty="0" smtClean="0"/>
              <a:t>環境や経験、今後の技師生活を考えて選択を</a:t>
            </a:r>
            <a:endParaRPr lang="ja-JP" altLang="en-US" sz="2400" dirty="0"/>
          </a:p>
        </p:txBody>
      </p:sp>
    </p:spTree>
    <p:extLst>
      <p:ext uri="{BB962C8B-B14F-4D97-AF65-F5344CB8AC3E}">
        <p14:creationId xmlns:p14="http://schemas.microsoft.com/office/powerpoint/2010/main" val="196448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コンテンツ プレースホルダー 3"/>
          <p:cNvSpPr>
            <a:spLocks noGrp="1"/>
          </p:cNvSpPr>
          <p:nvPr>
            <p:ph idx="1"/>
          </p:nvPr>
        </p:nvSpPr>
        <p:spPr>
          <a:xfrm>
            <a:off x="1331640" y="2132856"/>
            <a:ext cx="6192688" cy="1872208"/>
          </a:xfrm>
        </p:spPr>
        <p:txBody>
          <a:bodyPr>
            <a:noAutofit/>
          </a:bodyPr>
          <a:lstStyle/>
          <a:p>
            <a:r>
              <a:rPr kumimoji="1" lang="ja-JP" altLang="en-US" sz="2800" dirty="0" smtClean="0"/>
              <a:t>臨床検査技師と輸血療法のかかわり</a:t>
            </a:r>
            <a:endParaRPr kumimoji="1" lang="en-US" altLang="ja-JP" sz="2800" dirty="0" smtClean="0"/>
          </a:p>
          <a:p>
            <a:endParaRPr lang="en-US" altLang="ja-JP" sz="2800" dirty="0"/>
          </a:p>
          <a:p>
            <a:r>
              <a:rPr lang="ja-JP" altLang="en-US" sz="2800" dirty="0" smtClean="0"/>
              <a:t>認定輸血検査技師の育成対策</a:t>
            </a:r>
            <a:endParaRPr kumimoji="1" lang="ja-JP" altLang="en-US" sz="2800" dirty="0"/>
          </a:p>
        </p:txBody>
      </p:sp>
    </p:spTree>
    <p:extLst>
      <p:ext uri="{BB962C8B-B14F-4D97-AF65-F5344CB8AC3E}">
        <p14:creationId xmlns:p14="http://schemas.microsoft.com/office/powerpoint/2010/main" val="510952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5"/>
          <p:cNvSpPr txBox="1">
            <a:spLocks/>
          </p:cNvSpPr>
          <p:nvPr/>
        </p:nvSpPr>
        <p:spPr>
          <a:xfrm>
            <a:off x="457200" y="346646"/>
            <a:ext cx="8229600" cy="63408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安全な</a:t>
            </a:r>
            <a:r>
              <a:rPr lang="ja-JP" altLang="en-US" sz="3200" dirty="0" smtClean="0"/>
              <a:t>輸血療法のために</a:t>
            </a:r>
            <a:endParaRPr lang="ja-JP" altLang="en-US" sz="3200" dirty="0"/>
          </a:p>
        </p:txBody>
      </p:sp>
      <p:pic>
        <p:nvPicPr>
          <p:cNvPr id="7" name="図 6" descr="h01.jpg"/>
          <p:cNvPicPr>
            <a:picLocks noChangeAspect="1"/>
          </p:cNvPicPr>
          <p:nvPr/>
        </p:nvPicPr>
        <p:blipFill>
          <a:blip r:embed="rId3" cstate="print"/>
          <a:srcRect l="20311" t="24634" r="20300" b="19727"/>
          <a:stretch>
            <a:fillRect/>
          </a:stretch>
        </p:blipFill>
        <p:spPr>
          <a:xfrm>
            <a:off x="2475659" y="3429000"/>
            <a:ext cx="728189" cy="964495"/>
          </a:xfrm>
          <a:prstGeom prst="rect">
            <a:avLst/>
          </a:prstGeom>
          <a:ln w="3175">
            <a:solidFill>
              <a:schemeClr val="tx1"/>
            </a:solidFill>
          </a:ln>
        </p:spPr>
      </p:pic>
      <p:grpSp>
        <p:nvGrpSpPr>
          <p:cNvPr id="9" name="グループ化 30"/>
          <p:cNvGrpSpPr>
            <a:grpSpLocks noChangeAspect="1"/>
          </p:cNvGrpSpPr>
          <p:nvPr/>
        </p:nvGrpSpPr>
        <p:grpSpPr>
          <a:xfrm>
            <a:off x="4357577" y="4896244"/>
            <a:ext cx="1078519" cy="1053036"/>
            <a:chOff x="683568" y="2277312"/>
            <a:chExt cx="1836203" cy="1792819"/>
          </a:xfrm>
        </p:grpSpPr>
        <p:sp>
          <p:nvSpPr>
            <p:cNvPr id="10" name="円/楕円 9"/>
            <p:cNvSpPr/>
            <p:nvPr/>
          </p:nvSpPr>
          <p:spPr>
            <a:xfrm>
              <a:off x="683568" y="2277312"/>
              <a:ext cx="1836203" cy="179281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header_logo_mhlw.png"/>
            <p:cNvPicPr>
              <a:picLocks noChangeAspect="1"/>
            </p:cNvPicPr>
            <p:nvPr/>
          </p:nvPicPr>
          <p:blipFill>
            <a:blip r:embed="rId4" cstate="print"/>
            <a:srcRect r="72665"/>
            <a:stretch>
              <a:fillRect/>
            </a:stretch>
          </p:blipFill>
          <p:spPr>
            <a:xfrm>
              <a:off x="1247340" y="2518267"/>
              <a:ext cx="800153" cy="722316"/>
            </a:xfrm>
            <a:prstGeom prst="rect">
              <a:avLst/>
            </a:prstGeom>
            <a:noFill/>
            <a:ln w="3175">
              <a:noFill/>
            </a:ln>
          </p:spPr>
        </p:pic>
        <p:pic>
          <p:nvPicPr>
            <p:cNvPr id="12" name="図 11" descr="logo2.gif"/>
            <p:cNvPicPr>
              <a:picLocks noChangeAspect="1"/>
            </p:cNvPicPr>
            <p:nvPr/>
          </p:nvPicPr>
          <p:blipFill>
            <a:blip r:embed="rId5" cstate="print"/>
            <a:stretch>
              <a:fillRect/>
            </a:stretch>
          </p:blipFill>
          <p:spPr>
            <a:xfrm>
              <a:off x="1019636" y="3240584"/>
              <a:ext cx="1296292" cy="429512"/>
            </a:xfrm>
            <a:prstGeom prst="rect">
              <a:avLst/>
            </a:prstGeom>
            <a:solidFill>
              <a:schemeClr val="bg1"/>
            </a:solidFill>
            <a:ln w="3175">
              <a:noFill/>
            </a:ln>
          </p:spPr>
        </p:pic>
      </p:grpSp>
      <p:grpSp>
        <p:nvGrpSpPr>
          <p:cNvPr id="37" name="グループ化 36"/>
          <p:cNvGrpSpPr/>
          <p:nvPr/>
        </p:nvGrpSpPr>
        <p:grpSpPr>
          <a:xfrm>
            <a:off x="218836" y="1593772"/>
            <a:ext cx="1008112" cy="1194972"/>
            <a:chOff x="1691680" y="1993116"/>
            <a:chExt cx="1008112" cy="1194972"/>
          </a:xfrm>
        </p:grpSpPr>
        <p:pic>
          <p:nvPicPr>
            <p:cNvPr id="5" name="図 4" descr="illust326.png"/>
            <p:cNvPicPr>
              <a:picLocks noChangeAspect="1"/>
            </p:cNvPicPr>
            <p:nvPr/>
          </p:nvPicPr>
          <p:blipFill>
            <a:blip r:embed="rId6" cstate="print"/>
            <a:stretch>
              <a:fillRect/>
            </a:stretch>
          </p:blipFill>
          <p:spPr>
            <a:xfrm>
              <a:off x="1691680" y="1993116"/>
              <a:ext cx="1008112" cy="855544"/>
            </a:xfrm>
            <a:prstGeom prst="rect">
              <a:avLst/>
            </a:prstGeom>
          </p:spPr>
        </p:pic>
        <p:grpSp>
          <p:nvGrpSpPr>
            <p:cNvPr id="14" name="グループ化 13"/>
            <p:cNvGrpSpPr/>
            <p:nvPr/>
          </p:nvGrpSpPr>
          <p:grpSpPr>
            <a:xfrm>
              <a:off x="1836476" y="2281932"/>
              <a:ext cx="367578" cy="906156"/>
              <a:chOff x="35496" y="1631306"/>
              <a:chExt cx="422867" cy="1149622"/>
            </a:xfrm>
          </p:grpSpPr>
          <p:grpSp>
            <p:nvGrpSpPr>
              <p:cNvPr id="15" name="グループ化 14"/>
              <p:cNvGrpSpPr/>
              <p:nvPr/>
            </p:nvGrpSpPr>
            <p:grpSpPr>
              <a:xfrm>
                <a:off x="35496" y="1631306"/>
                <a:ext cx="422867" cy="1149622"/>
                <a:chOff x="4117394" y="4124851"/>
                <a:chExt cx="744595" cy="1680413"/>
              </a:xfrm>
            </p:grpSpPr>
            <p:grpSp>
              <p:nvGrpSpPr>
                <p:cNvPr id="17" name="グループ化 16"/>
                <p:cNvGrpSpPr/>
                <p:nvPr/>
              </p:nvGrpSpPr>
              <p:grpSpPr>
                <a:xfrm>
                  <a:off x="4117394" y="4124851"/>
                  <a:ext cx="647240" cy="1608405"/>
                  <a:chOff x="7689689" y="4691771"/>
                  <a:chExt cx="279638" cy="1321591"/>
                </a:xfrm>
                <a:solidFill>
                  <a:schemeClr val="accent3"/>
                </a:solidFill>
              </p:grpSpPr>
              <p:grpSp>
                <p:nvGrpSpPr>
                  <p:cNvPr id="25" name="グループ化 24"/>
                  <p:cNvGrpSpPr/>
                  <p:nvPr/>
                </p:nvGrpSpPr>
                <p:grpSpPr>
                  <a:xfrm>
                    <a:off x="7689689" y="4691771"/>
                    <a:ext cx="279638" cy="1129120"/>
                    <a:chOff x="6695853" y="4172404"/>
                    <a:chExt cx="466417" cy="1651882"/>
                  </a:xfrm>
                  <a:grpFill/>
                </p:grpSpPr>
                <p:grpSp>
                  <p:nvGrpSpPr>
                    <p:cNvPr id="28" name="グループ化 27"/>
                    <p:cNvGrpSpPr/>
                    <p:nvPr/>
                  </p:nvGrpSpPr>
                  <p:grpSpPr>
                    <a:xfrm>
                      <a:off x="6768241" y="4172404"/>
                      <a:ext cx="394029" cy="1651882"/>
                      <a:chOff x="6768241" y="4172404"/>
                      <a:chExt cx="394029" cy="1651882"/>
                    </a:xfrm>
                    <a:grpFill/>
                  </p:grpSpPr>
                  <p:sp>
                    <p:nvSpPr>
                      <p:cNvPr id="30" name="円/楕円 29"/>
                      <p:cNvSpPr/>
                      <p:nvPr/>
                    </p:nvSpPr>
                    <p:spPr>
                      <a:xfrm>
                        <a:off x="6801817" y="4172404"/>
                        <a:ext cx="276694" cy="339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片側の 2 つの角を切り取った四角形 30"/>
                      <p:cNvSpPr/>
                      <p:nvPr/>
                    </p:nvSpPr>
                    <p:spPr>
                      <a:xfrm>
                        <a:off x="6768241" y="4560578"/>
                        <a:ext cx="394029" cy="1263708"/>
                      </a:xfrm>
                      <a:prstGeom prst="snip2SameRect">
                        <a:avLst>
                          <a:gd name="adj1" fmla="val 1561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円/楕円 28"/>
                    <p:cNvSpPr/>
                    <p:nvPr/>
                  </p:nvSpPr>
                  <p:spPr>
                    <a:xfrm>
                      <a:off x="6695853" y="4648512"/>
                      <a:ext cx="194878" cy="5074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角丸四角形 25"/>
                  <p:cNvSpPr/>
                  <p:nvPr/>
                </p:nvSpPr>
                <p:spPr>
                  <a:xfrm flipH="1">
                    <a:off x="7764003" y="5595638"/>
                    <a:ext cx="78141" cy="4177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flipH="1">
                    <a:off x="7877374" y="5633613"/>
                    <a:ext cx="64579" cy="3797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二等辺三角形 17"/>
                <p:cNvSpPr/>
                <p:nvPr/>
              </p:nvSpPr>
              <p:spPr>
                <a:xfrm rot="10800000">
                  <a:off x="4413401" y="4480728"/>
                  <a:ext cx="146858" cy="1949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220345" y="5661249"/>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4519163" y="5661248"/>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463128" y="4634228"/>
                  <a:ext cx="71801" cy="222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591560" y="4507987"/>
                  <a:ext cx="270429" cy="4220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4326017" y="4500978"/>
                  <a:ext cx="1484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4509972" y="4521229"/>
                  <a:ext cx="1493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円/楕円 15"/>
              <p:cNvSpPr/>
              <p:nvPr/>
            </p:nvSpPr>
            <p:spPr>
              <a:xfrm>
                <a:off x="149768" y="2128043"/>
                <a:ext cx="218060" cy="1931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6" name="グループ化 35"/>
          <p:cNvGrpSpPr/>
          <p:nvPr/>
        </p:nvGrpSpPr>
        <p:grpSpPr>
          <a:xfrm>
            <a:off x="1225469" y="1560569"/>
            <a:ext cx="864096" cy="1127223"/>
            <a:chOff x="6660232" y="1633860"/>
            <a:chExt cx="1047155" cy="1296144"/>
          </a:xfrm>
        </p:grpSpPr>
        <p:pic>
          <p:nvPicPr>
            <p:cNvPr id="13" name="図 12" descr="010401bldgl02st-trans.png"/>
            <p:cNvPicPr>
              <a:picLocks noChangeAspect="1"/>
            </p:cNvPicPr>
            <p:nvPr/>
          </p:nvPicPr>
          <p:blipFill>
            <a:blip r:embed="rId7" cstate="print"/>
            <a:srcRect l="14713" r="20655"/>
            <a:stretch>
              <a:fillRect/>
            </a:stretch>
          </p:blipFill>
          <p:spPr>
            <a:xfrm>
              <a:off x="6660232" y="1633860"/>
              <a:ext cx="1047155" cy="1296144"/>
            </a:xfrm>
            <a:prstGeom prst="rect">
              <a:avLst/>
            </a:prstGeom>
          </p:spPr>
        </p:pic>
        <p:grpSp>
          <p:nvGrpSpPr>
            <p:cNvPr id="35" name="グループ化 34"/>
            <p:cNvGrpSpPr/>
            <p:nvPr/>
          </p:nvGrpSpPr>
          <p:grpSpPr>
            <a:xfrm rot="20272902">
              <a:off x="7077625" y="2263091"/>
              <a:ext cx="212366" cy="631784"/>
              <a:chOff x="4156886" y="4119407"/>
              <a:chExt cx="261013" cy="786263"/>
            </a:xfrm>
          </p:grpSpPr>
          <p:sp>
            <p:nvSpPr>
              <p:cNvPr id="32" name="ホームベース 31"/>
              <p:cNvSpPr/>
              <p:nvPr/>
            </p:nvSpPr>
            <p:spPr>
              <a:xfrm rot="5400000">
                <a:off x="3957376" y="4489120"/>
                <a:ext cx="648072" cy="185028"/>
              </a:xfrm>
              <a:prstGeom prst="homePlat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156886" y="4119407"/>
                <a:ext cx="261013"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ホームベース 33"/>
              <p:cNvSpPr/>
              <p:nvPr/>
            </p:nvSpPr>
            <p:spPr>
              <a:xfrm rot="5400000">
                <a:off x="4084950" y="4597118"/>
                <a:ext cx="415986" cy="161966"/>
              </a:xfrm>
              <a:prstGeom prst="homePlat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8" name="テキスト ボックス 37"/>
          <p:cNvSpPr txBox="1"/>
          <p:nvPr/>
        </p:nvSpPr>
        <p:spPr>
          <a:xfrm>
            <a:off x="2267744" y="1749420"/>
            <a:ext cx="3108543" cy="830997"/>
          </a:xfrm>
          <a:prstGeom prst="rect">
            <a:avLst/>
          </a:prstGeom>
          <a:noFill/>
        </p:spPr>
        <p:txBody>
          <a:bodyPr wrap="none" rtlCol="0">
            <a:spAutoFit/>
          </a:bodyPr>
          <a:lstStyle/>
          <a:p>
            <a:r>
              <a:rPr lang="ja-JP" altLang="en-US" sz="2400" dirty="0" smtClean="0">
                <a:latin typeface="+mn-ea"/>
              </a:rPr>
              <a:t>・血液製剤の適正使用</a:t>
            </a:r>
            <a:endParaRPr lang="en-US" altLang="ja-JP" sz="2400" dirty="0" smtClean="0">
              <a:latin typeface="+mn-ea"/>
            </a:endParaRPr>
          </a:p>
          <a:p>
            <a:r>
              <a:rPr lang="ja-JP" altLang="en-US" sz="2400" dirty="0" smtClean="0">
                <a:latin typeface="+mn-ea"/>
              </a:rPr>
              <a:t>・輸血関連検査</a:t>
            </a:r>
            <a:endParaRPr kumimoji="1" lang="ja-JP" altLang="en-US" sz="2400" dirty="0">
              <a:latin typeface="+mn-ea"/>
            </a:endParaRPr>
          </a:p>
        </p:txBody>
      </p:sp>
      <p:sp>
        <p:nvSpPr>
          <p:cNvPr id="41" name="テキスト ボックス 40"/>
          <p:cNvSpPr txBox="1"/>
          <p:nvPr/>
        </p:nvSpPr>
        <p:spPr>
          <a:xfrm>
            <a:off x="3275856" y="3501008"/>
            <a:ext cx="2492990" cy="830997"/>
          </a:xfrm>
          <a:prstGeom prst="rect">
            <a:avLst/>
          </a:prstGeom>
          <a:noFill/>
        </p:spPr>
        <p:txBody>
          <a:bodyPr wrap="none" rtlCol="0">
            <a:spAutoFit/>
          </a:bodyPr>
          <a:lstStyle/>
          <a:p>
            <a:r>
              <a:rPr lang="ja-JP" altLang="en-US" sz="2400" dirty="0" smtClean="0">
                <a:latin typeface="+mn-ea"/>
              </a:rPr>
              <a:t>・献血の推進</a:t>
            </a:r>
            <a:endParaRPr lang="en-US" altLang="ja-JP" sz="2400" dirty="0" smtClean="0">
              <a:latin typeface="+mn-ea"/>
            </a:endParaRPr>
          </a:p>
          <a:p>
            <a:r>
              <a:rPr lang="ja-JP" altLang="en-US" sz="2400" dirty="0" smtClean="0">
                <a:latin typeface="+mn-ea"/>
              </a:rPr>
              <a:t>・血液製剤の調整</a:t>
            </a:r>
            <a:endParaRPr kumimoji="1" lang="ja-JP" altLang="en-US" sz="2400" dirty="0">
              <a:latin typeface="+mn-ea"/>
            </a:endParaRPr>
          </a:p>
        </p:txBody>
      </p:sp>
      <p:sp>
        <p:nvSpPr>
          <p:cNvPr id="42" name="テキスト ボックス 41"/>
          <p:cNvSpPr txBox="1"/>
          <p:nvPr/>
        </p:nvSpPr>
        <p:spPr>
          <a:xfrm>
            <a:off x="5508104" y="5157192"/>
            <a:ext cx="2185214" cy="461665"/>
          </a:xfrm>
          <a:prstGeom prst="rect">
            <a:avLst/>
          </a:prstGeom>
          <a:noFill/>
        </p:spPr>
        <p:txBody>
          <a:bodyPr wrap="none" rtlCol="0">
            <a:spAutoFit/>
          </a:bodyPr>
          <a:lstStyle/>
          <a:p>
            <a:r>
              <a:rPr lang="ja-JP" altLang="en-US" sz="2400" dirty="0" smtClean="0">
                <a:latin typeface="+mn-ea"/>
              </a:rPr>
              <a:t>・副作用の管理</a:t>
            </a:r>
            <a:endParaRPr lang="en-US" altLang="ja-JP" sz="2400" dirty="0" smtClean="0">
              <a:latin typeface="+mn-ea"/>
            </a:endParaRPr>
          </a:p>
        </p:txBody>
      </p:sp>
      <p:sp>
        <p:nvSpPr>
          <p:cNvPr id="43" name="円弧 42"/>
          <p:cNvSpPr/>
          <p:nvPr/>
        </p:nvSpPr>
        <p:spPr>
          <a:xfrm>
            <a:off x="2033289" y="2655059"/>
            <a:ext cx="719671" cy="974934"/>
          </a:xfrm>
          <a:prstGeom prst="arc">
            <a:avLst>
              <a:gd name="adj1" fmla="val 14867345"/>
              <a:gd name="adj2" fmla="val 223822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44" name="円弧 43"/>
          <p:cNvSpPr/>
          <p:nvPr/>
        </p:nvSpPr>
        <p:spPr>
          <a:xfrm>
            <a:off x="3236915" y="4508143"/>
            <a:ext cx="719671" cy="974934"/>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45" name="円弧 44"/>
          <p:cNvSpPr/>
          <p:nvPr/>
        </p:nvSpPr>
        <p:spPr>
          <a:xfrm flipH="1" flipV="1">
            <a:off x="2506433" y="4149014"/>
            <a:ext cx="1705526" cy="1080185"/>
          </a:xfrm>
          <a:prstGeom prst="arc">
            <a:avLst>
              <a:gd name="adj1" fmla="val 14105477"/>
              <a:gd name="adj2" fmla="val 55403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46" name="円弧 45"/>
          <p:cNvSpPr/>
          <p:nvPr/>
        </p:nvSpPr>
        <p:spPr>
          <a:xfrm flipH="1" flipV="1">
            <a:off x="251520" y="2195598"/>
            <a:ext cx="4907176" cy="3287477"/>
          </a:xfrm>
          <a:prstGeom prst="arc">
            <a:avLst>
              <a:gd name="adj1" fmla="val 14230011"/>
              <a:gd name="adj2" fmla="val 116322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47" name="円弧 46"/>
          <p:cNvSpPr/>
          <p:nvPr/>
        </p:nvSpPr>
        <p:spPr>
          <a:xfrm flipH="1" flipV="1">
            <a:off x="1047434" y="2549808"/>
            <a:ext cx="1705526" cy="1080185"/>
          </a:xfrm>
          <a:prstGeom prst="arc">
            <a:avLst>
              <a:gd name="adj1" fmla="val 14105477"/>
              <a:gd name="adj2" fmla="val 55403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8413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テキスト ボックス 93"/>
          <p:cNvSpPr txBox="1"/>
          <p:nvPr/>
        </p:nvSpPr>
        <p:spPr>
          <a:xfrm>
            <a:off x="7812360" y="2041684"/>
            <a:ext cx="82931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kumimoji="1" lang="ja-JP" altLang="en-US" sz="2800" dirty="0"/>
          </a:p>
        </p:txBody>
      </p:sp>
      <p:pic>
        <p:nvPicPr>
          <p:cNvPr id="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5"/>
          <p:cNvSpPr>
            <a:spLocks noGrp="1"/>
          </p:cNvSpPr>
          <p:nvPr>
            <p:ph type="title"/>
          </p:nvPr>
        </p:nvSpPr>
        <p:spPr>
          <a:xfrm>
            <a:off x="457200" y="346646"/>
            <a:ext cx="8229600" cy="778098"/>
          </a:xfrm>
        </p:spPr>
        <p:txBody>
          <a:bodyPr>
            <a:normAutofit/>
          </a:bodyPr>
          <a:lstStyle/>
          <a:p>
            <a:r>
              <a:rPr lang="ja-JP" altLang="en-US" sz="3200" dirty="0" smtClean="0"/>
              <a:t>医療</a:t>
            </a:r>
            <a:r>
              <a:rPr lang="ja-JP" altLang="en-US" sz="3200" dirty="0"/>
              <a:t>機関</a:t>
            </a:r>
            <a:r>
              <a:rPr lang="ja-JP" altLang="en-US" sz="3200" dirty="0" smtClean="0"/>
              <a:t>における</a:t>
            </a:r>
            <a:r>
              <a:rPr kumimoji="1" lang="ja-JP" altLang="en-US" sz="3200" dirty="0" smtClean="0"/>
              <a:t>輸血療法の実際</a:t>
            </a:r>
            <a:endParaRPr kumimoji="1" lang="ja-JP" altLang="en-US" sz="3200" dirty="0"/>
          </a:p>
        </p:txBody>
      </p:sp>
      <p:sp>
        <p:nvSpPr>
          <p:cNvPr id="8" name="テキスト ボックス 7"/>
          <p:cNvSpPr txBox="1"/>
          <p:nvPr/>
        </p:nvSpPr>
        <p:spPr>
          <a:xfrm>
            <a:off x="282524" y="2041684"/>
            <a:ext cx="2216745"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ja-JP" altLang="en-US" sz="2800" dirty="0" smtClean="0"/>
              <a:t>臨床部門</a:t>
            </a:r>
            <a:endParaRPr kumimoji="1" lang="ja-JP" altLang="en-US" sz="2800" dirty="0"/>
          </a:p>
        </p:txBody>
      </p:sp>
      <p:sp>
        <p:nvSpPr>
          <p:cNvPr id="9" name="右矢印 8"/>
          <p:cNvSpPr/>
          <p:nvPr/>
        </p:nvSpPr>
        <p:spPr>
          <a:xfrm>
            <a:off x="2571279" y="2060978"/>
            <a:ext cx="36004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21019" y="2039740"/>
            <a:ext cx="1955037"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2800" dirty="0"/>
              <a:t>輸血</a:t>
            </a:r>
            <a:r>
              <a:rPr kumimoji="1" lang="ja-JP" altLang="en-US" sz="2800" dirty="0" smtClean="0"/>
              <a:t>部門</a:t>
            </a:r>
            <a:endParaRPr kumimoji="1" lang="ja-JP" altLang="en-US" sz="2800" dirty="0"/>
          </a:p>
        </p:txBody>
      </p:sp>
      <p:sp>
        <p:nvSpPr>
          <p:cNvPr id="11" name="右矢印 10"/>
          <p:cNvSpPr/>
          <p:nvPr/>
        </p:nvSpPr>
        <p:spPr>
          <a:xfrm>
            <a:off x="5076056" y="2076811"/>
            <a:ext cx="36004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523607" y="2039740"/>
            <a:ext cx="2216745"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ja-JP" altLang="en-US" sz="2800" dirty="0" smtClean="0"/>
              <a:t>臨床部門</a:t>
            </a:r>
            <a:endParaRPr kumimoji="1" lang="ja-JP" altLang="en-US" sz="2800" dirty="0"/>
          </a:p>
        </p:txBody>
      </p:sp>
      <p:sp>
        <p:nvSpPr>
          <p:cNvPr id="13" name="テキスト ボックス 12"/>
          <p:cNvSpPr txBox="1"/>
          <p:nvPr/>
        </p:nvSpPr>
        <p:spPr>
          <a:xfrm>
            <a:off x="550233" y="2636912"/>
            <a:ext cx="553998" cy="2831865"/>
          </a:xfrm>
          <a:prstGeom prst="rect">
            <a:avLst/>
          </a:prstGeom>
          <a:noFill/>
        </p:spPr>
        <p:txBody>
          <a:bodyPr vert="eaVert" wrap="none" rtlCol="0">
            <a:spAutoFit/>
          </a:bodyPr>
          <a:lstStyle/>
          <a:p>
            <a:r>
              <a:rPr lang="ja-JP" altLang="en-US" sz="2400" dirty="0"/>
              <a:t>①</a:t>
            </a:r>
            <a:r>
              <a:rPr kumimoji="1" lang="ja-JP" altLang="en-US" sz="2400" dirty="0" smtClean="0"/>
              <a:t>輸血の適応を決定</a:t>
            </a:r>
            <a:endParaRPr kumimoji="1" lang="ja-JP" altLang="en-US" sz="2400" dirty="0"/>
          </a:p>
        </p:txBody>
      </p:sp>
      <p:sp>
        <p:nvSpPr>
          <p:cNvPr id="14" name="テキスト ボックス 13"/>
          <p:cNvSpPr txBox="1"/>
          <p:nvPr/>
        </p:nvSpPr>
        <p:spPr>
          <a:xfrm>
            <a:off x="1065674" y="2636912"/>
            <a:ext cx="553998" cy="4011676"/>
          </a:xfrm>
          <a:prstGeom prst="rect">
            <a:avLst/>
          </a:prstGeom>
          <a:noFill/>
        </p:spPr>
        <p:txBody>
          <a:bodyPr vert="eaVert" wrap="none" rtlCol="0">
            <a:spAutoFit/>
          </a:bodyPr>
          <a:lstStyle/>
          <a:p>
            <a:r>
              <a:rPr lang="ja-JP" altLang="en-US" sz="2400" dirty="0" smtClean="0"/>
              <a:t>②</a:t>
            </a:r>
            <a:r>
              <a:rPr lang="ja-JP" altLang="en-US" sz="2400" dirty="0"/>
              <a:t>血液製剤</a:t>
            </a:r>
            <a:r>
              <a:rPr lang="ja-JP" altLang="en-US" sz="2400" dirty="0" smtClean="0"/>
              <a:t>の種類と量の決定</a:t>
            </a:r>
            <a:endParaRPr kumimoji="1" lang="ja-JP" altLang="en-US" sz="2400" dirty="0"/>
          </a:p>
        </p:txBody>
      </p:sp>
      <p:sp>
        <p:nvSpPr>
          <p:cNvPr id="15" name="テキスト ボックス 14"/>
          <p:cNvSpPr txBox="1"/>
          <p:nvPr/>
        </p:nvSpPr>
        <p:spPr>
          <a:xfrm>
            <a:off x="1569730" y="2636912"/>
            <a:ext cx="553998" cy="3615733"/>
          </a:xfrm>
          <a:prstGeom prst="rect">
            <a:avLst/>
          </a:prstGeom>
          <a:noFill/>
        </p:spPr>
        <p:txBody>
          <a:bodyPr vert="eaVert" wrap="none" rtlCol="0">
            <a:spAutoFit/>
          </a:bodyPr>
          <a:lstStyle/>
          <a:p>
            <a:r>
              <a:rPr lang="ja-JP" altLang="en-US" sz="2400" dirty="0" smtClean="0"/>
              <a:t>③</a:t>
            </a:r>
            <a:r>
              <a:rPr lang="en-US" altLang="ja-JP" sz="2400" dirty="0" smtClean="0"/>
              <a:t>IC</a:t>
            </a:r>
            <a:r>
              <a:rPr lang="ja-JP" altLang="en-US" sz="2400" dirty="0" smtClean="0"/>
              <a:t>実施、輸血同意書取得</a:t>
            </a:r>
            <a:endParaRPr kumimoji="1" lang="ja-JP" altLang="en-US" sz="2400" dirty="0"/>
          </a:p>
        </p:txBody>
      </p:sp>
      <p:sp>
        <p:nvSpPr>
          <p:cNvPr id="16" name="テキスト ボックス 15"/>
          <p:cNvSpPr txBox="1"/>
          <p:nvPr/>
        </p:nvSpPr>
        <p:spPr>
          <a:xfrm>
            <a:off x="3513946" y="2636912"/>
            <a:ext cx="553998" cy="1631216"/>
          </a:xfrm>
          <a:prstGeom prst="rect">
            <a:avLst/>
          </a:prstGeom>
          <a:noFill/>
        </p:spPr>
        <p:txBody>
          <a:bodyPr vert="eaVert" wrap="none" rtlCol="0">
            <a:spAutoFit/>
          </a:bodyPr>
          <a:lstStyle/>
          <a:p>
            <a:r>
              <a:rPr lang="ja-JP" altLang="en-US" sz="2400" dirty="0" smtClean="0">
                <a:solidFill>
                  <a:schemeClr val="accent2"/>
                </a:solidFill>
              </a:rPr>
              <a:t>④輸血検査</a:t>
            </a:r>
            <a:endParaRPr kumimoji="1" lang="ja-JP" altLang="en-US" sz="2400" dirty="0">
              <a:solidFill>
                <a:schemeClr val="accent2"/>
              </a:solidFill>
            </a:endParaRPr>
          </a:p>
        </p:txBody>
      </p:sp>
      <p:sp>
        <p:nvSpPr>
          <p:cNvPr id="17" name="テキスト ボックス 16"/>
          <p:cNvSpPr txBox="1"/>
          <p:nvPr/>
        </p:nvSpPr>
        <p:spPr>
          <a:xfrm>
            <a:off x="3995936" y="2647238"/>
            <a:ext cx="553998" cy="2524089"/>
          </a:xfrm>
          <a:prstGeom prst="rect">
            <a:avLst/>
          </a:prstGeom>
          <a:noFill/>
        </p:spPr>
        <p:txBody>
          <a:bodyPr vert="eaVert" wrap="none" rtlCol="0">
            <a:spAutoFit/>
          </a:bodyPr>
          <a:lstStyle/>
          <a:p>
            <a:r>
              <a:rPr lang="ja-JP" altLang="en-US" sz="2400" dirty="0" smtClean="0">
                <a:solidFill>
                  <a:schemeClr val="accent2"/>
                </a:solidFill>
              </a:rPr>
              <a:t>⑤血液製剤の受払</a:t>
            </a:r>
            <a:endParaRPr kumimoji="1" lang="ja-JP" altLang="en-US" sz="2400" dirty="0">
              <a:solidFill>
                <a:schemeClr val="accent2"/>
              </a:solidFill>
            </a:endParaRPr>
          </a:p>
        </p:txBody>
      </p:sp>
      <p:sp>
        <p:nvSpPr>
          <p:cNvPr id="18" name="テキスト ボックス 17"/>
          <p:cNvSpPr txBox="1"/>
          <p:nvPr/>
        </p:nvSpPr>
        <p:spPr>
          <a:xfrm>
            <a:off x="5530170" y="2636912"/>
            <a:ext cx="553998" cy="2524089"/>
          </a:xfrm>
          <a:prstGeom prst="rect">
            <a:avLst/>
          </a:prstGeom>
          <a:noFill/>
        </p:spPr>
        <p:txBody>
          <a:bodyPr vert="eaVert" wrap="none" rtlCol="0">
            <a:spAutoFit/>
          </a:bodyPr>
          <a:lstStyle/>
          <a:p>
            <a:r>
              <a:rPr lang="ja-JP" altLang="en-US" sz="2400" dirty="0" smtClean="0"/>
              <a:t>⑥血液製剤の受取</a:t>
            </a:r>
            <a:endParaRPr kumimoji="1" lang="ja-JP" altLang="en-US" sz="2400" dirty="0"/>
          </a:p>
        </p:txBody>
      </p:sp>
      <p:sp>
        <p:nvSpPr>
          <p:cNvPr id="19" name="テキスト ボックス 18"/>
          <p:cNvSpPr txBox="1"/>
          <p:nvPr/>
        </p:nvSpPr>
        <p:spPr>
          <a:xfrm>
            <a:off x="5962218" y="2636912"/>
            <a:ext cx="553998" cy="2216312"/>
          </a:xfrm>
          <a:prstGeom prst="rect">
            <a:avLst/>
          </a:prstGeom>
          <a:noFill/>
        </p:spPr>
        <p:txBody>
          <a:bodyPr vert="eaVert" wrap="none" rtlCol="0">
            <a:spAutoFit/>
          </a:bodyPr>
          <a:lstStyle/>
          <a:p>
            <a:r>
              <a:rPr lang="ja-JP" altLang="en-US" sz="2400" dirty="0" smtClean="0"/>
              <a:t>⑦輸血前の照合</a:t>
            </a:r>
            <a:endParaRPr kumimoji="1" lang="ja-JP" altLang="en-US" sz="2400" dirty="0"/>
          </a:p>
        </p:txBody>
      </p:sp>
      <p:sp>
        <p:nvSpPr>
          <p:cNvPr id="20" name="テキスト ボックス 19"/>
          <p:cNvSpPr txBox="1"/>
          <p:nvPr/>
        </p:nvSpPr>
        <p:spPr>
          <a:xfrm>
            <a:off x="6444208" y="2636912"/>
            <a:ext cx="553998" cy="1631216"/>
          </a:xfrm>
          <a:prstGeom prst="rect">
            <a:avLst/>
          </a:prstGeom>
          <a:noFill/>
        </p:spPr>
        <p:txBody>
          <a:bodyPr vert="eaVert" wrap="none" rtlCol="0">
            <a:spAutoFit/>
          </a:bodyPr>
          <a:lstStyle/>
          <a:p>
            <a:r>
              <a:rPr lang="ja-JP" altLang="en-US" sz="2400" dirty="0"/>
              <a:t>⑧</a:t>
            </a:r>
            <a:r>
              <a:rPr lang="ja-JP" altLang="en-US" sz="2400" dirty="0" smtClean="0"/>
              <a:t>輸血実施</a:t>
            </a:r>
            <a:endParaRPr kumimoji="1" lang="ja-JP" altLang="en-US" sz="2400" dirty="0"/>
          </a:p>
        </p:txBody>
      </p:sp>
      <p:grpSp>
        <p:nvGrpSpPr>
          <p:cNvPr id="36" name="グループ化 35"/>
          <p:cNvGrpSpPr/>
          <p:nvPr/>
        </p:nvGrpSpPr>
        <p:grpSpPr>
          <a:xfrm>
            <a:off x="2989358" y="1340768"/>
            <a:ext cx="358506" cy="1230853"/>
            <a:chOff x="7668343" y="4691771"/>
            <a:chExt cx="358506" cy="1230853"/>
          </a:xfrm>
        </p:grpSpPr>
        <p:grpSp>
          <p:nvGrpSpPr>
            <p:cNvPr id="21" name="グループ化 20"/>
            <p:cNvGrpSpPr/>
            <p:nvPr/>
          </p:nvGrpSpPr>
          <p:grpSpPr>
            <a:xfrm>
              <a:off x="7668343" y="4691771"/>
              <a:ext cx="358506" cy="951942"/>
              <a:chOff x="6660232" y="4172404"/>
              <a:chExt cx="597962" cy="1392674"/>
            </a:xfrm>
          </p:grpSpPr>
          <p:grpSp>
            <p:nvGrpSpPr>
              <p:cNvPr id="23" name="グループ化 22"/>
              <p:cNvGrpSpPr/>
              <p:nvPr/>
            </p:nvGrpSpPr>
            <p:grpSpPr>
              <a:xfrm>
                <a:off x="6660232" y="4172404"/>
                <a:ext cx="570798" cy="1392674"/>
                <a:chOff x="6660232" y="4172404"/>
                <a:chExt cx="570798" cy="1392674"/>
              </a:xfrm>
            </p:grpSpPr>
            <p:grpSp>
              <p:nvGrpSpPr>
                <p:cNvPr id="26" name="グループ化 25"/>
                <p:cNvGrpSpPr/>
                <p:nvPr/>
              </p:nvGrpSpPr>
              <p:grpSpPr>
                <a:xfrm>
                  <a:off x="6726193" y="4172404"/>
                  <a:ext cx="436079" cy="1392674"/>
                  <a:chOff x="6726193" y="4172404"/>
                  <a:chExt cx="436079" cy="1392674"/>
                </a:xfrm>
              </p:grpSpPr>
              <p:sp>
                <p:nvSpPr>
                  <p:cNvPr id="29" name="円/楕円 28"/>
                  <p:cNvSpPr/>
                  <p:nvPr/>
                </p:nvSpPr>
                <p:spPr>
                  <a:xfrm>
                    <a:off x="6801817" y="4172404"/>
                    <a:ext cx="276694" cy="3393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片側の 2 つの角を切り取った四角形 29"/>
                  <p:cNvSpPr/>
                  <p:nvPr/>
                </p:nvSpPr>
                <p:spPr>
                  <a:xfrm>
                    <a:off x="6726193" y="4560577"/>
                    <a:ext cx="436079" cy="1004501"/>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円/楕円 26"/>
                <p:cNvSpPr/>
                <p:nvPr/>
              </p:nvSpPr>
              <p:spPr>
                <a:xfrm>
                  <a:off x="6660232" y="4685027"/>
                  <a:ext cx="216024" cy="2766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015007" y="4670024"/>
                  <a:ext cx="216023" cy="276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角丸四角形 23"/>
              <p:cNvSpPr/>
              <p:nvPr/>
            </p:nvSpPr>
            <p:spPr>
              <a:xfrm rot="184280">
                <a:off x="6858198" y="4864443"/>
                <a:ext cx="399996" cy="93154"/>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rot="7500295">
                <a:off x="6662057" y="4787030"/>
                <a:ext cx="290378" cy="76256"/>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角丸四角形 33"/>
            <p:cNvSpPr/>
            <p:nvPr/>
          </p:nvSpPr>
          <p:spPr>
            <a:xfrm flipH="1">
              <a:off x="7764003" y="5504900"/>
              <a:ext cx="78141" cy="4177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flipH="1">
              <a:off x="7877374" y="5538354"/>
              <a:ext cx="64579" cy="3797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p:cNvGrpSpPr/>
          <p:nvPr/>
        </p:nvGrpSpPr>
        <p:grpSpPr>
          <a:xfrm>
            <a:off x="7605517" y="1631306"/>
            <a:ext cx="422867" cy="1149622"/>
            <a:chOff x="4117394" y="4124851"/>
            <a:chExt cx="744595" cy="1680413"/>
          </a:xfrm>
        </p:grpSpPr>
        <p:grpSp>
          <p:nvGrpSpPr>
            <p:cNvPr id="63" name="グループ化 62"/>
            <p:cNvGrpSpPr/>
            <p:nvPr/>
          </p:nvGrpSpPr>
          <p:grpSpPr>
            <a:xfrm>
              <a:off x="4117394" y="4124851"/>
              <a:ext cx="647240" cy="1608405"/>
              <a:chOff x="7689689" y="4691771"/>
              <a:chExt cx="279638" cy="1321591"/>
            </a:xfrm>
            <a:solidFill>
              <a:schemeClr val="accent3"/>
            </a:solidFill>
          </p:grpSpPr>
          <p:grpSp>
            <p:nvGrpSpPr>
              <p:cNvPr id="71" name="グループ化 70"/>
              <p:cNvGrpSpPr/>
              <p:nvPr/>
            </p:nvGrpSpPr>
            <p:grpSpPr>
              <a:xfrm>
                <a:off x="7689689" y="4691771"/>
                <a:ext cx="279638" cy="1129120"/>
                <a:chOff x="6695853" y="4172404"/>
                <a:chExt cx="466417" cy="1651882"/>
              </a:xfrm>
              <a:grpFill/>
            </p:grpSpPr>
            <p:grpSp>
              <p:nvGrpSpPr>
                <p:cNvPr id="74" name="グループ化 73"/>
                <p:cNvGrpSpPr/>
                <p:nvPr/>
              </p:nvGrpSpPr>
              <p:grpSpPr>
                <a:xfrm>
                  <a:off x="6768241" y="4172404"/>
                  <a:ext cx="394029" cy="1651882"/>
                  <a:chOff x="6768241" y="4172404"/>
                  <a:chExt cx="394029" cy="1651882"/>
                </a:xfrm>
                <a:grpFill/>
              </p:grpSpPr>
              <p:sp>
                <p:nvSpPr>
                  <p:cNvPr id="76" name="円/楕円 75"/>
                  <p:cNvSpPr/>
                  <p:nvPr/>
                </p:nvSpPr>
                <p:spPr>
                  <a:xfrm>
                    <a:off x="6801817" y="4172404"/>
                    <a:ext cx="276694" cy="339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片側の 2 つの角を切り取った四角形 76"/>
                  <p:cNvSpPr/>
                  <p:nvPr/>
                </p:nvSpPr>
                <p:spPr>
                  <a:xfrm>
                    <a:off x="6768241" y="4560578"/>
                    <a:ext cx="394029" cy="1263708"/>
                  </a:xfrm>
                  <a:prstGeom prst="snip2SameRect">
                    <a:avLst>
                      <a:gd name="adj1" fmla="val 1561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円/楕円 74"/>
                <p:cNvSpPr/>
                <p:nvPr/>
              </p:nvSpPr>
              <p:spPr>
                <a:xfrm>
                  <a:off x="6695853" y="4636340"/>
                  <a:ext cx="194878" cy="5074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角丸四角形 71"/>
              <p:cNvSpPr/>
              <p:nvPr/>
            </p:nvSpPr>
            <p:spPr>
              <a:xfrm flipH="1">
                <a:off x="7764003" y="5595638"/>
                <a:ext cx="78141" cy="4177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flipH="1">
                <a:off x="7877374" y="5633613"/>
                <a:ext cx="64579" cy="3797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二等辺三角形 63"/>
            <p:cNvSpPr/>
            <p:nvPr/>
          </p:nvSpPr>
          <p:spPr>
            <a:xfrm rot="10800000">
              <a:off x="4413401" y="4480728"/>
              <a:ext cx="146858" cy="1949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220345" y="5661249"/>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519163" y="5661248"/>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4463128" y="4634228"/>
              <a:ext cx="71801" cy="222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4591560" y="4507987"/>
              <a:ext cx="270429" cy="4220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a:off x="4326017" y="4480728"/>
              <a:ext cx="148455" cy="376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4511226" y="4490853"/>
              <a:ext cx="1493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a:off x="5428418" y="1528756"/>
            <a:ext cx="439726" cy="1006606"/>
            <a:chOff x="8082109" y="3859564"/>
            <a:chExt cx="526469" cy="1557261"/>
          </a:xfrm>
          <a:solidFill>
            <a:schemeClr val="accent4">
              <a:lumMod val="60000"/>
              <a:lumOff val="40000"/>
            </a:schemeClr>
          </a:solidFill>
        </p:grpSpPr>
        <p:grpSp>
          <p:nvGrpSpPr>
            <p:cNvPr id="79" name="グループ化 78"/>
            <p:cNvGrpSpPr/>
            <p:nvPr/>
          </p:nvGrpSpPr>
          <p:grpSpPr>
            <a:xfrm>
              <a:off x="8082109" y="3859564"/>
              <a:ext cx="478297" cy="1557261"/>
              <a:chOff x="6625384" y="4076066"/>
              <a:chExt cx="554554" cy="2041392"/>
            </a:xfrm>
            <a:grpFill/>
          </p:grpSpPr>
          <p:grpSp>
            <p:nvGrpSpPr>
              <p:cNvPr id="81" name="グループ化 80"/>
              <p:cNvGrpSpPr/>
              <p:nvPr/>
            </p:nvGrpSpPr>
            <p:grpSpPr>
              <a:xfrm>
                <a:off x="6705668" y="4076066"/>
                <a:ext cx="474270" cy="2041392"/>
                <a:chOff x="6705668" y="4076066"/>
                <a:chExt cx="474270" cy="2041392"/>
              </a:xfrm>
              <a:grpFill/>
            </p:grpSpPr>
            <p:grpSp>
              <p:nvGrpSpPr>
                <p:cNvPr id="83" name="グループ化 82"/>
                <p:cNvGrpSpPr/>
                <p:nvPr/>
              </p:nvGrpSpPr>
              <p:grpSpPr>
                <a:xfrm>
                  <a:off x="6705668" y="4076066"/>
                  <a:ext cx="474270" cy="2041392"/>
                  <a:chOff x="6705668" y="4076066"/>
                  <a:chExt cx="474270" cy="2041392"/>
                </a:xfrm>
                <a:grpFill/>
              </p:grpSpPr>
              <p:sp>
                <p:nvSpPr>
                  <p:cNvPr id="85" name="円/楕円 84"/>
                  <p:cNvSpPr/>
                  <p:nvPr/>
                </p:nvSpPr>
                <p:spPr>
                  <a:xfrm>
                    <a:off x="6811001" y="4076066"/>
                    <a:ext cx="244016" cy="4356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片側の 2 つの角を切り取った四角形 85"/>
                  <p:cNvSpPr/>
                  <p:nvPr/>
                </p:nvSpPr>
                <p:spPr>
                  <a:xfrm>
                    <a:off x="6705668" y="4460271"/>
                    <a:ext cx="474270" cy="1112623"/>
                  </a:xfrm>
                  <a:prstGeom prst="snip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6826015" y="5445224"/>
                    <a:ext cx="103894" cy="6722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p:cNvSpPr/>
                  <p:nvPr/>
                </p:nvSpPr>
                <p:spPr>
                  <a:xfrm>
                    <a:off x="6962417" y="5445223"/>
                    <a:ext cx="97953" cy="6722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円/楕円 83"/>
                <p:cNvSpPr/>
                <p:nvPr/>
              </p:nvSpPr>
              <p:spPr>
                <a:xfrm>
                  <a:off x="6726496" y="4697513"/>
                  <a:ext cx="216027" cy="2766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角丸四角形 81"/>
              <p:cNvSpPr/>
              <p:nvPr/>
            </p:nvSpPr>
            <p:spPr>
              <a:xfrm rot="18167611">
                <a:off x="6430975" y="4983020"/>
                <a:ext cx="469362" cy="80544"/>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 name="角丸四角形 79"/>
            <p:cNvSpPr/>
            <p:nvPr/>
          </p:nvSpPr>
          <p:spPr>
            <a:xfrm rot="2842838">
              <a:off x="8394819" y="4493136"/>
              <a:ext cx="358048" cy="69470"/>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円/楕円 2"/>
          <p:cNvSpPr/>
          <p:nvPr/>
        </p:nvSpPr>
        <p:spPr>
          <a:xfrm>
            <a:off x="2679289" y="999790"/>
            <a:ext cx="2468775" cy="253409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5496" y="1631306"/>
            <a:ext cx="422867" cy="1149622"/>
            <a:chOff x="35496" y="1631306"/>
            <a:chExt cx="422867" cy="1149622"/>
          </a:xfrm>
        </p:grpSpPr>
        <p:grpSp>
          <p:nvGrpSpPr>
            <p:cNvPr id="61" name="グループ化 60"/>
            <p:cNvGrpSpPr/>
            <p:nvPr/>
          </p:nvGrpSpPr>
          <p:grpSpPr>
            <a:xfrm>
              <a:off x="35496" y="1631306"/>
              <a:ext cx="422867" cy="1149622"/>
              <a:chOff x="4117394" y="4124851"/>
              <a:chExt cx="744595" cy="1680413"/>
            </a:xfrm>
          </p:grpSpPr>
          <p:grpSp>
            <p:nvGrpSpPr>
              <p:cNvPr id="37" name="グループ化 36"/>
              <p:cNvGrpSpPr/>
              <p:nvPr/>
            </p:nvGrpSpPr>
            <p:grpSpPr>
              <a:xfrm>
                <a:off x="4117394" y="4124851"/>
                <a:ext cx="647240" cy="1608405"/>
                <a:chOff x="7689689" y="4691771"/>
                <a:chExt cx="279638" cy="1321591"/>
              </a:xfrm>
              <a:solidFill>
                <a:schemeClr val="accent3"/>
              </a:solidFill>
            </p:grpSpPr>
            <p:grpSp>
              <p:nvGrpSpPr>
                <p:cNvPr id="41" name="グループ化 40"/>
                <p:cNvGrpSpPr/>
                <p:nvPr/>
              </p:nvGrpSpPr>
              <p:grpSpPr>
                <a:xfrm>
                  <a:off x="7689689" y="4691771"/>
                  <a:ext cx="279638" cy="1129120"/>
                  <a:chOff x="6695853" y="4172404"/>
                  <a:chExt cx="466417" cy="1651882"/>
                </a:xfrm>
                <a:grpFill/>
              </p:grpSpPr>
              <p:grpSp>
                <p:nvGrpSpPr>
                  <p:cNvPr id="44" name="グループ化 43"/>
                  <p:cNvGrpSpPr/>
                  <p:nvPr/>
                </p:nvGrpSpPr>
                <p:grpSpPr>
                  <a:xfrm>
                    <a:off x="6768241" y="4172404"/>
                    <a:ext cx="394029" cy="1651882"/>
                    <a:chOff x="6768241" y="4172404"/>
                    <a:chExt cx="394029" cy="1651882"/>
                  </a:xfrm>
                  <a:grpFill/>
                </p:grpSpPr>
                <p:sp>
                  <p:nvSpPr>
                    <p:cNvPr id="47" name="円/楕円 46"/>
                    <p:cNvSpPr/>
                    <p:nvPr/>
                  </p:nvSpPr>
                  <p:spPr>
                    <a:xfrm>
                      <a:off x="6801817" y="4172404"/>
                      <a:ext cx="276694" cy="339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片側の 2 つの角を切り取った四角形 47"/>
                    <p:cNvSpPr/>
                    <p:nvPr/>
                  </p:nvSpPr>
                  <p:spPr>
                    <a:xfrm>
                      <a:off x="6768241" y="4560578"/>
                      <a:ext cx="394029" cy="1263708"/>
                    </a:xfrm>
                    <a:prstGeom prst="snip2SameRect">
                      <a:avLst>
                        <a:gd name="adj1" fmla="val 1561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円/楕円 44"/>
                  <p:cNvSpPr/>
                  <p:nvPr/>
                </p:nvSpPr>
                <p:spPr>
                  <a:xfrm>
                    <a:off x="6695853" y="4648512"/>
                    <a:ext cx="194878" cy="5074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角丸四角形 38"/>
                <p:cNvSpPr/>
                <p:nvPr/>
              </p:nvSpPr>
              <p:spPr>
                <a:xfrm flipH="1">
                  <a:off x="7764003" y="5595638"/>
                  <a:ext cx="78141" cy="41772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flipH="1">
                  <a:off x="7877374" y="5633613"/>
                  <a:ext cx="64579" cy="3797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二等辺三角形 50"/>
              <p:cNvSpPr/>
              <p:nvPr/>
            </p:nvSpPr>
            <p:spPr>
              <a:xfrm rot="10800000">
                <a:off x="4413401" y="4480728"/>
                <a:ext cx="146858" cy="1949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4220345" y="5661249"/>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519163" y="5661248"/>
                <a:ext cx="236058" cy="1440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4463128" y="4634228"/>
                <a:ext cx="71801" cy="222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591560" y="4507987"/>
                <a:ext cx="270429" cy="4220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a:off x="4326017" y="4500978"/>
                <a:ext cx="1484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4509972" y="4521229"/>
                <a:ext cx="149355" cy="3760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9" name="円/楕円 88"/>
            <p:cNvSpPr/>
            <p:nvPr/>
          </p:nvSpPr>
          <p:spPr>
            <a:xfrm>
              <a:off x="149768" y="2128043"/>
              <a:ext cx="218060" cy="1931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円/楕円 89"/>
          <p:cNvSpPr/>
          <p:nvPr/>
        </p:nvSpPr>
        <p:spPr>
          <a:xfrm>
            <a:off x="7703953" y="2141897"/>
            <a:ext cx="218060" cy="1931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右矢印 90"/>
          <p:cNvSpPr/>
          <p:nvPr/>
        </p:nvSpPr>
        <p:spPr>
          <a:xfrm>
            <a:off x="7668344" y="3232400"/>
            <a:ext cx="360040" cy="484632"/>
          </a:xfrm>
          <a:prstGeom prst="rightArrow">
            <a:avLst/>
          </a:prstGeom>
          <a:noFill/>
          <a:ln>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6970330" y="2636912"/>
            <a:ext cx="553998" cy="2985754"/>
          </a:xfrm>
          <a:prstGeom prst="rect">
            <a:avLst/>
          </a:prstGeom>
          <a:noFill/>
        </p:spPr>
        <p:txBody>
          <a:bodyPr vert="eaVert" wrap="none" rtlCol="0">
            <a:spAutoFit/>
          </a:bodyPr>
          <a:lstStyle/>
          <a:p>
            <a:r>
              <a:rPr lang="ja-JP" altLang="en-US" sz="2400" dirty="0" smtClean="0"/>
              <a:t>⑨副作用の観察・評価</a:t>
            </a:r>
            <a:endParaRPr kumimoji="1" lang="ja-JP" altLang="en-US" sz="2400" dirty="0"/>
          </a:p>
        </p:txBody>
      </p:sp>
      <p:sp>
        <p:nvSpPr>
          <p:cNvPr id="95" name="テキスト ボックス 94"/>
          <p:cNvSpPr txBox="1"/>
          <p:nvPr/>
        </p:nvSpPr>
        <p:spPr>
          <a:xfrm>
            <a:off x="7956376" y="2636912"/>
            <a:ext cx="553998" cy="2985754"/>
          </a:xfrm>
          <a:prstGeom prst="rect">
            <a:avLst/>
          </a:prstGeom>
          <a:noFill/>
        </p:spPr>
        <p:txBody>
          <a:bodyPr vert="eaVert" wrap="none" rtlCol="0">
            <a:spAutoFit/>
          </a:bodyPr>
          <a:lstStyle/>
          <a:p>
            <a:r>
              <a:rPr lang="ja-JP" altLang="en-US" sz="2400" dirty="0" smtClean="0">
                <a:solidFill>
                  <a:schemeClr val="accent2"/>
                </a:solidFill>
              </a:rPr>
              <a:t>⑩副作用の原因・究明</a:t>
            </a:r>
            <a:endParaRPr kumimoji="1" lang="ja-JP" altLang="en-US" sz="2400" dirty="0">
              <a:solidFill>
                <a:schemeClr val="accent2"/>
              </a:solidFill>
            </a:endParaRPr>
          </a:p>
        </p:txBody>
      </p:sp>
      <p:grpSp>
        <p:nvGrpSpPr>
          <p:cNvPr id="96" name="グループ化 95"/>
          <p:cNvGrpSpPr/>
          <p:nvPr/>
        </p:nvGrpSpPr>
        <p:grpSpPr>
          <a:xfrm>
            <a:off x="8461966" y="1412776"/>
            <a:ext cx="358506" cy="1230853"/>
            <a:chOff x="7668343" y="4691771"/>
            <a:chExt cx="358506" cy="1230853"/>
          </a:xfrm>
        </p:grpSpPr>
        <p:grpSp>
          <p:nvGrpSpPr>
            <p:cNvPr id="97" name="グループ化 96"/>
            <p:cNvGrpSpPr/>
            <p:nvPr/>
          </p:nvGrpSpPr>
          <p:grpSpPr>
            <a:xfrm>
              <a:off x="7668343" y="4691771"/>
              <a:ext cx="358506" cy="951942"/>
              <a:chOff x="6660232" y="4172404"/>
              <a:chExt cx="597962" cy="1392674"/>
            </a:xfrm>
          </p:grpSpPr>
          <p:grpSp>
            <p:nvGrpSpPr>
              <p:cNvPr id="100" name="グループ化 99"/>
              <p:cNvGrpSpPr/>
              <p:nvPr/>
            </p:nvGrpSpPr>
            <p:grpSpPr>
              <a:xfrm>
                <a:off x="6660232" y="4172404"/>
                <a:ext cx="570798" cy="1392674"/>
                <a:chOff x="6660232" y="4172404"/>
                <a:chExt cx="570798" cy="1392674"/>
              </a:xfrm>
            </p:grpSpPr>
            <p:grpSp>
              <p:nvGrpSpPr>
                <p:cNvPr id="103" name="グループ化 102"/>
                <p:cNvGrpSpPr/>
                <p:nvPr/>
              </p:nvGrpSpPr>
              <p:grpSpPr>
                <a:xfrm>
                  <a:off x="6726193" y="4172404"/>
                  <a:ext cx="436079" cy="1392674"/>
                  <a:chOff x="6726193" y="4172404"/>
                  <a:chExt cx="436079" cy="1392674"/>
                </a:xfrm>
              </p:grpSpPr>
              <p:sp>
                <p:nvSpPr>
                  <p:cNvPr id="106" name="円/楕円 105"/>
                  <p:cNvSpPr/>
                  <p:nvPr/>
                </p:nvSpPr>
                <p:spPr>
                  <a:xfrm>
                    <a:off x="6801817" y="4172404"/>
                    <a:ext cx="276694" cy="3393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片側の 2 つの角を切り取った四角形 106"/>
                  <p:cNvSpPr/>
                  <p:nvPr/>
                </p:nvSpPr>
                <p:spPr>
                  <a:xfrm>
                    <a:off x="6726193" y="4560577"/>
                    <a:ext cx="436079" cy="1004501"/>
                  </a:xfrm>
                  <a:prstGeom prst="snip2SameRect">
                    <a:avLst>
                      <a:gd name="adj1" fmla="val 3143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円/楕円 103"/>
                <p:cNvSpPr/>
                <p:nvPr/>
              </p:nvSpPr>
              <p:spPr>
                <a:xfrm>
                  <a:off x="6660232" y="4685027"/>
                  <a:ext cx="216024" cy="2766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7015007" y="4670024"/>
                  <a:ext cx="216023" cy="276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1" name="角丸四角形 100"/>
              <p:cNvSpPr/>
              <p:nvPr/>
            </p:nvSpPr>
            <p:spPr>
              <a:xfrm rot="184280">
                <a:off x="6858198" y="4864443"/>
                <a:ext cx="399996" cy="93154"/>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rot="7500295">
                <a:off x="6662057" y="4787030"/>
                <a:ext cx="290378" cy="76256"/>
              </a:xfrm>
              <a:prstGeom prst="round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角丸四角形 97"/>
            <p:cNvSpPr/>
            <p:nvPr/>
          </p:nvSpPr>
          <p:spPr>
            <a:xfrm flipH="1">
              <a:off x="7764003" y="5504900"/>
              <a:ext cx="78141" cy="4177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flipH="1">
              <a:off x="7877374" y="5538354"/>
              <a:ext cx="64579" cy="3797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528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1" y="1104419"/>
            <a:ext cx="3171564" cy="4784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円/楕円 3"/>
          <p:cNvSpPr/>
          <p:nvPr/>
        </p:nvSpPr>
        <p:spPr>
          <a:xfrm>
            <a:off x="837597" y="4704819"/>
            <a:ext cx="1115616" cy="50405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64" y="1104418"/>
            <a:ext cx="3339813" cy="4784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円/楕円 6"/>
          <p:cNvSpPr/>
          <p:nvPr/>
        </p:nvSpPr>
        <p:spPr>
          <a:xfrm>
            <a:off x="6396360" y="1320443"/>
            <a:ext cx="1547664" cy="576064"/>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977548" y="4108291"/>
            <a:ext cx="2520281" cy="95656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913653" y="6063679"/>
            <a:ext cx="3050835" cy="461665"/>
          </a:xfrm>
          <a:prstGeom prst="rect">
            <a:avLst/>
          </a:prstGeom>
        </p:spPr>
        <p:txBody>
          <a:bodyPr wrap="none">
            <a:spAutoFit/>
          </a:bodyPr>
          <a:lstStyle/>
          <a:p>
            <a:r>
              <a:rPr lang="ja-JP" altLang="en-US" sz="1200" dirty="0" smtClean="0"/>
              <a:t>参考資料：産科危機的出血の対応指針</a:t>
            </a:r>
            <a:endParaRPr lang="en-US" altLang="ja-JP" sz="1200" dirty="0" smtClean="0"/>
          </a:p>
          <a:p>
            <a:r>
              <a:rPr lang="ja-JP" altLang="en-US" sz="1200" dirty="0"/>
              <a:t>　</a:t>
            </a:r>
            <a:r>
              <a:rPr lang="ja-JP" altLang="en-US" sz="1200" dirty="0" smtClean="0"/>
              <a:t>　　　　　　危機的</a:t>
            </a:r>
            <a:r>
              <a:rPr lang="ja-JP" altLang="en-US" sz="1200" dirty="0"/>
              <a:t>出血への対応ガイドライン</a:t>
            </a:r>
          </a:p>
        </p:txBody>
      </p:sp>
      <p:sp>
        <p:nvSpPr>
          <p:cNvPr id="10" name="タイトル 5"/>
          <p:cNvSpPr txBox="1">
            <a:spLocks/>
          </p:cNvSpPr>
          <p:nvPr/>
        </p:nvSpPr>
        <p:spPr>
          <a:xfrm>
            <a:off x="457200" y="346646"/>
            <a:ext cx="8229600" cy="77809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医療機関における輸血療法の実際</a:t>
            </a:r>
            <a:endParaRPr lang="ja-JP" altLang="en-US" sz="3200" dirty="0"/>
          </a:p>
        </p:txBody>
      </p:sp>
    </p:spTree>
    <p:extLst>
      <p:ext uri="{BB962C8B-B14F-4D97-AF65-F5344CB8AC3E}">
        <p14:creationId xmlns:p14="http://schemas.microsoft.com/office/powerpoint/2010/main" val="517963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5"/>
          <p:cNvSpPr txBox="1">
            <a:spLocks/>
          </p:cNvSpPr>
          <p:nvPr/>
        </p:nvSpPr>
        <p:spPr>
          <a:xfrm>
            <a:off x="457200" y="346646"/>
            <a:ext cx="8229600" cy="77809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輸血医療チーム</a:t>
            </a:r>
            <a:endParaRPr lang="ja-JP" altLang="en-US"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1" r="3531" b="6220"/>
          <a:stretch/>
        </p:blipFill>
        <p:spPr bwMode="auto">
          <a:xfrm>
            <a:off x="971600" y="1052736"/>
            <a:ext cx="7075884" cy="530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228184" y="6381328"/>
            <a:ext cx="2686954" cy="276999"/>
          </a:xfrm>
          <a:prstGeom prst="rect">
            <a:avLst/>
          </a:prstGeom>
          <a:noFill/>
        </p:spPr>
        <p:txBody>
          <a:bodyPr wrap="none" rtlCol="0">
            <a:spAutoFit/>
          </a:bodyPr>
          <a:lstStyle/>
          <a:p>
            <a:r>
              <a:rPr kumimoji="1" lang="ja-JP" altLang="en-US" sz="1200" dirty="0" smtClean="0"/>
              <a:t>参考：輸血地無医療に関する指針（案）</a:t>
            </a:r>
            <a:endParaRPr kumimoji="1" lang="ja-JP" altLang="en-US" sz="1200" dirty="0"/>
          </a:p>
        </p:txBody>
      </p:sp>
      <p:sp>
        <p:nvSpPr>
          <p:cNvPr id="6" name="円/楕円 5"/>
          <p:cNvSpPr/>
          <p:nvPr/>
        </p:nvSpPr>
        <p:spPr>
          <a:xfrm>
            <a:off x="3203848" y="2924944"/>
            <a:ext cx="2232248" cy="144016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227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5"/>
          <p:cNvSpPr txBox="1">
            <a:spLocks/>
          </p:cNvSpPr>
          <p:nvPr/>
        </p:nvSpPr>
        <p:spPr>
          <a:xfrm>
            <a:off x="395536" y="263029"/>
            <a:ext cx="8229600" cy="573683"/>
          </a:xfrm>
          <a:prstGeom prst="rect">
            <a:avLst/>
          </a:prstGeom>
        </p:spPr>
        <p:txBody>
          <a:bodyP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輸血医療チーム</a:t>
            </a:r>
            <a:endParaRPr lang="ja-JP" altLang="en-US" sz="3200" dirty="0"/>
          </a:p>
        </p:txBody>
      </p:sp>
      <p:sp>
        <p:nvSpPr>
          <p:cNvPr id="4" name="テキスト ボックス 3"/>
          <p:cNvSpPr txBox="1"/>
          <p:nvPr/>
        </p:nvSpPr>
        <p:spPr>
          <a:xfrm>
            <a:off x="6228184" y="6381328"/>
            <a:ext cx="2816797" cy="276999"/>
          </a:xfrm>
          <a:prstGeom prst="rect">
            <a:avLst/>
          </a:prstGeom>
          <a:noFill/>
        </p:spPr>
        <p:txBody>
          <a:bodyPr wrap="none" rtlCol="0">
            <a:spAutoFit/>
          </a:bodyPr>
          <a:lstStyle/>
          <a:p>
            <a:r>
              <a:rPr kumimoji="1" lang="ja-JP" altLang="en-US" sz="1200" dirty="0" smtClean="0"/>
              <a:t>参考：輸血チーム医療に関する指針（案）</a:t>
            </a:r>
            <a:endParaRPr kumimoji="1" lang="ja-JP" altLang="en-US"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720"/>
            <a:ext cx="4670659" cy="52565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直線コネクタ 10"/>
          <p:cNvCxnSpPr/>
          <p:nvPr/>
        </p:nvCxnSpPr>
        <p:spPr>
          <a:xfrm>
            <a:off x="1115616" y="1916832"/>
            <a:ext cx="39604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直線コネクタ 15"/>
          <p:cNvCxnSpPr/>
          <p:nvPr/>
        </p:nvCxnSpPr>
        <p:spPr>
          <a:xfrm>
            <a:off x="1115616" y="1772816"/>
            <a:ext cx="4176464"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32459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607070" cy="5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219699" y="6381328"/>
            <a:ext cx="2816797" cy="276999"/>
          </a:xfrm>
          <a:prstGeom prst="rect">
            <a:avLst/>
          </a:prstGeom>
          <a:noFill/>
        </p:spPr>
        <p:txBody>
          <a:bodyPr wrap="none" rtlCol="0">
            <a:spAutoFit/>
          </a:bodyPr>
          <a:lstStyle/>
          <a:p>
            <a:r>
              <a:rPr kumimoji="1" lang="ja-JP" altLang="en-US" sz="1200" dirty="0" smtClean="0"/>
              <a:t>参考：輸血チーム医療に関する指針（案）</a:t>
            </a:r>
            <a:endParaRPr kumimoji="1" lang="ja-JP" altLang="en-US" sz="1200" dirty="0"/>
          </a:p>
        </p:txBody>
      </p:sp>
      <p:grpSp>
        <p:nvGrpSpPr>
          <p:cNvPr id="20" name="グループ化 19"/>
          <p:cNvGrpSpPr/>
          <p:nvPr/>
        </p:nvGrpSpPr>
        <p:grpSpPr>
          <a:xfrm>
            <a:off x="827584" y="1000707"/>
            <a:ext cx="3903222" cy="5519120"/>
            <a:chOff x="827584" y="367496"/>
            <a:chExt cx="4543226" cy="6152331"/>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1573" b="414"/>
            <a:stretch/>
          </p:blipFill>
          <p:spPr bwMode="auto">
            <a:xfrm>
              <a:off x="827584" y="367496"/>
              <a:ext cx="4543226" cy="6152331"/>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正方形/長方形 1"/>
            <p:cNvSpPr/>
            <p:nvPr/>
          </p:nvSpPr>
          <p:spPr>
            <a:xfrm>
              <a:off x="914450" y="3511649"/>
              <a:ext cx="4349055" cy="1584176"/>
            </a:xfrm>
            <a:prstGeom prst="rect">
              <a:avLst/>
            </a:prstGeom>
            <a:solidFill>
              <a:srgbClr val="FFFF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1331640" y="692696"/>
              <a:ext cx="38164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直線コネクタ 10"/>
            <p:cNvCxnSpPr/>
            <p:nvPr/>
          </p:nvCxnSpPr>
          <p:spPr>
            <a:xfrm>
              <a:off x="1331640" y="845096"/>
              <a:ext cx="295232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1331640" y="2564904"/>
              <a:ext cx="38164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直線コネクタ 15"/>
            <p:cNvCxnSpPr/>
            <p:nvPr/>
          </p:nvCxnSpPr>
          <p:spPr>
            <a:xfrm>
              <a:off x="1331640" y="2717304"/>
              <a:ext cx="176755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直線コネクタ 17"/>
            <p:cNvCxnSpPr/>
            <p:nvPr/>
          </p:nvCxnSpPr>
          <p:spPr>
            <a:xfrm>
              <a:off x="1331640" y="3933056"/>
              <a:ext cx="38164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直線コネクタ 18"/>
            <p:cNvCxnSpPr/>
            <p:nvPr/>
          </p:nvCxnSpPr>
          <p:spPr>
            <a:xfrm>
              <a:off x="1331640" y="4085456"/>
              <a:ext cx="1152128"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22" name="タイトル 5"/>
          <p:cNvSpPr txBox="1">
            <a:spLocks/>
          </p:cNvSpPr>
          <p:nvPr/>
        </p:nvSpPr>
        <p:spPr>
          <a:xfrm>
            <a:off x="446856" y="263029"/>
            <a:ext cx="8229600" cy="573683"/>
          </a:xfrm>
          <a:prstGeom prst="rect">
            <a:avLst/>
          </a:prstGeom>
        </p:spPr>
        <p:txBody>
          <a:bodyP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輸血医療チーム</a:t>
            </a:r>
            <a:endParaRPr lang="ja-JP" altLang="en-US" sz="3200" dirty="0"/>
          </a:p>
        </p:txBody>
      </p:sp>
      <p:sp>
        <p:nvSpPr>
          <p:cNvPr id="21" name="テキスト ボックス 20"/>
          <p:cNvSpPr txBox="1"/>
          <p:nvPr/>
        </p:nvSpPr>
        <p:spPr>
          <a:xfrm>
            <a:off x="4932040" y="3052410"/>
            <a:ext cx="3816424" cy="830997"/>
          </a:xfrm>
          <a:prstGeom prst="rect">
            <a:avLst/>
          </a:prstGeom>
          <a:noFill/>
        </p:spPr>
        <p:txBody>
          <a:bodyPr wrap="square" rtlCol="0">
            <a:spAutoFit/>
          </a:bodyPr>
          <a:lstStyle/>
          <a:p>
            <a:pPr algn="ctr"/>
            <a:r>
              <a:rPr lang="ja-JP" altLang="en-US" sz="2400" dirty="0"/>
              <a:t>輸血</a:t>
            </a:r>
            <a:r>
              <a:rPr lang="ja-JP" altLang="en-US" sz="2400" dirty="0" smtClean="0"/>
              <a:t>の認定資格者が</a:t>
            </a:r>
            <a:endParaRPr lang="en-US" altLang="ja-JP" sz="2400" dirty="0" smtClean="0"/>
          </a:p>
          <a:p>
            <a:pPr algn="ctr"/>
            <a:r>
              <a:rPr lang="ja-JP" altLang="en-US" sz="2400" dirty="0" smtClean="0"/>
              <a:t>チームに求められていく</a:t>
            </a:r>
            <a:endParaRPr kumimoji="1" lang="ja-JP" altLang="en-US" sz="2400" dirty="0"/>
          </a:p>
        </p:txBody>
      </p:sp>
    </p:spTree>
    <p:extLst>
      <p:ext uri="{BB962C8B-B14F-4D97-AF65-F5344CB8AC3E}">
        <p14:creationId xmlns:p14="http://schemas.microsoft.com/office/powerpoint/2010/main" val="275718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TotalTime>
  <Words>935</Words>
  <Application>Microsoft Office PowerPoint</Application>
  <PresentationFormat>画面に合わせる (4:3)</PresentationFormat>
  <Paragraphs>218</Paragraphs>
  <Slides>27</Slides>
  <Notes>5</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認定輸血検査技師の取得に向けて （福島県を中心とした育成対策の取り組み）</vt:lpstr>
      <vt:lpstr>岩手合同輸血療法委員会 COI</vt:lpstr>
      <vt:lpstr>PowerPoint プレゼンテーション</vt:lpstr>
      <vt:lpstr>PowerPoint プレゼンテーション</vt:lpstr>
      <vt:lpstr>医療機関における輸血療法の実際</vt:lpstr>
      <vt:lpstr>PowerPoint プレゼンテーション</vt:lpstr>
      <vt:lpstr>PowerPoint プレゼンテーション</vt:lpstr>
      <vt:lpstr>PowerPoint プレゼンテーション</vt:lpstr>
      <vt:lpstr>PowerPoint プレゼンテーション</vt:lpstr>
      <vt:lpstr>当院の輸血・移植免疫部の活動</vt:lpstr>
      <vt:lpstr>当院の輸血・移植免疫部の活動</vt:lpstr>
      <vt:lpstr>福島県内の認定輸血検査技師の活動</vt:lpstr>
      <vt:lpstr>PowerPoint プレゼンテーション</vt:lpstr>
      <vt:lpstr>PowerPoint プレゼンテーション</vt:lpstr>
      <vt:lpstr>認定輸血検査技師とは?</vt:lpstr>
      <vt:lpstr>東北の認定輸血検査技師</vt:lpstr>
      <vt:lpstr>福島輸血テクになるセミナー</vt:lpstr>
      <vt:lpstr>福島輸血テクになるセミナー</vt:lpstr>
      <vt:lpstr>輸血に興味をもってもらう</vt:lpstr>
      <vt:lpstr>福島輸血テクになるセミナー</vt:lpstr>
      <vt:lpstr>受験制度を学ぶ（年間スケジュールを確認）</vt:lpstr>
      <vt:lpstr>合格率を理解する（どのくらい勉強が必要か？）</vt:lpstr>
      <vt:lpstr>どんなことが認定輸血検査技師に必要か？</vt:lpstr>
      <vt:lpstr>輸血の知見・受験に役立つ情報を紹介</vt:lpstr>
      <vt:lpstr>輸血の知見・受験に役立つ情報を紹介</vt:lpstr>
      <vt:lpstr>輸血の知見・受験に役立つ情報を紹介</vt:lpstr>
      <vt:lpstr>これからの自分に必要な資格とは?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認定輸血検査技師の取得に向けて</dc:title>
  <dc:creator>okutsu</dc:creator>
  <cp:lastModifiedBy>SS17080932</cp:lastModifiedBy>
  <cp:revision>95</cp:revision>
  <dcterms:created xsi:type="dcterms:W3CDTF">2018-11-27T10:17:39Z</dcterms:created>
  <dcterms:modified xsi:type="dcterms:W3CDTF">2019-06-12T06:45:18Z</dcterms:modified>
</cp:coreProperties>
</file>