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7200900" cy="10333038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500063" indent="-4286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1001713" indent="-873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501775" indent="-130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2003425" indent="-1746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00B058"/>
    <a:srgbClr val="00CC66"/>
    <a:srgbClr val="3399FF"/>
    <a:srgbClr val="FF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8" autoAdjust="0"/>
  </p:normalViewPr>
  <p:slideViewPr>
    <p:cSldViewPr showGuides="1">
      <p:cViewPr varScale="1">
        <p:scale>
          <a:sx n="52" d="100"/>
          <a:sy n="52" d="100"/>
        </p:scale>
        <p:origin x="2659" y="53"/>
      </p:cViewPr>
      <p:guideLst>
        <p:guide orient="horz" pos="3255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939" cy="497524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672" y="0"/>
            <a:ext cx="2948939" cy="497524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CD9F9E22-5780-4BF8-8B39-31A4F8E9B403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71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226"/>
            <a:ext cx="2948939" cy="49752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672" y="9440226"/>
            <a:ext cx="2948939" cy="497523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9291080-C4EA-438C-92D7-C14A560D99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0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71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177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4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327" indent="-284532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1307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99101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6895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90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2484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30279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8073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D3D754A-242F-443B-89AB-31C90F15D179}" type="slidenum">
              <a:rPr lang="ja-JP" altLang="en-US" sz="1200"/>
              <a:pPr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4"/>
            <a:ext cx="6120765" cy="22149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9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476E8-BC21-4EDD-8DE3-8E411E49E72A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79185-41F3-44D3-B332-E06972F521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10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EF06-D8DA-4CCA-AE10-5FEA56EEE5FB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12298-BD9C-490B-8CDE-1C3F404C48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657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8" y="552532"/>
            <a:ext cx="3525441" cy="1175383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567F6-152F-48E2-B576-C34D7FA41ADC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8343-65FE-4492-895C-16C34A763E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796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36868-5296-47E4-9A97-D24EA01ACA29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F1A09-9B2E-48C8-A85B-E041E47EFC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774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5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9"/>
            <a:ext cx="6120765" cy="226035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7A6D7-71DC-423D-98FB-FB35062EE3AE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2705-E358-471D-B32C-7F095E69D6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393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7" y="3214725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9" y="3214725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400AA-124E-446F-BD39-BC0BF2FB0447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89A16-6F2A-454C-A2D5-A14DC03A7A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933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2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2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A657A-A2D1-4348-8695-500AFAD2E555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E587B-D549-4F56-A595-1EA90D4191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822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5403C-EC76-48D5-9760-403B39F8854E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510BD-8B47-445E-A57E-C0A79716D5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167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1081E-8568-42FD-95FF-DDF1FC6CE82E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6B8CF-0CB4-472B-B362-F5A2675317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72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411410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411414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162290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23A10-7C5B-43DE-8F11-15C5951BC26B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8E037-D434-4746-99FC-D5BCA42240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77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30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5"/>
            <a:ext cx="4320540" cy="619982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41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A6C45-8070-49FB-9CCE-473C05C72E5C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404A4-C086-4FAD-8479-E5302DB1C2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010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60363" y="414338"/>
            <a:ext cx="648017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186" tIns="50093" rIns="100186" bIns="500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60363" y="2411413"/>
            <a:ext cx="6480175" cy="681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186" tIns="50093" rIns="100186" bIns="500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363" y="9577388"/>
            <a:ext cx="1679575" cy="549275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495B202-93CF-45A8-9BE5-650F2D8F3213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625" y="9577388"/>
            <a:ext cx="2279650" cy="549275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963" y="9577388"/>
            <a:ext cx="1679575" cy="549275"/>
          </a:xfrm>
          <a:prstGeom prst="rect">
            <a:avLst/>
          </a:prstGeom>
        </p:spPr>
        <p:txBody>
          <a:bodyPr vert="horz" wrap="square" lIns="100186" tIns="50093" rIns="100186" bIns="5009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C30CBC7-D50F-426D-8028-942D8F386A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500928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001855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502783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003711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74650" indent="-374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indent="-3127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2600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2663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テキスト ボックス 17"/>
          <p:cNvSpPr txBox="1">
            <a:spLocks noChangeArrowheads="1"/>
          </p:cNvSpPr>
          <p:nvPr/>
        </p:nvSpPr>
        <p:spPr bwMode="auto">
          <a:xfrm>
            <a:off x="305593" y="3196604"/>
            <a:ext cx="6583363" cy="6370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10000"/>
              </a:schemeClr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研修実施までの主な流れ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１　募集・内容確認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裏面の受講申込書によりお申込みください。研修内容の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確認のため、訪問させていただく場合があります。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２　受講企業選定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事務局において受講企業を選定します。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３　研修内容確定・講師選定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受講企業の御希望を踏まえ、研修内容と講師を決定します。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</a:t>
            </a:r>
            <a:r>
              <a:rPr lang="en-US" altLang="ja-JP" sz="1200" u="sng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200" u="sng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申込時に下記リストから内容をお選びください。</a:t>
            </a:r>
            <a:endParaRPr lang="en-US" altLang="ja-JP" sz="1200" u="sng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４　研修実施・フォローアップ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社内での研修の実施後、その後の取組状況を御報告いただき、研修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成果の定着を図ります。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募集枠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  <a:r>
              <a:rPr lang="ja-JP" altLang="en-US" sz="1400" b="1" u="sng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残り１社</a:t>
            </a:r>
            <a:endParaRPr lang="en-US" altLang="ja-JP" sz="600" u="sng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募集期間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～令和７年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11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月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28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日（金） 募集枠に達した時点で締切となります。</a:t>
            </a: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申込方法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裏面の受講申込書に必要事項を御記入の上、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FAX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またはメールでお申込みください。</a:t>
            </a:r>
          </a:p>
        </p:txBody>
      </p:sp>
      <p:sp>
        <p:nvSpPr>
          <p:cNvPr id="2" name="テキスト ボックス 54"/>
          <p:cNvSpPr txBox="1">
            <a:spLocks noChangeArrowheads="1"/>
          </p:cNvSpPr>
          <p:nvPr/>
        </p:nvSpPr>
        <p:spPr bwMode="auto">
          <a:xfrm>
            <a:off x="446180" y="1472209"/>
            <a:ext cx="6684962" cy="31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50093" rIns="36000" bIns="50093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31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4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県南広域振興局では、御社の御希望に応じた社内研修のお手伝いをします！</a:t>
            </a:r>
            <a:endParaRPr lang="en-US" altLang="ja-JP" sz="14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2052" name="グループ化 6"/>
          <p:cNvGrpSpPr>
            <a:grpSpLocks/>
          </p:cNvGrpSpPr>
          <p:nvPr/>
        </p:nvGrpSpPr>
        <p:grpSpPr bwMode="auto">
          <a:xfrm>
            <a:off x="369750" y="1777790"/>
            <a:ext cx="6558237" cy="1260476"/>
            <a:chOff x="282301" y="2141538"/>
            <a:chExt cx="6558237" cy="1260476"/>
          </a:xfrm>
          <a:solidFill>
            <a:srgbClr val="FFFF00"/>
          </a:solidFill>
        </p:grpSpPr>
        <p:grpSp>
          <p:nvGrpSpPr>
            <p:cNvPr id="2060" name="グループ化 3"/>
            <p:cNvGrpSpPr>
              <a:grpSpLocks/>
            </p:cNvGrpSpPr>
            <p:nvPr/>
          </p:nvGrpSpPr>
          <p:grpSpPr bwMode="auto">
            <a:xfrm>
              <a:off x="282301" y="2141539"/>
              <a:ext cx="2017712" cy="1260475"/>
              <a:chOff x="434980" y="2284612"/>
              <a:chExt cx="1765350" cy="1260140"/>
            </a:xfrm>
            <a:grpFill/>
          </p:grpSpPr>
          <p:sp>
            <p:nvSpPr>
              <p:cNvPr id="3" name="角丸四角形 2"/>
              <p:cNvSpPr/>
              <p:nvPr/>
            </p:nvSpPr>
            <p:spPr>
              <a:xfrm>
                <a:off x="434980" y="2284612"/>
                <a:ext cx="1765350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068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504993" y="2541032"/>
                <a:ext cx="1659097" cy="74729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社員に</a:t>
                </a:r>
                <a:r>
                  <a:rPr lang="en-US" altLang="ja-JP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DX</a:t>
                </a: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</a:t>
                </a:r>
                <a:r>
                  <a:rPr lang="en-US" altLang="ja-JP" sz="1400" b="1" dirty="0" err="1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IoT</a:t>
                </a: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を学ばせ、生産性向上につなげたい！</a:t>
                </a:r>
              </a:p>
            </p:txBody>
          </p:sp>
        </p:grpSp>
        <p:grpSp>
          <p:nvGrpSpPr>
            <p:cNvPr id="5" name="グループ化 28"/>
            <p:cNvGrpSpPr>
              <a:grpSpLocks/>
            </p:cNvGrpSpPr>
            <p:nvPr/>
          </p:nvGrpSpPr>
          <p:grpSpPr bwMode="auto">
            <a:xfrm>
              <a:off x="2540000" y="2141538"/>
              <a:ext cx="2017713" cy="1260475"/>
              <a:chOff x="448200" y="2286199"/>
              <a:chExt cx="1765350" cy="1260140"/>
            </a:xfrm>
            <a:grpFill/>
          </p:grpSpPr>
          <p:sp>
            <p:nvSpPr>
              <p:cNvPr id="30" name="角丸四角形 29"/>
              <p:cNvSpPr/>
              <p:nvPr/>
            </p:nvSpPr>
            <p:spPr>
              <a:xfrm>
                <a:off x="448200" y="2286199"/>
                <a:ext cx="1765350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066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501555" y="2463207"/>
                <a:ext cx="1658640" cy="96268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生産管理について基礎的な知識を身につけ、生産全体を統制できるようになりたい！</a:t>
                </a:r>
                <a:endParaRPr lang="en-US" altLang="ja-JP" sz="1800" b="1" dirty="0">
                  <a:solidFill>
                    <a:sysClr val="windowText" lastClr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2062" name="グループ化 31"/>
            <p:cNvGrpSpPr>
              <a:grpSpLocks/>
            </p:cNvGrpSpPr>
            <p:nvPr/>
          </p:nvGrpSpPr>
          <p:grpSpPr bwMode="auto">
            <a:xfrm>
              <a:off x="4824413" y="2141538"/>
              <a:ext cx="2016125" cy="1260475"/>
              <a:chOff x="4448177" y="2033255"/>
              <a:chExt cx="1782182" cy="1260140"/>
            </a:xfrm>
            <a:grpFill/>
          </p:grpSpPr>
          <p:sp>
            <p:nvSpPr>
              <p:cNvPr id="34" name="角丸四角形 33"/>
              <p:cNvSpPr/>
              <p:nvPr/>
            </p:nvSpPr>
            <p:spPr>
              <a:xfrm>
                <a:off x="4448177" y="2033255"/>
                <a:ext cx="1782182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064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4502304" y="2289675"/>
                <a:ext cx="1728055" cy="74729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課題解決ができる管理職、現場リーダーの育成研修をしたい！</a:t>
                </a:r>
              </a:p>
            </p:txBody>
          </p:sp>
        </p:grpSp>
      </p:grpSp>
      <p:pic>
        <p:nvPicPr>
          <p:cNvPr id="3078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402" y="3755722"/>
            <a:ext cx="1892163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テキスト ボックス 54"/>
          <p:cNvSpPr txBox="1">
            <a:spLocks noChangeArrowheads="1"/>
          </p:cNvSpPr>
          <p:nvPr/>
        </p:nvSpPr>
        <p:spPr bwMode="auto">
          <a:xfrm>
            <a:off x="-3968" y="9664438"/>
            <a:ext cx="7201693" cy="655162"/>
          </a:xfrm>
          <a:prstGeom prst="rect">
            <a:avLst/>
          </a:prstGeom>
          <a:solidFill>
            <a:srgbClr val="00B058"/>
          </a:solidFill>
          <a:ln>
            <a:noFill/>
          </a:ln>
        </p:spPr>
        <p:txBody>
          <a:bodyPr wrap="square" lIns="100186" tIns="50093" rIns="100186" bIns="5009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3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問合せ先</a:t>
            </a: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担　当：岩手県県南広域振興局産業振興室産業振興課</a:t>
            </a: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(BD0010@pref.iwate.jp)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ＴＥＬ：０１９７－４８－２４２１　　ＦＡＸ：０１９７－２２－３７４９</a:t>
            </a:r>
            <a:endParaRPr lang="en-US" altLang="ja-JP" sz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-3175" y="-12699"/>
            <a:ext cx="7200900" cy="1431926"/>
          </a:xfrm>
          <a:prstGeom prst="rect">
            <a:avLst/>
          </a:prstGeom>
          <a:solidFill>
            <a:srgbClr val="00B058"/>
          </a:solidFill>
          <a:ln>
            <a:solidFill>
              <a:srgbClr val="00B0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186" tIns="50093" rIns="100186" bIns="50093" anchor="ctr"/>
          <a:lstStyle/>
          <a:p>
            <a:pPr algn="ctr" eaLnBrk="1" hangingPunct="1">
              <a:defRPr/>
            </a:pPr>
            <a:endParaRPr lang="ja-JP" altLang="en-US" dirty="0"/>
          </a:p>
        </p:txBody>
      </p:sp>
      <p:sp>
        <p:nvSpPr>
          <p:cNvPr id="4" name="正方形/長方形 11"/>
          <p:cNvSpPr>
            <a:spLocks noChangeArrowheads="1"/>
          </p:cNvSpPr>
          <p:nvPr/>
        </p:nvSpPr>
        <p:spPr bwMode="auto">
          <a:xfrm>
            <a:off x="429079" y="427585"/>
            <a:ext cx="6239551" cy="87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0186" tIns="50093" rIns="100186" bIns="50093" anchor="ctr">
            <a:spAutoFit/>
          </a:bodyPr>
          <a:lstStyle/>
          <a:p>
            <a:pPr algn="ctr" eaLnBrk="1" hangingPunct="1">
              <a:defRPr/>
            </a:pPr>
            <a:r>
              <a:rPr lang="ja-JP" altLang="en-US" sz="5000" dirty="0">
                <a:ln w="28575">
                  <a:solidFill>
                    <a:schemeClr val="bg1"/>
                  </a:solidFill>
                </a:ln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個別課題解決研修</a:t>
            </a:r>
          </a:p>
        </p:txBody>
      </p:sp>
      <p:sp>
        <p:nvSpPr>
          <p:cNvPr id="3083" name="正方形/長方形 11"/>
          <p:cNvSpPr>
            <a:spLocks noChangeArrowheads="1"/>
          </p:cNvSpPr>
          <p:nvPr/>
        </p:nvSpPr>
        <p:spPr bwMode="auto">
          <a:xfrm>
            <a:off x="864474" y="43022"/>
            <a:ext cx="5368763" cy="53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0186" tIns="50093" rIns="100186" bIns="50093" anchor="ctr">
            <a:spAutoFit/>
          </a:bodyPr>
          <a:lstStyle/>
          <a:p>
            <a:pPr algn="ctr" eaLnBrk="1" hangingPunct="1"/>
            <a:r>
              <a:rPr lang="ja-JP" altLang="en-US" sz="28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セミオーダー型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591822"/>
              </p:ext>
            </p:extLst>
          </p:nvPr>
        </p:nvGraphicFramePr>
        <p:xfrm>
          <a:off x="504106" y="5538640"/>
          <a:ext cx="6191021" cy="27563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2926">
                  <a:extLst>
                    <a:ext uri="{9D8B030D-6E8A-4147-A177-3AD203B41FA5}">
                      <a16:colId xmlns:a16="http://schemas.microsoft.com/office/drawing/2014/main" val="3516754397"/>
                    </a:ext>
                  </a:extLst>
                </a:gridCol>
                <a:gridCol w="1608095">
                  <a:extLst>
                    <a:ext uri="{9D8B030D-6E8A-4147-A177-3AD203B41FA5}">
                      <a16:colId xmlns:a16="http://schemas.microsoft.com/office/drawing/2014/main" val="1301860726"/>
                    </a:ext>
                  </a:extLst>
                </a:gridCol>
              </a:tblGrid>
              <a:tr h="3035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　容</a:t>
                      </a:r>
                    </a:p>
                  </a:txBody>
                  <a:tcPr>
                    <a:solidFill>
                      <a:srgbClr val="00B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　師</a:t>
                      </a:r>
                    </a:p>
                  </a:txBody>
                  <a:tcPr>
                    <a:solidFill>
                      <a:srgbClr val="00B0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71946"/>
                  </a:ext>
                </a:extLst>
              </a:tr>
              <a:tr h="303565">
                <a:tc>
                  <a:txBody>
                    <a:bodyPr/>
                    <a:lstStyle/>
                    <a:p>
                      <a:r>
                        <a:rPr kumimoji="1" lang="en-US" altLang="ja-JP" sz="1200" dirty="0" err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IoT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活用のためプログラミングやシステム構築の仕組みを学ぶ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311253"/>
                  </a:ext>
                </a:extLst>
              </a:tr>
              <a:tr h="30356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DX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推進のために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関連の知識を習得する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2430440"/>
                  </a:ext>
                </a:extLst>
              </a:tr>
              <a:tr h="303565">
                <a:tc>
                  <a:txBody>
                    <a:bodyPr/>
                    <a:lstStyle/>
                    <a:p>
                      <a:r>
                        <a:rPr kumimoji="1" lang="en-US" altLang="ja-JP" sz="1200" dirty="0" err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IoT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機器の適切なセキュリティ対策を学ぶ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7721376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生産管理や在庫管理について基礎的な知識を身につける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土岐経営支援事務所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2518535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論理的思考力、俯瞰的思考力を身につける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株式会社インソース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129749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部下育成のために必要なコーチングスキルを向上させる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株式会社インソース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3012190"/>
                  </a:ext>
                </a:extLst>
              </a:tr>
              <a:tr h="50594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希望講師をお知らせください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298003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52BB022-E724-AB67-0E91-F221D3130E14}"/>
              </a:ext>
            </a:extLst>
          </p:cNvPr>
          <p:cNvSpPr txBox="1"/>
          <p:nvPr/>
        </p:nvSpPr>
        <p:spPr>
          <a:xfrm>
            <a:off x="5155762" y="1104231"/>
            <a:ext cx="194512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募集期間延長！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矢印吹き出し 3"/>
          <p:cNvSpPr/>
          <p:nvPr/>
        </p:nvSpPr>
        <p:spPr>
          <a:xfrm>
            <a:off x="57150" y="50800"/>
            <a:ext cx="7067550" cy="939800"/>
          </a:xfrm>
          <a:prstGeom prst="upArrowCallout">
            <a:avLst>
              <a:gd name="adj1" fmla="val 160000"/>
              <a:gd name="adj2" fmla="val 118333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Mail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：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BD0010@pref.iwate.jp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　　ＦＡＸ：０１９７－２２－３７４９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 algn="ctr" eaLnBrk="1" hangingPunct="1">
              <a:defRPr/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県南広域振興局経営企画部産業振興室産業振興課　宛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 </a:t>
            </a:r>
          </a:p>
          <a:p>
            <a:pPr algn="ctr" eaLnBrk="1" hangingPunct="1">
              <a:defRPr/>
            </a:pP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1094070"/>
            <a:ext cx="7200900" cy="328330"/>
          </a:xfrm>
          <a:prstGeom prst="rect">
            <a:avLst/>
          </a:prstGeom>
          <a:solidFill>
            <a:srgbClr val="00B0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 dirty="0"/>
              <a:t>セミオーダー型個別課題解決研修受講申込書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315516"/>
              </p:ext>
            </p:extLst>
          </p:nvPr>
        </p:nvGraphicFramePr>
        <p:xfrm>
          <a:off x="392906" y="1633430"/>
          <a:ext cx="6396037" cy="1774118"/>
        </p:xfrm>
        <a:graphic>
          <a:graphicData uri="http://schemas.openxmlformats.org/drawingml/2006/table">
            <a:tbl>
              <a:tblPr firstRow="1" firstCol="1" bandRow="1"/>
              <a:tblGrid>
                <a:gridCol w="90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097">
                  <a:extLst>
                    <a:ext uri="{9D8B030D-6E8A-4147-A177-3AD203B41FA5}">
                      <a16:colId xmlns:a16="http://schemas.microsoft.com/office/drawing/2014/main" val="827726246"/>
                    </a:ext>
                  </a:extLst>
                </a:gridCol>
                <a:gridCol w="179525">
                  <a:extLst>
                    <a:ext uri="{9D8B030D-6E8A-4147-A177-3AD203B41FA5}">
                      <a16:colId xmlns:a16="http://schemas.microsoft.com/office/drawing/2014/main" val="2828811360"/>
                    </a:ext>
                  </a:extLst>
                </a:gridCol>
                <a:gridCol w="972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9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8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社名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住所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〒</a:t>
                      </a:r>
                      <a:r>
                        <a:rPr lang="ja-JP" altLang="en-US" sz="1100" kern="10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   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岩手県　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担当者名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所属・役職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1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資本金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円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従業員数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人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業種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540">
                <a:tc gridSpan="2">
                  <a:txBody>
                    <a:bodyPr/>
                    <a:lstStyle/>
                    <a:p>
                      <a:pPr algn="just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FAX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E-mail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57" name="テキスト ボックス 5"/>
          <p:cNvSpPr txBox="1">
            <a:spLocks noChangeArrowheads="1"/>
          </p:cNvSpPr>
          <p:nvPr/>
        </p:nvSpPr>
        <p:spPr bwMode="auto">
          <a:xfrm>
            <a:off x="92075" y="1422400"/>
            <a:ext cx="17224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１　申込企業様の情報</a:t>
            </a:r>
          </a:p>
        </p:txBody>
      </p:sp>
      <p:sp>
        <p:nvSpPr>
          <p:cNvPr id="5158" name="テキスト ボックス 17"/>
          <p:cNvSpPr txBox="1">
            <a:spLocks noChangeArrowheads="1"/>
          </p:cNvSpPr>
          <p:nvPr/>
        </p:nvSpPr>
        <p:spPr bwMode="auto">
          <a:xfrm>
            <a:off x="92075" y="3478984"/>
            <a:ext cx="7056437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御希望の研修内容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現時点での御希望を御記入ください。訪問等にて、詳細を確認させていただく場合があります。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研修対象者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Aft>
                <a:spcPts val="300"/>
              </a:spcAft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・　受講人数　：　　　　　　名程度　　・実施時期：□いつでも　　　□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月頃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Aft>
                <a:spcPts val="300"/>
              </a:spcAft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・　受講対象者（　経営者層　・　管理職　・　中堅社員　・　新入社員　・　その他　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(2)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御社の課題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(3)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実施したい研修内容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(4)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希望講師（前頁のリストから御指定ください）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(5)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自社負担限度額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円程度まで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81992" y="4687116"/>
            <a:ext cx="6300788" cy="6191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1992" y="5634571"/>
            <a:ext cx="6300787" cy="5667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57150" y="7506779"/>
            <a:ext cx="70564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2" name="テキスト ボックス 23"/>
          <p:cNvSpPr txBox="1">
            <a:spLocks noChangeArrowheads="1"/>
          </p:cNvSpPr>
          <p:nvPr/>
        </p:nvSpPr>
        <p:spPr bwMode="auto">
          <a:xfrm>
            <a:off x="71414" y="7614135"/>
            <a:ext cx="70770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（お申込みに当たっての注意事項）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　申込・受付について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本受講申込書の受付後、１週間以内に申込企業様に御連絡差し上げます。お申込み後、１週間を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過ぎても連絡がない場合は、お手数ですが、研修担当あて御連絡くださいますようお願いします。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多くの企業様に御利用いただくため、申込多数の場合は新規利用企業様を優先させて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いただきます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研修費用について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講師謝金及び旅費については、総額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79,200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円を上限として県南広域振興局が負担します。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上限額を超える場合は、超過分を受講企業様に御負担いただきます。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(2)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研修実施に当たる諸費用（研修用機材の運搬費、資料印刷費等）については、受講企業様に　　　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御負担いただく場合があります。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　情報の取扱いについて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申込企業様から御提供いただく情報については、事業遂行の範囲内において利用し、目的外の利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用や第三者への情報提供は行いません。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78050" y="6507688"/>
            <a:ext cx="6300787" cy="4950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5175</TotalTime>
  <Words>755</Words>
  <Application>Microsoft Office PowerPoint</Application>
  <PresentationFormat>ユーザー設定</PresentationFormat>
  <Paragraphs>128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HGS創英角ｺﾞｼｯｸUB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SS11010732</dc:creator>
  <cp:lastModifiedBy>佐藤 岳</cp:lastModifiedBy>
  <cp:revision>304</cp:revision>
  <cp:lastPrinted>2025-03-19T05:11:40Z</cp:lastPrinted>
  <dcterms:created xsi:type="dcterms:W3CDTF">2014-04-15T12:22:40Z</dcterms:created>
  <dcterms:modified xsi:type="dcterms:W3CDTF">2025-10-09T23:53:11Z</dcterms:modified>
  <cp:contentStatus/>
</cp:coreProperties>
</file>