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7200900" cy="10333038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500063" indent="-4286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1001713" indent="-873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501775" indent="-1301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2003425" indent="-1746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B058"/>
    <a:srgbClr val="00CC66"/>
    <a:srgbClr val="3399FF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 showGuides="1">
      <p:cViewPr varScale="1">
        <p:scale>
          <a:sx n="55" d="100"/>
          <a:sy n="55" d="100"/>
        </p:scale>
        <p:origin x="2582" y="58"/>
      </p:cViewPr>
      <p:guideLst>
        <p:guide orient="horz" pos="325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939" cy="497524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672" y="0"/>
            <a:ext cx="2948939" cy="497524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D9F9E22-5780-4BF8-8B39-31A4F8E9B403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71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226"/>
            <a:ext cx="2948939" cy="49752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672" y="9440226"/>
            <a:ext cx="2948939" cy="497523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291080-C4EA-438C-92D7-C14A560D99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0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71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177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4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327" indent="-284532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1307" indent="-227308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9101" indent="-227308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6895" indent="-227308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90" indent="-227308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2484" indent="-227308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30279" indent="-227308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8073" indent="-227308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D3D754A-242F-443B-89AB-31C90F15D179}" type="slidenum">
              <a:rPr lang="ja-JP" altLang="en-US" sz="1200"/>
              <a:pPr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4"/>
            <a:ext cx="6120765" cy="221490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9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76E8-BC21-4EDD-8DE3-8E411E49E72A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9185-41F3-44D3-B332-E06972F521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10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EF06-D8DA-4CCA-AE10-5FEA56EEE5FB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2298-BD9C-490B-8CDE-1C3F404C4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57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3" cy="1175383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52532"/>
            <a:ext cx="3525441" cy="1175383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67F6-152F-48E2-B576-C34D7FA41ADC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8343-65FE-4492-895C-16C34A763E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796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6868-5296-47E4-9A97-D24EA01ACA29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1A09-9B2E-48C8-A85B-E041E47EFC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774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5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9"/>
            <a:ext cx="6120765" cy="226035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02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7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A6D7-71DC-423D-98FB-FB35062EE3AE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2705-E358-471D-B32C-7F095E69D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39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214725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9" y="3214725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00AA-124E-446F-BD39-BC0BF2FB0447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9A16-6F2A-454C-A2D5-A14DC03A7A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933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312975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2" y="2312975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2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657A-A2D1-4348-8695-500AFAD2E555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587B-D549-4F56-A595-1EA90D4191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22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403C-EC76-48D5-9760-403B39F8854E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510BD-8B47-445E-A57E-C0A79716D5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167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081E-8568-42FD-95FF-DDF1FC6CE82E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B8CF-0CB4-472B-B362-F5A2675317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72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11410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11414"/>
            <a:ext cx="4025504" cy="881896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62290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3A10-7C5B-43DE-8F11-15C5951BC26B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E037-D434-4746-99FC-D5BCA42240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77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30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23275"/>
            <a:ext cx="4320540" cy="619982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0928" indent="0">
              <a:buNone/>
              <a:defRPr sz="3100"/>
            </a:lvl2pPr>
            <a:lvl3pPr marL="1001855" indent="0">
              <a:buNone/>
              <a:defRPr sz="2600"/>
            </a:lvl3pPr>
            <a:lvl4pPr marL="1502783" indent="0">
              <a:buNone/>
              <a:defRPr sz="2200"/>
            </a:lvl4pPr>
            <a:lvl5pPr marL="2003711" indent="0">
              <a:buNone/>
              <a:defRPr sz="2200"/>
            </a:lvl5pPr>
            <a:lvl6pPr marL="2504638" indent="0">
              <a:buNone/>
              <a:defRPr sz="2200"/>
            </a:lvl6pPr>
            <a:lvl7pPr marL="3005566" indent="0">
              <a:buNone/>
              <a:defRPr sz="2200"/>
            </a:lvl7pPr>
            <a:lvl8pPr marL="3506494" indent="0">
              <a:buNone/>
              <a:defRPr sz="2200"/>
            </a:lvl8pPr>
            <a:lvl9pPr marL="4007421" indent="0">
              <a:buNone/>
              <a:defRPr sz="2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87041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6C45-8070-49FB-9CCE-473C05C72E5C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04A4-C086-4FAD-8479-E5302DB1C2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01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60363" y="414338"/>
            <a:ext cx="648017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86" tIns="50093" rIns="100186" bIns="500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60363" y="2411413"/>
            <a:ext cx="6480175" cy="681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86" tIns="50093" rIns="100186" bIns="50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363" y="9577388"/>
            <a:ext cx="1679575" cy="549275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95B202-93CF-45A8-9BE5-650F2D8F3213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625" y="9577388"/>
            <a:ext cx="2279650" cy="549275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963" y="9577388"/>
            <a:ext cx="1679575" cy="549275"/>
          </a:xfrm>
          <a:prstGeom prst="rect">
            <a:avLst/>
          </a:prstGeom>
        </p:spPr>
        <p:txBody>
          <a:bodyPr vert="horz" wrap="square" lIns="100186" tIns="50093" rIns="100186" bIns="5009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30CBC7-D50F-426D-8028-942D8F386A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00928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01855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02783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03711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74650" indent="-374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312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2492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2492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2663" indent="-2492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102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030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5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85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55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83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71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3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66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94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42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テキスト ボックス 17"/>
          <p:cNvSpPr txBox="1">
            <a:spLocks noChangeArrowheads="1"/>
          </p:cNvSpPr>
          <p:nvPr/>
        </p:nvSpPr>
        <p:spPr bwMode="auto">
          <a:xfrm>
            <a:off x="305593" y="3196604"/>
            <a:ext cx="6583363" cy="6370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研修実施までの主な流れ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募集・内容確認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裏面の受講申込書によりお申込みください。研修内容の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確認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のため、訪問させていただく場合があります。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２　受講企業選定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事務局において受講企業を選定します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研修内容確定・講師選定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受講企業の御希望を踏まえ、研修内容と講師を決定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　</a:t>
            </a:r>
            <a:r>
              <a:rPr lang="en-US" altLang="ja-JP" sz="1200" u="sng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200" u="sng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申込時に下記リストから内容をお選びください。</a:t>
            </a:r>
            <a:endParaRPr lang="en-US" altLang="ja-JP" sz="1200" u="sng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４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研修実施・フォローアップ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社内での研修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の実施後、その後の取組状況を御報告いただき、研修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成果の定着を図ります。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募集枠</a:t>
            </a:r>
            <a:r>
              <a:rPr lang="en-US" altLang="ja-JP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</a:t>
            </a: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社</a:t>
            </a: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募集期間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～令和７年９月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日（火） 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募集枠に達した時点で締切となります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申込方法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裏面の受講申込書に必要事項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を御記入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の上、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FAX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またはメールでお申込みください。</a:t>
            </a: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446180" y="1472209"/>
            <a:ext cx="6684962" cy="31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50093" rIns="36000" bIns="50093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県南広域振興局では、御社の御希望に</a:t>
            </a:r>
            <a:r>
              <a:rPr lang="ja-JP" altLang="en-US" sz="14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応じた</a:t>
            </a:r>
            <a:r>
              <a:rPr lang="ja-JP" altLang="en-US" sz="14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社内</a:t>
            </a:r>
            <a:r>
              <a:rPr lang="ja-JP" altLang="en-US" sz="14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研修</a:t>
            </a:r>
            <a:r>
              <a:rPr lang="ja-JP" altLang="en-US" sz="14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のお手伝いをします！</a:t>
            </a:r>
            <a:endParaRPr lang="en-US" altLang="ja-JP" sz="1400" b="1" dirty="0" smtClean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2052" name="グループ化 6"/>
          <p:cNvGrpSpPr>
            <a:grpSpLocks/>
          </p:cNvGrpSpPr>
          <p:nvPr/>
        </p:nvGrpSpPr>
        <p:grpSpPr bwMode="auto">
          <a:xfrm>
            <a:off x="369750" y="1777790"/>
            <a:ext cx="6558237" cy="1260476"/>
            <a:chOff x="282301" y="2141538"/>
            <a:chExt cx="6558237" cy="1260476"/>
          </a:xfrm>
          <a:solidFill>
            <a:srgbClr val="FFFF00"/>
          </a:solidFill>
        </p:grpSpPr>
        <p:grpSp>
          <p:nvGrpSpPr>
            <p:cNvPr id="2060" name="グループ化 3"/>
            <p:cNvGrpSpPr>
              <a:grpSpLocks/>
            </p:cNvGrpSpPr>
            <p:nvPr/>
          </p:nvGrpSpPr>
          <p:grpSpPr bwMode="auto">
            <a:xfrm>
              <a:off x="282301" y="2141539"/>
              <a:ext cx="2017712" cy="1260475"/>
              <a:chOff x="434980" y="2284612"/>
              <a:chExt cx="1765350" cy="1260140"/>
            </a:xfrm>
            <a:grpFill/>
          </p:grpSpPr>
          <p:sp>
            <p:nvSpPr>
              <p:cNvPr id="3" name="角丸四角形 2"/>
              <p:cNvSpPr/>
              <p:nvPr/>
            </p:nvSpPr>
            <p:spPr>
              <a:xfrm>
                <a:off x="434980" y="2284612"/>
                <a:ext cx="1765350" cy="1260140"/>
              </a:xfrm>
              <a:prstGeom prst="roundRect">
                <a:avLst/>
              </a:prstGeom>
              <a:solidFill>
                <a:srgbClr val="FFFF99"/>
              </a:solidFill>
              <a:ln w="3810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68" name="テキスト ボックス 54"/>
              <p:cNvSpPr txBox="1">
                <a:spLocks noChangeArrowheads="1"/>
              </p:cNvSpPr>
              <p:nvPr/>
            </p:nvSpPr>
            <p:spPr bwMode="auto">
              <a:xfrm>
                <a:off x="504993" y="2541032"/>
                <a:ext cx="1659097" cy="74729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50093" rIns="36000" bIns="50093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社員に</a:t>
                </a:r>
                <a:r>
                  <a:rPr lang="en-US" altLang="ja-JP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DX</a:t>
                </a:r>
                <a:r>
                  <a:rPr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lang="en-US" altLang="ja-JP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IoT</a:t>
                </a:r>
                <a:r>
                  <a:rPr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を学ばせ、生産性向上につなげたい！</a:t>
                </a:r>
              </a:p>
            </p:txBody>
          </p:sp>
        </p:grpSp>
        <p:grpSp>
          <p:nvGrpSpPr>
            <p:cNvPr id="5" name="グループ化 28"/>
            <p:cNvGrpSpPr>
              <a:grpSpLocks/>
            </p:cNvGrpSpPr>
            <p:nvPr/>
          </p:nvGrpSpPr>
          <p:grpSpPr bwMode="auto">
            <a:xfrm>
              <a:off x="2540000" y="2141538"/>
              <a:ext cx="2017713" cy="1260475"/>
              <a:chOff x="448200" y="2286199"/>
              <a:chExt cx="1765350" cy="1260140"/>
            </a:xfrm>
            <a:grpFill/>
          </p:grpSpPr>
          <p:sp>
            <p:nvSpPr>
              <p:cNvPr id="30" name="角丸四角形 29"/>
              <p:cNvSpPr/>
              <p:nvPr/>
            </p:nvSpPr>
            <p:spPr>
              <a:xfrm>
                <a:off x="448200" y="2286199"/>
                <a:ext cx="1765350" cy="1260140"/>
              </a:xfrm>
              <a:prstGeom prst="roundRect">
                <a:avLst/>
              </a:prstGeom>
              <a:solidFill>
                <a:srgbClr val="FFFF99"/>
              </a:solidFill>
              <a:ln w="3810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066" name="テキスト ボックス 54"/>
              <p:cNvSpPr txBox="1">
                <a:spLocks noChangeArrowheads="1"/>
              </p:cNvSpPr>
              <p:nvPr/>
            </p:nvSpPr>
            <p:spPr bwMode="auto">
              <a:xfrm>
                <a:off x="501555" y="2463207"/>
                <a:ext cx="1658640" cy="96268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50093" rIns="36000" bIns="50093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生産</a:t>
                </a:r>
                <a:r>
                  <a:rPr lang="ja-JP" altLang="en-US" sz="1400" b="1" dirty="0" smtClean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管理について基礎的な知識を身につけ、生産全体を統制できるようになりたい！</a:t>
                </a:r>
                <a:endParaRPr lang="en-US" altLang="ja-JP" sz="1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062" name="グループ化 31"/>
            <p:cNvGrpSpPr>
              <a:grpSpLocks/>
            </p:cNvGrpSpPr>
            <p:nvPr/>
          </p:nvGrpSpPr>
          <p:grpSpPr bwMode="auto">
            <a:xfrm>
              <a:off x="4824413" y="2141538"/>
              <a:ext cx="2016125" cy="1260475"/>
              <a:chOff x="4448177" y="2033255"/>
              <a:chExt cx="1782182" cy="1260140"/>
            </a:xfrm>
            <a:grpFill/>
          </p:grpSpPr>
          <p:sp>
            <p:nvSpPr>
              <p:cNvPr id="34" name="角丸四角形 33"/>
              <p:cNvSpPr/>
              <p:nvPr/>
            </p:nvSpPr>
            <p:spPr>
              <a:xfrm>
                <a:off x="4448177" y="2033255"/>
                <a:ext cx="1782182" cy="1260140"/>
              </a:xfrm>
              <a:prstGeom prst="roundRect">
                <a:avLst/>
              </a:prstGeom>
              <a:solidFill>
                <a:srgbClr val="FFFF99"/>
              </a:solidFill>
              <a:ln w="3810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064" name="テキスト ボックス 54"/>
              <p:cNvSpPr txBox="1">
                <a:spLocks noChangeArrowheads="1"/>
              </p:cNvSpPr>
              <p:nvPr/>
            </p:nvSpPr>
            <p:spPr bwMode="auto">
              <a:xfrm>
                <a:off x="4502304" y="2289675"/>
                <a:ext cx="1728055" cy="74729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000" tIns="50093" rIns="36000" bIns="50093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1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課題解決ができる管理職、現場リーダーの育成研修をしたい！</a:t>
                </a:r>
              </a:p>
            </p:txBody>
          </p:sp>
        </p:grpSp>
      </p:grpSp>
      <p:pic>
        <p:nvPicPr>
          <p:cNvPr id="3078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02" y="3755722"/>
            <a:ext cx="1892163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テキスト ボックス 54"/>
          <p:cNvSpPr txBox="1">
            <a:spLocks noChangeArrowheads="1"/>
          </p:cNvSpPr>
          <p:nvPr/>
        </p:nvSpPr>
        <p:spPr bwMode="auto">
          <a:xfrm>
            <a:off x="-3968" y="9664438"/>
            <a:ext cx="7201693" cy="655162"/>
          </a:xfrm>
          <a:prstGeom prst="rect">
            <a:avLst/>
          </a:prstGeom>
          <a:solidFill>
            <a:srgbClr val="00B058"/>
          </a:solidFill>
          <a:ln>
            <a:noFill/>
          </a:ln>
          <a:extLst/>
        </p:spPr>
        <p:txBody>
          <a:bodyPr wrap="square" lIns="100186" tIns="50093" rIns="100186" bIns="5009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担　当：岩手県県南広域振興局産業振興室産業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振興課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(BD0010@pref.iwate.jp)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ＴＥＬ：０１９７－４８－２４２１　　ＦＡＸ：０１９７－２２－３７４９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3175" y="-12699"/>
            <a:ext cx="7200900" cy="1431926"/>
          </a:xfrm>
          <a:prstGeom prst="rect">
            <a:avLst/>
          </a:prstGeom>
          <a:solidFill>
            <a:srgbClr val="00B058"/>
          </a:solidFill>
          <a:ln>
            <a:solidFill>
              <a:srgbClr val="00B058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186" tIns="50093" rIns="100186" bIns="50093"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4" name="正方形/長方形 11"/>
          <p:cNvSpPr>
            <a:spLocks noChangeArrowheads="1"/>
          </p:cNvSpPr>
          <p:nvPr/>
        </p:nvSpPr>
        <p:spPr bwMode="auto">
          <a:xfrm>
            <a:off x="429079" y="427585"/>
            <a:ext cx="6239551" cy="87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186" tIns="50093" rIns="100186" bIns="50093" anchor="ctr">
            <a:spAutoFit/>
          </a:bodyPr>
          <a:lstStyle/>
          <a:p>
            <a:pPr algn="ctr" eaLnBrk="1" hangingPunct="1">
              <a:defRPr/>
            </a:pPr>
            <a:r>
              <a:rPr lang="ja-JP" altLang="en-US" sz="5000" dirty="0" smtClean="0">
                <a:ln w="28575">
                  <a:solidFill>
                    <a:schemeClr val="bg1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個別課題解決研修</a:t>
            </a:r>
            <a:endParaRPr lang="ja-JP" altLang="en-US" sz="5000" dirty="0">
              <a:ln w="28575">
                <a:solidFill>
                  <a:schemeClr val="bg1"/>
                </a:solidFill>
              </a:ln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083" name="正方形/長方形 11"/>
          <p:cNvSpPr>
            <a:spLocks noChangeArrowheads="1"/>
          </p:cNvSpPr>
          <p:nvPr/>
        </p:nvSpPr>
        <p:spPr bwMode="auto">
          <a:xfrm>
            <a:off x="864474" y="43022"/>
            <a:ext cx="5368763" cy="53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186" tIns="50093" rIns="100186" bIns="50093" anchor="ctr">
            <a:spAutoFit/>
          </a:bodyPr>
          <a:lstStyle/>
          <a:p>
            <a:pPr algn="ctr" eaLnBrk="1" hangingPunct="1"/>
            <a:r>
              <a:rPr lang="ja-JP" altLang="en-US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令和７年度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セミオーダー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型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591822"/>
              </p:ext>
            </p:extLst>
          </p:nvPr>
        </p:nvGraphicFramePr>
        <p:xfrm>
          <a:off x="504106" y="5538640"/>
          <a:ext cx="6191021" cy="27563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82926">
                  <a:extLst>
                    <a:ext uri="{9D8B030D-6E8A-4147-A177-3AD203B41FA5}">
                      <a16:colId xmlns:a16="http://schemas.microsoft.com/office/drawing/2014/main" val="3516754397"/>
                    </a:ext>
                  </a:extLst>
                </a:gridCol>
                <a:gridCol w="1608095">
                  <a:extLst>
                    <a:ext uri="{9D8B030D-6E8A-4147-A177-3AD203B41FA5}">
                      <a16:colId xmlns:a16="http://schemas.microsoft.com/office/drawing/2014/main" val="1301860726"/>
                    </a:ext>
                  </a:extLst>
                </a:gridCol>
              </a:tblGrid>
              <a:tr h="303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00B0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　師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00B0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271946"/>
                  </a:ext>
                </a:extLst>
              </a:tr>
              <a:tr h="303565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活用のためプログラミングやシステム構築の仕組みを学ぶ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Badass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311253"/>
                  </a:ext>
                </a:extLst>
              </a:tr>
              <a:tr h="303565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推進のために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関連の知識を習得する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Badass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430440"/>
                  </a:ext>
                </a:extLst>
              </a:tr>
              <a:tr h="303565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機器の適切なセキュリティ対策を学ぶ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Badass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7721376"/>
                  </a:ext>
                </a:extLst>
              </a:tr>
              <a:tr h="34539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生産管理や在庫管理について基礎的な知識を身につける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土岐経営支援事務所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2518535"/>
                  </a:ext>
                </a:extLst>
              </a:tr>
              <a:tr h="34539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論理的思考力、俯瞰的思考力を身につける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株式会社インソース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7129749"/>
                  </a:ext>
                </a:extLst>
              </a:tr>
              <a:tr h="34539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部下育成のために必要なコーチングスキルを向上させる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株式会社インソース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3012190"/>
                  </a:ext>
                </a:extLst>
              </a:tr>
              <a:tr h="50594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希望講師をお知らせください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9800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矢印吹き出し 3"/>
          <p:cNvSpPr/>
          <p:nvPr/>
        </p:nvSpPr>
        <p:spPr>
          <a:xfrm>
            <a:off x="57150" y="50800"/>
            <a:ext cx="7067550" cy="939800"/>
          </a:xfrm>
          <a:prstGeom prst="upArrowCallout">
            <a:avLst>
              <a:gd name="adj1" fmla="val 160000"/>
              <a:gd name="adj2" fmla="val 118333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en-US" altLang="ja-JP" sz="1600" dirty="0" smtClean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Mail</a:t>
            </a:r>
            <a:r>
              <a:rPr lang="ja-JP" altLang="en-US" sz="1600" dirty="0" smtClean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：</a:t>
            </a:r>
            <a:r>
              <a:rPr lang="en-US" altLang="ja-JP" sz="1600" dirty="0" smtClean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BD0010@pref.iwate.jp</a:t>
            </a:r>
            <a:r>
              <a:rPr lang="ja-JP" altLang="en-US" sz="1600" dirty="0" smtClean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　　ＦＡＸ：０１９７－２２－３７４９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+mj-ea"/>
              <a:ea typeface="+mj-ea"/>
            </a:endParaRPr>
          </a:p>
          <a:p>
            <a:pPr algn="ctr" eaLnBrk="1" hangingPunct="1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県南広域振興局経営企画部産業振興室産業振興課　</a:t>
            </a:r>
            <a:r>
              <a:rPr lang="ja-JP" altLang="en-US" sz="1600" dirty="0" smtClean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宛</a:t>
            </a:r>
            <a:r>
              <a:rPr lang="en-US" altLang="ja-JP" sz="1600" dirty="0" smtClean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 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+mj-ea"/>
              <a:ea typeface="+mj-ea"/>
            </a:endParaRPr>
          </a:p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8263" y="1062038"/>
            <a:ext cx="7067550" cy="336550"/>
          </a:xfrm>
          <a:prstGeom prst="rect">
            <a:avLst/>
          </a:prstGeom>
          <a:solidFill>
            <a:srgbClr val="00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dirty="0" smtClean="0"/>
              <a:t>セミオーダー型個別課題解決研修受講</a:t>
            </a:r>
            <a:r>
              <a:rPr lang="ja-JP" altLang="en-US" sz="1600" dirty="0"/>
              <a:t>申込書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315516"/>
              </p:ext>
            </p:extLst>
          </p:nvPr>
        </p:nvGraphicFramePr>
        <p:xfrm>
          <a:off x="392906" y="1633430"/>
          <a:ext cx="6396037" cy="1774118"/>
        </p:xfrm>
        <a:graphic>
          <a:graphicData uri="http://schemas.openxmlformats.org/drawingml/2006/table">
            <a:tbl>
              <a:tblPr firstRow="1" firstCol="1" bandRow="1"/>
              <a:tblGrid>
                <a:gridCol w="90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97">
                  <a:extLst>
                    <a:ext uri="{9D8B030D-6E8A-4147-A177-3AD203B41FA5}">
                      <a16:colId xmlns:a16="http://schemas.microsoft.com/office/drawing/2014/main" val="827726246"/>
                    </a:ext>
                  </a:extLst>
                </a:gridCol>
                <a:gridCol w="179525">
                  <a:extLst>
                    <a:ext uri="{9D8B030D-6E8A-4147-A177-3AD203B41FA5}">
                      <a16:colId xmlns:a16="http://schemas.microsoft.com/office/drawing/2014/main" val="2828811360"/>
                    </a:ext>
                  </a:extLst>
                </a:gridCol>
                <a:gridCol w="972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9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社名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住所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〒</a:t>
                      </a:r>
                      <a:r>
                        <a:rPr lang="ja-JP" altLang="en-US" sz="1100" kern="10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   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岩手県　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担当者名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8" marR="71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資本金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円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従業員数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8" marR="71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人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業種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540"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8" marR="71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E-mail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1995" marR="71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5" marR="72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57" name="テキスト ボックス 5"/>
          <p:cNvSpPr txBox="1">
            <a:spLocks noChangeArrowheads="1"/>
          </p:cNvSpPr>
          <p:nvPr/>
        </p:nvSpPr>
        <p:spPr bwMode="auto">
          <a:xfrm>
            <a:off x="92075" y="1422400"/>
            <a:ext cx="17224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１　申込企業様の情報</a:t>
            </a:r>
          </a:p>
        </p:txBody>
      </p:sp>
      <p:sp>
        <p:nvSpPr>
          <p:cNvPr id="5158" name="テキスト ボックス 17"/>
          <p:cNvSpPr txBox="1">
            <a:spLocks noChangeArrowheads="1"/>
          </p:cNvSpPr>
          <p:nvPr/>
        </p:nvSpPr>
        <p:spPr bwMode="auto">
          <a:xfrm>
            <a:off x="92075" y="3478984"/>
            <a:ext cx="7056437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　御希望の研修内容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現時点での御希望を御記入ください。訪問等にて、詳細を確認させていただく場合があります。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研修対象者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30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・　受講人数　：　　　　　　名程度　　・実施時期：□いつでも　　　□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月頃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Aft>
                <a:spcPts val="30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・　受講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経営者層　・　管理職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中堅社員　・　新入社員　・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御社の課題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(3)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実施したい研修内容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(4)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希望講師（前頁のリストから御指定ください）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(5)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自社負担限度額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円程度まで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1992" y="4687116"/>
            <a:ext cx="6300788" cy="6191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1992" y="5634571"/>
            <a:ext cx="6300787" cy="5667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57150" y="7506779"/>
            <a:ext cx="70564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2" name="テキスト ボックス 23"/>
          <p:cNvSpPr txBox="1">
            <a:spLocks noChangeArrowheads="1"/>
          </p:cNvSpPr>
          <p:nvPr/>
        </p:nvSpPr>
        <p:spPr bwMode="auto">
          <a:xfrm>
            <a:off x="71414" y="7614135"/>
            <a:ext cx="70770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（お申込みに当たっての注意事項）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　申込・受付について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本受講申込書の受付後、１週間以内に申込企業様に御連絡差し上げます。お申込み後、１週間を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過ぎても連絡がない場合は、お手数ですが、研修担当あて御連絡くださいますようお願いします。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多くの企業様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に御利用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いただくため、申込多数の場合は新規利用企業様を優先させて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いただきます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　研修費用について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講師謝金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及び旅費については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、総額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79,200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円を上限として県南広域振興局が負担します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上限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額を超える場合は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超過分を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企業様に御負担いただきます。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研修実施に当たる諸費用（研修用機材の運搬費、資料印刷費等）については、受講企業様に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御負担いただく場合があります。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　情報の取扱いについて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申込企業様から御提供いただく情報については、事業遂行の範囲内において利用し、目的外の利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用や第三者への情報提供は行いません。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8050" y="6507688"/>
            <a:ext cx="6300787" cy="4950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5172</TotalTime>
  <Words>850</Words>
  <Application>Microsoft Office PowerPoint</Application>
  <PresentationFormat>ユーザー設定</PresentationFormat>
  <Paragraphs>127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HGS創英角ｺﾞｼｯｸUB</vt:lpstr>
      <vt:lpstr>ＭＳ Ｐゴシック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SS11010732</dc:creator>
  <cp:lastModifiedBy>100390</cp:lastModifiedBy>
  <cp:revision>303</cp:revision>
  <cp:lastPrinted>2025-03-19T05:11:40Z</cp:lastPrinted>
  <dcterms:created xsi:type="dcterms:W3CDTF">2014-04-15T12:22:40Z</dcterms:created>
  <dcterms:modified xsi:type="dcterms:W3CDTF">2025-05-08T07:39:30Z</dcterms:modified>
  <cp:contentStatus/>
</cp:coreProperties>
</file>