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7561263" cy="10693400"/>
  <p:notesSz cx="6797675" cy="9926638"/>
  <p:defaultTextStyle>
    <a:defPPr>
      <a:defRPr lang="ja-JP"/>
    </a:defPPr>
    <a:lvl1pPr marL="0" algn="l" defTabSz="995690" rtl="0" eaLnBrk="1" latinLnBrk="0" hangingPunct="1">
      <a:defRPr kumimoji="1" sz="2000" kern="1200">
        <a:solidFill>
          <a:schemeClr val="tx1"/>
        </a:solidFill>
        <a:latin typeface="+mn-lt"/>
        <a:ea typeface="+mn-ea"/>
        <a:cs typeface="+mn-cs"/>
      </a:defRPr>
    </a:lvl1pPr>
    <a:lvl2pPr marL="497845" algn="l" defTabSz="995690" rtl="0" eaLnBrk="1" latinLnBrk="0" hangingPunct="1">
      <a:defRPr kumimoji="1" sz="2000" kern="1200">
        <a:solidFill>
          <a:schemeClr val="tx1"/>
        </a:solidFill>
        <a:latin typeface="+mn-lt"/>
        <a:ea typeface="+mn-ea"/>
        <a:cs typeface="+mn-cs"/>
      </a:defRPr>
    </a:lvl2pPr>
    <a:lvl3pPr marL="995690" algn="l" defTabSz="995690" rtl="0" eaLnBrk="1" latinLnBrk="0" hangingPunct="1">
      <a:defRPr kumimoji="1" sz="2000" kern="1200">
        <a:solidFill>
          <a:schemeClr val="tx1"/>
        </a:solidFill>
        <a:latin typeface="+mn-lt"/>
        <a:ea typeface="+mn-ea"/>
        <a:cs typeface="+mn-cs"/>
      </a:defRPr>
    </a:lvl3pPr>
    <a:lvl4pPr marL="1493535" algn="l" defTabSz="995690" rtl="0" eaLnBrk="1" latinLnBrk="0" hangingPunct="1">
      <a:defRPr kumimoji="1" sz="2000" kern="1200">
        <a:solidFill>
          <a:schemeClr val="tx1"/>
        </a:solidFill>
        <a:latin typeface="+mn-lt"/>
        <a:ea typeface="+mn-ea"/>
        <a:cs typeface="+mn-cs"/>
      </a:defRPr>
    </a:lvl4pPr>
    <a:lvl5pPr marL="1991380" algn="l" defTabSz="995690" rtl="0" eaLnBrk="1" latinLnBrk="0" hangingPunct="1">
      <a:defRPr kumimoji="1" sz="2000" kern="1200">
        <a:solidFill>
          <a:schemeClr val="tx1"/>
        </a:solidFill>
        <a:latin typeface="+mn-lt"/>
        <a:ea typeface="+mn-ea"/>
        <a:cs typeface="+mn-cs"/>
      </a:defRPr>
    </a:lvl5pPr>
    <a:lvl6pPr marL="2489225" algn="l" defTabSz="995690" rtl="0" eaLnBrk="1" latinLnBrk="0" hangingPunct="1">
      <a:defRPr kumimoji="1" sz="2000" kern="1200">
        <a:solidFill>
          <a:schemeClr val="tx1"/>
        </a:solidFill>
        <a:latin typeface="+mn-lt"/>
        <a:ea typeface="+mn-ea"/>
        <a:cs typeface="+mn-cs"/>
      </a:defRPr>
    </a:lvl6pPr>
    <a:lvl7pPr marL="2987070" algn="l" defTabSz="995690" rtl="0" eaLnBrk="1" latinLnBrk="0" hangingPunct="1">
      <a:defRPr kumimoji="1" sz="2000" kern="1200">
        <a:solidFill>
          <a:schemeClr val="tx1"/>
        </a:solidFill>
        <a:latin typeface="+mn-lt"/>
        <a:ea typeface="+mn-ea"/>
        <a:cs typeface="+mn-cs"/>
      </a:defRPr>
    </a:lvl7pPr>
    <a:lvl8pPr marL="3484916" algn="l" defTabSz="995690" rtl="0" eaLnBrk="1" latinLnBrk="0" hangingPunct="1">
      <a:defRPr kumimoji="1" sz="2000" kern="1200">
        <a:solidFill>
          <a:schemeClr val="tx1"/>
        </a:solidFill>
        <a:latin typeface="+mn-lt"/>
        <a:ea typeface="+mn-ea"/>
        <a:cs typeface="+mn-cs"/>
      </a:defRPr>
    </a:lvl8pPr>
    <a:lvl9pPr marL="3982761" algn="l" defTabSz="995690"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257D"/>
    <a:srgbClr val="C1EFFF"/>
    <a:srgbClr val="D7FAB4"/>
    <a:srgbClr val="C7F896"/>
    <a:srgbClr val="DFC9EF"/>
    <a:srgbClr val="F9F97D"/>
    <a:srgbClr val="BAEF9F"/>
    <a:srgbClr val="A3E7FF"/>
    <a:srgbClr val="D7805B"/>
    <a:srgbClr val="D03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171" y="58"/>
      </p:cViewPr>
      <p:guideLst>
        <p:guide orient="horz" pos="3368"/>
        <p:guide pos="238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34717" y="5157025"/>
            <a:ext cx="5885266" cy="2292150"/>
          </a:xfrm>
        </p:spPr>
        <p:txBody>
          <a:bodyPr anchor="b"/>
          <a:lstStyle>
            <a:lvl1pPr>
              <a:defRPr sz="4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34717" y="7449174"/>
            <a:ext cx="5885266" cy="1343177"/>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145D5DA9-3F55-4487-839E-3EC8587A69CF}" type="datetimeFigureOut">
              <a:rPr kumimoji="1" lang="ja-JP" altLang="en-US" smtClean="0"/>
              <a:t>2023/10/5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7B4001-57CB-458A-833D-D4EB672E76DF}"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a:xfrm>
            <a:off x="834719" y="2818145"/>
            <a:ext cx="5890144" cy="6317241"/>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145D5DA9-3F55-4487-839E-3EC8587A69CF}" type="datetimeFigureOut">
              <a:rPr kumimoji="1" lang="ja-JP" altLang="en-US" smtClean="0"/>
              <a:t>2023/10/5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7B4001-57CB-458A-833D-D4EB672E76DF}"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06856" y="1053627"/>
            <a:ext cx="1218007" cy="8085271"/>
          </a:xfrm>
        </p:spPr>
        <p:txBody>
          <a:bodyPr vert="eaVert"/>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a:xfrm>
            <a:off x="834718" y="1053628"/>
            <a:ext cx="4521176" cy="8085269"/>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145D5DA9-3F55-4487-839E-3EC8587A69CF}" type="datetimeFigureOut">
              <a:rPr kumimoji="1" lang="ja-JP" altLang="en-US" smtClean="0"/>
              <a:t>2023/10/5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7B4001-57CB-458A-833D-D4EB672E76DF}"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smtClean="0"/>
          </a:p>
        </p:txBody>
      </p:sp>
      <p:sp>
        <p:nvSpPr>
          <p:cNvPr id="4" name="Date Placeholder 3"/>
          <p:cNvSpPr>
            <a:spLocks noGrp="1"/>
          </p:cNvSpPr>
          <p:nvPr>
            <p:ph type="dt" sz="half" idx="10"/>
          </p:nvPr>
        </p:nvSpPr>
        <p:spPr/>
        <p:txBody>
          <a:bodyPr/>
          <a:lstStyle/>
          <a:p>
            <a:fld id="{145D5DA9-3F55-4487-839E-3EC8587A69CF}" type="datetimeFigureOut">
              <a:rPr kumimoji="1" lang="ja-JP" altLang="en-US" smtClean="0"/>
              <a:t>2023/10/5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7B4001-57CB-458A-833D-D4EB672E76DF}"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4718" y="5158936"/>
            <a:ext cx="5885264" cy="2290240"/>
          </a:xfrm>
        </p:spPr>
        <p:txBody>
          <a:bodyPr anchor="b"/>
          <a:lstStyle>
            <a:lvl1pPr algn="r">
              <a:defRPr sz="3200" b="0" cap="none"/>
            </a:lvl1pPr>
          </a:lstStyle>
          <a:p>
            <a:r>
              <a:rPr lang="ja-JP" altLang="en-US" smtClean="0"/>
              <a:t>マスター タイトルの書式設定</a:t>
            </a:r>
            <a:endParaRPr lang="en-US"/>
          </a:p>
        </p:txBody>
      </p:sp>
      <p:sp>
        <p:nvSpPr>
          <p:cNvPr id="3" name="Text Placeholder 2"/>
          <p:cNvSpPr>
            <a:spLocks noGrp="1"/>
          </p:cNvSpPr>
          <p:nvPr>
            <p:ph type="body" idx="1"/>
          </p:nvPr>
        </p:nvSpPr>
        <p:spPr>
          <a:xfrm>
            <a:off x="834718" y="7449175"/>
            <a:ext cx="5885264" cy="1341587"/>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145D5DA9-3F55-4487-839E-3EC8587A69CF}" type="datetimeFigureOut">
              <a:rPr kumimoji="1" lang="ja-JP" altLang="en-US" smtClean="0"/>
              <a:t>2023/10/5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7B4001-57CB-458A-833D-D4EB672E76DF}"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4719" y="1053630"/>
            <a:ext cx="5890144" cy="1441496"/>
          </a:xfrm>
        </p:spPr>
        <p:txBody>
          <a:bodyPr/>
          <a:lstStyle/>
          <a:p>
            <a:r>
              <a:rPr lang="ja-JP" altLang="en-US" smtClean="0"/>
              <a:t>マスター タイトルの書式設定</a:t>
            </a:r>
            <a:endParaRPr lang="en-US"/>
          </a:p>
        </p:txBody>
      </p:sp>
      <p:sp>
        <p:nvSpPr>
          <p:cNvPr id="3" name="Content Placeholder 2"/>
          <p:cNvSpPr>
            <a:spLocks noGrp="1"/>
          </p:cNvSpPr>
          <p:nvPr>
            <p:ph sz="half" idx="1"/>
          </p:nvPr>
        </p:nvSpPr>
        <p:spPr>
          <a:xfrm>
            <a:off x="834718" y="2821868"/>
            <a:ext cx="2870433" cy="6317029"/>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Content Placeholder 3"/>
          <p:cNvSpPr>
            <a:spLocks noGrp="1"/>
          </p:cNvSpPr>
          <p:nvPr>
            <p:ph sz="half" idx="2"/>
          </p:nvPr>
        </p:nvSpPr>
        <p:spPr>
          <a:xfrm>
            <a:off x="3856113" y="2821868"/>
            <a:ext cx="2868750" cy="6317030"/>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145D5DA9-3F55-4487-839E-3EC8587A69CF}" type="datetimeFigureOut">
              <a:rPr kumimoji="1" lang="ja-JP" altLang="en-US" smtClean="0"/>
              <a:t>2023/10/5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47B4001-57CB-458A-833D-D4EB672E76DF}"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a:p>
        </p:txBody>
      </p:sp>
      <p:sp>
        <p:nvSpPr>
          <p:cNvPr id="3" name="Text Placeholder 2"/>
          <p:cNvSpPr>
            <a:spLocks noGrp="1"/>
          </p:cNvSpPr>
          <p:nvPr>
            <p:ph type="body" idx="1"/>
          </p:nvPr>
        </p:nvSpPr>
        <p:spPr>
          <a:xfrm>
            <a:off x="834718" y="2826823"/>
            <a:ext cx="2870433" cy="89854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4718" y="3725366"/>
            <a:ext cx="2870433" cy="541353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Text Placeholder 4"/>
          <p:cNvSpPr>
            <a:spLocks noGrp="1"/>
          </p:cNvSpPr>
          <p:nvPr>
            <p:ph type="body" sz="quarter" idx="3"/>
          </p:nvPr>
        </p:nvSpPr>
        <p:spPr>
          <a:xfrm>
            <a:off x="3856112" y="2826823"/>
            <a:ext cx="2870431" cy="89854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856112" y="3725366"/>
            <a:ext cx="2870431" cy="541353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Date Placeholder 6"/>
          <p:cNvSpPr>
            <a:spLocks noGrp="1"/>
          </p:cNvSpPr>
          <p:nvPr>
            <p:ph type="dt" sz="half" idx="10"/>
          </p:nvPr>
        </p:nvSpPr>
        <p:spPr/>
        <p:txBody>
          <a:bodyPr/>
          <a:lstStyle/>
          <a:p>
            <a:fld id="{145D5DA9-3F55-4487-839E-3EC8587A69CF}" type="datetimeFigureOut">
              <a:rPr kumimoji="1" lang="ja-JP" altLang="en-US" smtClean="0"/>
              <a:t>2023/10/5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47B4001-57CB-458A-833D-D4EB672E76DF}"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Date Placeholder 2"/>
          <p:cNvSpPr>
            <a:spLocks noGrp="1"/>
          </p:cNvSpPr>
          <p:nvPr>
            <p:ph type="dt" sz="half" idx="10"/>
          </p:nvPr>
        </p:nvSpPr>
        <p:spPr/>
        <p:txBody>
          <a:bodyPr/>
          <a:lstStyle/>
          <a:p>
            <a:fld id="{145D5DA9-3F55-4487-839E-3EC8587A69CF}" type="datetimeFigureOut">
              <a:rPr kumimoji="1" lang="ja-JP" altLang="en-US" smtClean="0"/>
              <a:t>2023/10/5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47B4001-57CB-458A-833D-D4EB672E76DF}"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5D5DA9-3F55-4487-839E-3EC8587A69CF}" type="datetimeFigureOut">
              <a:rPr kumimoji="1" lang="ja-JP" altLang="en-US" smtClean="0"/>
              <a:t>2023/10/5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47B4001-57CB-458A-833D-D4EB672E76DF}"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4718" y="695566"/>
            <a:ext cx="2200117" cy="1849065"/>
          </a:xfrm>
        </p:spPr>
        <p:txBody>
          <a:bodyPr anchor="b"/>
          <a:lstStyle>
            <a:lvl1pPr algn="l">
              <a:defRPr sz="2400" b="0"/>
            </a:lvl1pPr>
          </a:lstStyle>
          <a:p>
            <a:r>
              <a:rPr lang="ja-JP" altLang="en-US" smtClean="0"/>
              <a:t>マスター タイトルの書式設定</a:t>
            </a:r>
            <a:endParaRPr lang="en-US"/>
          </a:p>
        </p:txBody>
      </p:sp>
      <p:sp>
        <p:nvSpPr>
          <p:cNvPr id="3" name="Content Placeholder 2"/>
          <p:cNvSpPr>
            <a:spLocks noGrp="1"/>
          </p:cNvSpPr>
          <p:nvPr>
            <p:ph idx="1"/>
          </p:nvPr>
        </p:nvSpPr>
        <p:spPr>
          <a:xfrm>
            <a:off x="3185797" y="695566"/>
            <a:ext cx="3539066" cy="844333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Text Placeholder 3"/>
          <p:cNvSpPr>
            <a:spLocks noGrp="1"/>
          </p:cNvSpPr>
          <p:nvPr>
            <p:ph type="body" sz="half" idx="2"/>
          </p:nvPr>
        </p:nvSpPr>
        <p:spPr>
          <a:xfrm>
            <a:off x="834718" y="2544632"/>
            <a:ext cx="2200117" cy="6594262"/>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45D5DA9-3F55-4487-839E-3EC8587A69CF}" type="datetimeFigureOut">
              <a:rPr kumimoji="1" lang="ja-JP" altLang="en-US" smtClean="0"/>
              <a:t>2023/10/5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47B4001-57CB-458A-833D-D4EB672E76DF}"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4718" y="2162783"/>
            <a:ext cx="2727110" cy="1735852"/>
          </a:xfrm>
        </p:spPr>
        <p:txBody>
          <a:bodyPr anchor="b">
            <a:normAutofit/>
          </a:bodyPr>
          <a:lstStyle>
            <a:lvl1pPr algn="l">
              <a:defRPr sz="2400" b="0"/>
            </a:lvl1pPr>
          </a:lstStyle>
          <a:p>
            <a:r>
              <a:rPr lang="ja-JP" altLang="en-US" smtClean="0"/>
              <a:t>マスター タイトルの書式設定</a:t>
            </a:r>
            <a:endParaRPr lang="en-US"/>
          </a:p>
        </p:txBody>
      </p:sp>
      <p:sp>
        <p:nvSpPr>
          <p:cNvPr id="4" name="Text Placeholder 3"/>
          <p:cNvSpPr>
            <a:spLocks noGrp="1"/>
          </p:cNvSpPr>
          <p:nvPr>
            <p:ph type="body" sz="half" idx="2"/>
          </p:nvPr>
        </p:nvSpPr>
        <p:spPr>
          <a:xfrm>
            <a:off x="834718" y="3898635"/>
            <a:ext cx="2727110" cy="3945238"/>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45D5DA9-3F55-4487-839E-3EC8587A69CF}" type="datetimeFigureOut">
              <a:rPr kumimoji="1" lang="ja-JP" altLang="en-US" smtClean="0"/>
              <a:t>2023/10/5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47B4001-57CB-458A-833D-D4EB672E76DF}" type="slidenum">
              <a:rPr kumimoji="1" lang="ja-JP" altLang="en-US" smtClean="0"/>
              <a:t>‹#›</a:t>
            </a:fld>
            <a:endParaRPr kumimoji="1" lang="ja-JP" altLang="en-US"/>
          </a:p>
        </p:txBody>
      </p:sp>
      <p:grpSp>
        <p:nvGrpSpPr>
          <p:cNvPr id="16" name="Group 15"/>
          <p:cNvGrpSpPr/>
          <p:nvPr/>
        </p:nvGrpSpPr>
        <p:grpSpPr>
          <a:xfrm>
            <a:off x="3734452" y="1550508"/>
            <a:ext cx="1527416" cy="2386351"/>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3865135" y="2497172"/>
            <a:ext cx="2835474" cy="5346700"/>
          </a:xfrm>
          <a:prstGeom prst="ellipse">
            <a:avLst/>
          </a:prstGeom>
          <a:ln w="76200">
            <a:solidFill>
              <a:schemeClr val="tx2">
                <a:lumMod val="75000"/>
              </a:schemeClr>
            </a:solidFill>
          </a:ln>
        </p:spPr>
        <p:txBody>
          <a:bodyPr/>
          <a:lstStyle/>
          <a:p>
            <a:r>
              <a:rPr lang="ja-JP" altLang="en-US" smtClean="0"/>
              <a:t>アイコンをクリックして図を追加</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6" name="Oval 55"/>
          <p:cNvSpPr>
            <a:spLocks noChangeAspect="1"/>
          </p:cNvSpPr>
          <p:nvPr/>
        </p:nvSpPr>
        <p:spPr>
          <a:xfrm>
            <a:off x="-57573" y="6303424"/>
            <a:ext cx="1442085" cy="2976991"/>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430521" y="1707873"/>
            <a:ext cx="1578763" cy="2976989"/>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553540" y="441167"/>
            <a:ext cx="1578763" cy="2976989"/>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430520" y="8933207"/>
            <a:ext cx="1578764" cy="1861375"/>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38625" y="-96221"/>
            <a:ext cx="1198281" cy="2614978"/>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764159" y="-252011"/>
            <a:ext cx="1578763" cy="2976989"/>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1" y="1030263"/>
            <a:ext cx="1578763" cy="2976989"/>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6199782" y="-96221"/>
            <a:ext cx="1401171" cy="2614978"/>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5058622" y="-96219"/>
            <a:ext cx="1578764" cy="2659236"/>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6197237" y="1707871"/>
            <a:ext cx="1403716" cy="2976991"/>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6662142" y="8015133"/>
            <a:ext cx="940357" cy="2743874"/>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5508635" y="6802912"/>
            <a:ext cx="1578763" cy="2976989"/>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57574" y="7716409"/>
            <a:ext cx="1119520" cy="2976991"/>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585842" y="7469377"/>
            <a:ext cx="1578763" cy="2976989"/>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5058624" y="1222441"/>
            <a:ext cx="1578763" cy="2976989"/>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5341055" y="8015133"/>
            <a:ext cx="1578763" cy="2976989"/>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6944557" y="932220"/>
            <a:ext cx="656396" cy="1953624"/>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5250960" y="322006"/>
            <a:ext cx="861041" cy="1623619"/>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5682630" y="2261933"/>
            <a:ext cx="1007385" cy="1899572"/>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5969518" y="3196368"/>
            <a:ext cx="861041" cy="1623619"/>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6408068" y="4150178"/>
            <a:ext cx="596457" cy="112470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566478" y="-157447"/>
            <a:ext cx="987062" cy="108807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242546" y="-157447"/>
            <a:ext cx="850913" cy="717086"/>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57572" y="-157447"/>
            <a:ext cx="488094" cy="954717"/>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29411" y="6738781"/>
            <a:ext cx="1155100" cy="2178109"/>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4789570" y="10119539"/>
            <a:ext cx="922781" cy="691951"/>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5067303" y="9993043"/>
            <a:ext cx="1022903" cy="818446"/>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6266037" y="9993046"/>
            <a:ext cx="1001725" cy="818444"/>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9156" y="7705837"/>
            <a:ext cx="505432" cy="953066"/>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57573" y="9624635"/>
            <a:ext cx="643416" cy="1169947"/>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57574" y="8043556"/>
            <a:ext cx="465984" cy="1399529"/>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1300" y="752165"/>
            <a:ext cx="494836" cy="1412227"/>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392128" y="1304778"/>
            <a:ext cx="753163" cy="1420200"/>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263969" y="2264451"/>
            <a:ext cx="639195" cy="1205296"/>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06996" y="2942296"/>
            <a:ext cx="504718" cy="951719"/>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27903" y="2993282"/>
            <a:ext cx="431452" cy="813565"/>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6038523" y="-96219"/>
            <a:ext cx="753164" cy="117074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7209102" y="-96220"/>
            <a:ext cx="391851" cy="955843"/>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6407094" y="441167"/>
            <a:ext cx="933185" cy="1759657"/>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7371667" y="1168825"/>
            <a:ext cx="229286" cy="1415795"/>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6276965" y="1135917"/>
            <a:ext cx="801883" cy="151206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6177050" y="2068320"/>
            <a:ext cx="502918" cy="94832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6309273" y="8749670"/>
            <a:ext cx="610545" cy="1151271"/>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5765945" y="8174034"/>
            <a:ext cx="610545" cy="1151271"/>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6197238" y="7684289"/>
            <a:ext cx="610545" cy="1151271"/>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6804669" y="8835560"/>
            <a:ext cx="500805" cy="94434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6679969" y="6389599"/>
            <a:ext cx="457735" cy="863126"/>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6955813" y="7886544"/>
            <a:ext cx="457735" cy="863126"/>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7184680" y="7469374"/>
            <a:ext cx="416273" cy="863128"/>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4718" y="1053630"/>
            <a:ext cx="5891826" cy="1441496"/>
          </a:xfrm>
          <a:prstGeom prst="rect">
            <a:avLst/>
          </a:prstGeom>
        </p:spPr>
        <p:txBody>
          <a:bodyPr vert="horz" lIns="91440" tIns="45720" rIns="91440" bIns="45720" rtlCol="0" anchor="ctr">
            <a:no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4718" y="2818145"/>
            <a:ext cx="5891825" cy="6317241"/>
          </a:xfrm>
          <a:prstGeom prst="rect">
            <a:avLst/>
          </a:prstGeom>
        </p:spPr>
        <p:txBody>
          <a:bodyPr vert="horz" lIns="91440" tIns="45720" rIns="91440" bIns="45720" rtlCol="0" anchor="ct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2"/>
          </p:nvPr>
        </p:nvSpPr>
        <p:spPr>
          <a:xfrm>
            <a:off x="5323103" y="9280415"/>
            <a:ext cx="1764295" cy="569325"/>
          </a:xfrm>
          <a:prstGeom prst="rect">
            <a:avLst/>
          </a:prstGeom>
        </p:spPr>
        <p:txBody>
          <a:bodyPr vert="horz" lIns="91440" tIns="45720" rIns="91440" bIns="45720" rtlCol="0" anchor="b"/>
          <a:lstStyle>
            <a:lvl1pPr algn="r">
              <a:defRPr sz="900">
                <a:solidFill>
                  <a:schemeClr val="tx1">
                    <a:tint val="75000"/>
                  </a:schemeClr>
                </a:solidFill>
              </a:defRPr>
            </a:lvl1pPr>
          </a:lstStyle>
          <a:p>
            <a:fld id="{145D5DA9-3F55-4487-839E-3EC8587A69CF}" type="datetimeFigureOut">
              <a:rPr kumimoji="1" lang="ja-JP" altLang="en-US" smtClean="0"/>
              <a:t>2023/10/5</a:t>
            </a:fld>
            <a:endParaRPr kumimoji="1" lang="ja-JP" altLang="en-US"/>
          </a:p>
        </p:txBody>
      </p:sp>
      <p:sp>
        <p:nvSpPr>
          <p:cNvPr id="5" name="Footer Placeholder 4"/>
          <p:cNvSpPr>
            <a:spLocks noGrp="1"/>
          </p:cNvSpPr>
          <p:nvPr>
            <p:ph type="ftr" sz="quarter" idx="3"/>
          </p:nvPr>
        </p:nvSpPr>
        <p:spPr>
          <a:xfrm>
            <a:off x="976535" y="9280415"/>
            <a:ext cx="4346568" cy="569325"/>
          </a:xfrm>
          <a:prstGeom prst="rect">
            <a:avLst/>
          </a:prstGeom>
        </p:spPr>
        <p:txBody>
          <a:bodyPr vert="horz" lIns="91440" tIns="45720" rIns="91440" bIns="45720" rtlCol="0" anchor="b"/>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73537" y="9280415"/>
            <a:ext cx="502998" cy="569325"/>
          </a:xfrm>
          <a:prstGeom prst="rect">
            <a:avLst/>
          </a:prstGeom>
        </p:spPr>
        <p:txBody>
          <a:bodyPr vert="horz" lIns="91440" tIns="45720" rIns="91440" bIns="45720" rtlCol="0" anchor="b"/>
          <a:lstStyle>
            <a:lvl1pPr algn="l">
              <a:defRPr sz="1800">
                <a:solidFill>
                  <a:schemeClr val="tx1">
                    <a:tint val="75000"/>
                  </a:schemeClr>
                </a:solidFill>
              </a:defRPr>
            </a:lvl1pPr>
          </a:lstStyle>
          <a:p>
            <a:fld id="{147B4001-57CB-458A-833D-D4EB672E76DF}" type="slidenum">
              <a:rPr kumimoji="1" lang="ja-JP" altLang="en-US" smtClean="0"/>
              <a:t>‹#›</a:t>
            </a:fld>
            <a:endParaRPr kumimoji="1" lang="ja-JP" altLang="en-US"/>
          </a:p>
        </p:txBody>
      </p:sp>
      <p:sp>
        <p:nvSpPr>
          <p:cNvPr id="55" name="Oval 54"/>
          <p:cNvSpPr>
            <a:spLocks noChangeAspect="1"/>
          </p:cNvSpPr>
          <p:nvPr/>
        </p:nvSpPr>
        <p:spPr>
          <a:xfrm>
            <a:off x="1309141" y="8504548"/>
            <a:ext cx="1578764" cy="2290034"/>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7087397" y="5274883"/>
            <a:ext cx="253291" cy="477617"/>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6944557" y="5513692"/>
            <a:ext cx="253291" cy="477617"/>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7118377" y="5751323"/>
            <a:ext cx="253291" cy="477617"/>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27904" y="4208329"/>
            <a:ext cx="386685" cy="729152"/>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392127" y="4937480"/>
            <a:ext cx="379361" cy="715341"/>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23480" y="5274885"/>
            <a:ext cx="291109" cy="54892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71611" y="4025195"/>
            <a:ext cx="1124962" cy="2976991"/>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5104616" y="3735075"/>
            <a:ext cx="1007385" cy="1899572"/>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defTabSz="457200" rtl="0" eaLnBrk="1" latinLnBrk="0" hangingPunct="1">
        <a:spcBef>
          <a:spcPct val="0"/>
        </a:spcBef>
        <a:buNone/>
        <a:defRPr kumimoji="1" sz="3200" kern="1200">
          <a:solidFill>
            <a:schemeClr val="tx1"/>
          </a:solidFill>
          <a:latin typeface="+mj-lt"/>
          <a:ea typeface="+mj-ea"/>
          <a:cs typeface="Trebuchet M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kumimoji="1"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kumimoji="1"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kumimoji="1"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kumimoji="1"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kumimoji="1"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2.wdp"/><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 name="二等辺三角形 32"/>
          <p:cNvSpPr/>
          <p:nvPr/>
        </p:nvSpPr>
        <p:spPr>
          <a:xfrm rot="7617990">
            <a:off x="2923286" y="6838009"/>
            <a:ext cx="1172217" cy="1177722"/>
          </a:xfrm>
          <a:prstGeom prst="triangle">
            <a:avLst/>
          </a:prstGeom>
          <a:solidFill>
            <a:schemeClr val="accent6">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二等辺三角形 27"/>
          <p:cNvSpPr/>
          <p:nvPr/>
        </p:nvSpPr>
        <p:spPr>
          <a:xfrm rot="5175608">
            <a:off x="5200782" y="-582290"/>
            <a:ext cx="1312643" cy="2561994"/>
          </a:xfrm>
          <a:prstGeom prst="triangle">
            <a:avLst/>
          </a:prstGeom>
          <a:solidFill>
            <a:srgbClr val="A3E7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二等辺三角形 24"/>
          <p:cNvSpPr/>
          <p:nvPr/>
        </p:nvSpPr>
        <p:spPr>
          <a:xfrm rot="4729215">
            <a:off x="681599" y="-312610"/>
            <a:ext cx="1329916" cy="1625904"/>
          </a:xfrm>
          <a:prstGeom prst="triangle">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二等辺三角形 26"/>
          <p:cNvSpPr/>
          <p:nvPr/>
        </p:nvSpPr>
        <p:spPr>
          <a:xfrm rot="14469264">
            <a:off x="2246549" y="-96724"/>
            <a:ext cx="1391432" cy="1957157"/>
          </a:xfrm>
          <a:prstGeom prst="triangle">
            <a:avLst/>
          </a:prstGeom>
          <a:solidFill>
            <a:schemeClr val="accent6">
              <a:lumMod val="40000"/>
              <a:lumOff val="6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二等辺三角形 25"/>
          <p:cNvSpPr/>
          <p:nvPr/>
        </p:nvSpPr>
        <p:spPr>
          <a:xfrm rot="4601414">
            <a:off x="3040672" y="3338070"/>
            <a:ext cx="1329916" cy="1625904"/>
          </a:xfrm>
          <a:prstGeom prst="triangle">
            <a:avLst/>
          </a:prstGeom>
          <a:solidFill>
            <a:schemeClr val="bg2">
              <a:lumMod val="60000"/>
              <a:lumOff val="4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二等辺三角形 28"/>
          <p:cNvSpPr/>
          <p:nvPr/>
        </p:nvSpPr>
        <p:spPr>
          <a:xfrm rot="18743723">
            <a:off x="6161400" y="7256731"/>
            <a:ext cx="1329916" cy="1625904"/>
          </a:xfrm>
          <a:prstGeom prst="triangle">
            <a:avLst/>
          </a:prstGeom>
          <a:solidFill>
            <a:schemeClr val="bg2">
              <a:lumMod val="60000"/>
              <a:lumOff val="4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二等辺三角形 36"/>
          <p:cNvSpPr/>
          <p:nvPr/>
        </p:nvSpPr>
        <p:spPr>
          <a:xfrm rot="2894867">
            <a:off x="6225332" y="5167883"/>
            <a:ext cx="1118097" cy="1591544"/>
          </a:xfrm>
          <a:prstGeom prst="triangle">
            <a:avLst>
              <a:gd name="adj" fmla="val 73685"/>
            </a:avLst>
          </a:prstGeom>
          <a:solidFill>
            <a:srgbClr val="C1E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二等辺三角形 30"/>
          <p:cNvSpPr/>
          <p:nvPr/>
        </p:nvSpPr>
        <p:spPr>
          <a:xfrm rot="14376916">
            <a:off x="-559049" y="5808693"/>
            <a:ext cx="1118097" cy="1591544"/>
          </a:xfrm>
          <a:prstGeom prst="triangle">
            <a:avLst/>
          </a:prstGeom>
          <a:solidFill>
            <a:srgbClr val="C1E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二等辺三角形 33"/>
          <p:cNvSpPr/>
          <p:nvPr/>
        </p:nvSpPr>
        <p:spPr>
          <a:xfrm rot="13977879">
            <a:off x="2758916" y="9937773"/>
            <a:ext cx="1747756" cy="2143854"/>
          </a:xfrm>
          <a:prstGeom prst="triangle">
            <a:avLst>
              <a:gd name="adj" fmla="val 54614"/>
            </a:avLst>
          </a:prstGeom>
          <a:solidFill>
            <a:srgbClr val="C1E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p:cNvSpPr/>
          <p:nvPr/>
        </p:nvSpPr>
        <p:spPr>
          <a:xfrm>
            <a:off x="203670" y="7609643"/>
            <a:ext cx="7105352" cy="317004"/>
          </a:xfrm>
          <a:prstGeom prst="rect">
            <a:avLst/>
          </a:prstGeom>
          <a:solidFill>
            <a:srgbClr val="5725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203669" y="6390172"/>
            <a:ext cx="7105353" cy="317004"/>
          </a:xfrm>
          <a:prstGeom prst="rect">
            <a:avLst/>
          </a:prstGeom>
          <a:solidFill>
            <a:srgbClr val="5725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188597" y="8896142"/>
            <a:ext cx="7105352" cy="317004"/>
          </a:xfrm>
          <a:prstGeom prst="rect">
            <a:avLst/>
          </a:prstGeom>
          <a:solidFill>
            <a:srgbClr val="5725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p:cNvSpPr/>
          <p:nvPr/>
        </p:nvSpPr>
        <p:spPr>
          <a:xfrm>
            <a:off x="203670" y="4239484"/>
            <a:ext cx="4513540" cy="317004"/>
          </a:xfrm>
          <a:prstGeom prst="rect">
            <a:avLst/>
          </a:prstGeom>
          <a:solidFill>
            <a:srgbClr val="5725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203670" y="1267302"/>
            <a:ext cx="4513540" cy="317004"/>
          </a:xfrm>
          <a:prstGeom prst="rect">
            <a:avLst/>
          </a:prstGeom>
          <a:solidFill>
            <a:srgbClr val="5725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二等辺三角形 31"/>
          <p:cNvSpPr/>
          <p:nvPr/>
        </p:nvSpPr>
        <p:spPr>
          <a:xfrm rot="13610083">
            <a:off x="-285665" y="9847680"/>
            <a:ext cx="948524" cy="1042908"/>
          </a:xfrm>
          <a:prstGeom prst="triangle">
            <a:avLst/>
          </a:prstGeom>
          <a:solidFill>
            <a:schemeClr val="bg2">
              <a:lumMod val="60000"/>
              <a:lumOff val="4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二等辺三角形 35"/>
          <p:cNvSpPr/>
          <p:nvPr/>
        </p:nvSpPr>
        <p:spPr>
          <a:xfrm rot="7617990" flipH="1" flipV="1">
            <a:off x="6461579" y="2918312"/>
            <a:ext cx="1361946" cy="1755356"/>
          </a:xfrm>
          <a:prstGeom prst="triangle">
            <a:avLst/>
          </a:prstGeom>
          <a:solidFill>
            <a:schemeClr val="accent6">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二等辺三角形 29"/>
          <p:cNvSpPr/>
          <p:nvPr/>
        </p:nvSpPr>
        <p:spPr>
          <a:xfrm rot="4615516">
            <a:off x="-10335" y="2313606"/>
            <a:ext cx="1230842" cy="2006327"/>
          </a:xfrm>
          <a:prstGeom prst="triangle">
            <a:avLst/>
          </a:prstGeom>
          <a:solidFill>
            <a:schemeClr val="accent6">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フローチャート : 代替処理 3"/>
          <p:cNvSpPr/>
          <p:nvPr/>
        </p:nvSpPr>
        <p:spPr>
          <a:xfrm rot="21187093">
            <a:off x="111859" y="-188862"/>
            <a:ext cx="2106551" cy="1512168"/>
          </a:xfrm>
          <a:prstGeom prst="flowChartAlternateProcess">
            <a:avLst/>
          </a:prstGeom>
          <a:noFill/>
          <a:ln>
            <a:noFill/>
          </a:ln>
          <a:effectLst>
            <a:softEdge rad="419100"/>
          </a:effectLst>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soft" dir="t">
                <a:rot lat="0" lon="0" rev="10800000"/>
              </a:lightRig>
            </a:scene3d>
            <a:sp3d>
              <a:bevelT w="27940" h="12700"/>
              <a:contourClr>
                <a:srgbClr val="DDDDDD"/>
              </a:contourClr>
            </a:sp3d>
          </a:bodyPr>
          <a:lstStyle/>
          <a:p>
            <a:pPr algn="ctr">
              <a:lnSpc>
                <a:spcPts val="6000"/>
              </a:lnSpc>
            </a:pPr>
            <a:r>
              <a:rPr lang="ja-JP" altLang="en-US" sz="4800" b="1" u="sng" spc="150" dirty="0" smtClean="0">
                <a:ln w="3175">
                  <a:solidFill>
                    <a:srgbClr val="7030A0"/>
                  </a:solidFill>
                </a:ln>
                <a:solidFill>
                  <a:srgbClr val="57257D"/>
                </a:solidFill>
                <a:effectLst>
                  <a:outerShdw blurRad="25400" algn="tl" rotWithShape="0">
                    <a:srgbClr val="000000">
                      <a:alpha val="43000"/>
                    </a:srgbClr>
                  </a:outerShdw>
                </a:effectLst>
                <a:latin typeface="メイリオ" panose="020B0604030504040204" pitchFamily="50" charset="-128"/>
                <a:ea typeface="メイリオ" panose="020B0604030504040204" pitchFamily="50" charset="-128"/>
              </a:rPr>
              <a:t>岩</a:t>
            </a:r>
            <a:r>
              <a:rPr lang="ja-JP" altLang="en-US" sz="4000" b="1" u="sng" spc="150" dirty="0" smtClean="0">
                <a:ln w="3175">
                  <a:solidFill>
                    <a:srgbClr val="7030A0"/>
                  </a:solidFill>
                </a:ln>
                <a:solidFill>
                  <a:srgbClr val="57257D"/>
                </a:solidFill>
                <a:effectLst>
                  <a:outerShdw blurRad="25400" algn="tl" rotWithShape="0">
                    <a:srgbClr val="000000">
                      <a:alpha val="43000"/>
                    </a:srgbClr>
                  </a:outerShdw>
                </a:effectLst>
                <a:latin typeface="メイリオ" panose="020B0604030504040204" pitchFamily="50" charset="-128"/>
                <a:ea typeface="メイリオ" panose="020B0604030504040204" pitchFamily="50" charset="-128"/>
              </a:rPr>
              <a:t>手</a:t>
            </a:r>
            <a:r>
              <a:rPr lang="ja-JP" altLang="en-US" sz="3600" b="1" u="sng" spc="150" dirty="0" smtClean="0">
                <a:ln w="3175">
                  <a:solidFill>
                    <a:srgbClr val="7030A0"/>
                  </a:solidFill>
                </a:ln>
                <a:solidFill>
                  <a:srgbClr val="57257D"/>
                </a:solidFill>
                <a:effectLst>
                  <a:outerShdw blurRad="25400" algn="tl" rotWithShape="0">
                    <a:srgbClr val="000000">
                      <a:alpha val="43000"/>
                    </a:srgbClr>
                  </a:outerShdw>
                </a:effectLst>
                <a:latin typeface="メイリオ" panose="020B0604030504040204" pitchFamily="50" charset="-128"/>
                <a:ea typeface="メイリオ" panose="020B0604030504040204" pitchFamily="50" charset="-128"/>
              </a:rPr>
              <a:t>県</a:t>
            </a:r>
            <a:endParaRPr kumimoji="1" lang="ja-JP" altLang="en-US" sz="7200" b="1" u="sng" spc="150" dirty="0">
              <a:ln w="3175">
                <a:solidFill>
                  <a:srgbClr val="7030A0"/>
                </a:solidFill>
              </a:ln>
              <a:solidFill>
                <a:srgbClr val="57257D"/>
              </a:solidFill>
              <a:effectLst>
                <a:outerShdw blurRad="25400" algn="tl" rotWithShape="0">
                  <a:srgbClr val="000000">
                    <a:alpha val="43000"/>
                  </a:srgbClr>
                </a:outerShdw>
              </a:effectLst>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204722" y="4239484"/>
            <a:ext cx="7211086" cy="2067233"/>
          </a:xfrm>
          <a:prstGeom prst="rect">
            <a:avLst/>
          </a:prstGeom>
          <a:noFill/>
          <a:ln w="38100" cmpd="sng">
            <a:noFill/>
            <a:prstDash val="solid"/>
          </a:ln>
          <a:effectLst>
            <a:softEdge rad="127000"/>
          </a:effectLst>
        </p:spPr>
        <p:txBody>
          <a:bodyPr wrap="square" rtlCol="0">
            <a:spAutoFit/>
          </a:bodyPr>
          <a:lstStyle/>
          <a:p>
            <a:pPr>
              <a:lnSpc>
                <a:spcPts val="2160"/>
              </a:lnSpc>
            </a:pPr>
            <a:r>
              <a:rPr lang="ja-JP" altLang="en-US"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２</a:t>
            </a:r>
            <a:r>
              <a:rPr lang="en-US" altLang="ja-JP"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a:t>
            </a:r>
            <a:r>
              <a:rPr kumimoji="1" lang="ja-JP" altLang="en-US"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活動内容</a:t>
            </a:r>
            <a:endParaRPr kumimoji="1" lang="en-US" altLang="ja-JP"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endParaRPr>
          </a:p>
          <a:p>
            <a:pPr>
              <a:lnSpc>
                <a:spcPts val="2160"/>
              </a:lnSpc>
            </a:pPr>
            <a:r>
              <a:rPr lang="ja-JP" altLang="en-US" sz="1300" b="1" dirty="0" smtClean="0">
                <a:solidFill>
                  <a:schemeClr val="tx1">
                    <a:lumMod val="75000"/>
                    <a:lumOff val="25000"/>
                  </a:schemeClr>
                </a:solidFill>
                <a:latin typeface="メイリオ" panose="020B0604030504040204" pitchFamily="50" charset="-128"/>
                <a:ea typeface="メイリオ" panose="020B0604030504040204" pitchFamily="50" charset="-128"/>
              </a:rPr>
              <a:t>①</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県民生活センターから定期的にお送りする消費生活に関する情報により、消費者トラブル  </a:t>
            </a:r>
            <a:endPar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2160"/>
              </a:lnSpc>
            </a:pPr>
            <a:r>
              <a:rPr lang="en-US" altLang="ja-JP" sz="1300" dirty="0">
                <a:solidFill>
                  <a:schemeClr val="tx1">
                    <a:lumMod val="75000"/>
                    <a:lumOff val="25000"/>
                  </a:schemeClr>
                </a:solidFill>
                <a:latin typeface="メイリオ" panose="020B0604030504040204" pitchFamily="50" charset="-128"/>
                <a:ea typeface="メイリオ" panose="020B0604030504040204" pitchFamily="50" charset="-128"/>
              </a:rPr>
              <a:t> </a:t>
            </a:r>
            <a:r>
              <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などについて理解を深めていただき、それを出来る範囲で地域住民に伝達するなどの形で、  </a:t>
            </a:r>
            <a:endPar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2160"/>
              </a:lnSpc>
            </a:pPr>
            <a:r>
              <a:rPr lang="en-US" altLang="ja-JP" sz="1300" dirty="0">
                <a:solidFill>
                  <a:schemeClr val="tx1">
                    <a:lumMod val="75000"/>
                    <a:lumOff val="25000"/>
                  </a:schemeClr>
                </a:solidFill>
                <a:latin typeface="メイリオ" panose="020B0604030504040204" pitchFamily="50" charset="-128"/>
                <a:ea typeface="メイリオ" panose="020B0604030504040204" pitchFamily="50" charset="-128"/>
              </a:rPr>
              <a:t> </a:t>
            </a:r>
            <a:r>
              <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消費者被害防止のための啓発活動をお願いします。</a:t>
            </a:r>
            <a:endPar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2160"/>
              </a:lnSpc>
            </a:pPr>
            <a:r>
              <a:rPr lang="ja-JP" altLang="en-US" sz="1300" b="1" dirty="0" smtClean="0">
                <a:solidFill>
                  <a:schemeClr val="tx1">
                    <a:lumMod val="75000"/>
                    <a:lumOff val="25000"/>
                  </a:schemeClr>
                </a:solidFill>
                <a:latin typeface="メイリオ" panose="020B0604030504040204" pitchFamily="50" charset="-128"/>
                <a:ea typeface="メイリオ" panose="020B0604030504040204" pitchFamily="50" charset="-128"/>
              </a:rPr>
              <a:t>②</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消費者被害に遭った地域住民の方に、消費生活相談窓口を紹介するなどのアドバイスを</a:t>
            </a:r>
            <a:endPar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2160"/>
              </a:lnSpc>
            </a:pPr>
            <a:r>
              <a:rPr lang="en-US" altLang="ja-JP" sz="1300" dirty="0">
                <a:solidFill>
                  <a:schemeClr val="tx1">
                    <a:lumMod val="75000"/>
                    <a:lumOff val="25000"/>
                  </a:schemeClr>
                </a:solidFill>
                <a:latin typeface="メイリオ" panose="020B0604030504040204" pitchFamily="50" charset="-128"/>
                <a:ea typeface="メイリオ" panose="020B0604030504040204" pitchFamily="50" charset="-128"/>
              </a:rPr>
              <a:t> </a:t>
            </a:r>
            <a:r>
              <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お願いします。</a:t>
            </a:r>
            <a:endPar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2160"/>
              </a:lnSpc>
            </a:pPr>
            <a:r>
              <a:rPr lang="ja-JP" altLang="en-US" sz="1300" b="1" dirty="0" smtClean="0">
                <a:solidFill>
                  <a:schemeClr val="tx1">
                    <a:lumMod val="75000"/>
                    <a:lumOff val="25000"/>
                  </a:schemeClr>
                </a:solidFill>
                <a:latin typeface="メイリオ" panose="020B0604030504040204" pitchFamily="50" charset="-128"/>
                <a:ea typeface="メイリオ" panose="020B0604030504040204" pitchFamily="50" charset="-128"/>
              </a:rPr>
              <a:t>③</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消費生活に関する地域情報等について、県などへ情報提供をお願いします。</a:t>
            </a:r>
            <a:endParaRPr kumimoji="1" lang="ja-JP" altLang="en-US" sz="13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9" name="テキスト ボックス 8"/>
          <p:cNvSpPr txBox="1"/>
          <p:nvPr/>
        </p:nvSpPr>
        <p:spPr>
          <a:xfrm>
            <a:off x="188597" y="8914996"/>
            <a:ext cx="6637761" cy="1502976"/>
          </a:xfrm>
          <a:prstGeom prst="rect">
            <a:avLst/>
          </a:prstGeom>
          <a:noFill/>
          <a:ln w="38100" cmpd="sng">
            <a:noFill/>
            <a:prstDash val="solid"/>
          </a:ln>
          <a:effectLst>
            <a:softEdge rad="127000"/>
          </a:effectLst>
        </p:spPr>
        <p:txBody>
          <a:bodyPr wrap="square" rtlCol="0">
            <a:spAutoFit/>
          </a:bodyPr>
          <a:lstStyle/>
          <a:p>
            <a:pPr>
              <a:lnSpc>
                <a:spcPts val="2160"/>
              </a:lnSpc>
            </a:pPr>
            <a:r>
              <a:rPr lang="en-US" altLang="ja-JP" sz="1800" b="1" spc="300" dirty="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5</a:t>
            </a:r>
            <a:r>
              <a:rPr lang="en-US" altLang="ja-JP"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a:t>
            </a:r>
            <a:r>
              <a:rPr lang="ja-JP" altLang="en-US"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登録の抹消</a:t>
            </a:r>
            <a:endParaRPr kumimoji="1" lang="en-US" altLang="ja-JP"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endParaRPr>
          </a:p>
          <a:p>
            <a:pPr>
              <a:lnSpc>
                <a:spcPts val="2160"/>
              </a:lnSpc>
            </a:pPr>
            <a:r>
              <a:rPr lang="ja-JP" altLang="en-US" sz="1400" dirty="0" smtClean="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次のいずれかに該当する場合は、サポーター登録を抹消します。</a:t>
            </a:r>
            <a:endPar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2160"/>
              </a:lnSpc>
            </a:pPr>
            <a:r>
              <a:rPr lang="ja-JP" altLang="en-US" sz="1300" b="1" dirty="0" smtClean="0">
                <a:solidFill>
                  <a:schemeClr val="tx1">
                    <a:lumMod val="75000"/>
                    <a:lumOff val="25000"/>
                  </a:schemeClr>
                </a:solidFill>
                <a:latin typeface="メイリオ" panose="020B0604030504040204" pitchFamily="50" charset="-128"/>
                <a:ea typeface="メイリオ" panose="020B0604030504040204" pitchFamily="50" charset="-128"/>
              </a:rPr>
              <a:t>　①</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登録期間を終了した場合</a:t>
            </a:r>
            <a:endPar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2160"/>
              </a:lnSpc>
            </a:pPr>
            <a:r>
              <a:rPr lang="ja-JP" altLang="en-US" sz="1300" b="1" dirty="0" smtClean="0">
                <a:solidFill>
                  <a:schemeClr val="tx1">
                    <a:lumMod val="75000"/>
                    <a:lumOff val="25000"/>
                  </a:schemeClr>
                </a:solidFill>
                <a:latin typeface="メイリオ" panose="020B0604030504040204" pitchFamily="50" charset="-128"/>
                <a:ea typeface="メイリオ" panose="020B0604030504040204" pitchFamily="50" charset="-128"/>
              </a:rPr>
              <a:t>　②</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サポーターから登録抹消の申し出があった場合</a:t>
            </a:r>
            <a:endPar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2160"/>
              </a:lnSpc>
            </a:pPr>
            <a:r>
              <a:rPr lang="ja-JP" altLang="en-US" sz="1300" b="1" dirty="0" smtClean="0">
                <a:solidFill>
                  <a:schemeClr val="tx1">
                    <a:lumMod val="75000"/>
                    <a:lumOff val="25000"/>
                  </a:schemeClr>
                </a:solidFill>
                <a:latin typeface="メイリオ" panose="020B0604030504040204" pitchFamily="50" charset="-128"/>
                <a:ea typeface="メイリオ" panose="020B0604030504040204" pitchFamily="50" charset="-128"/>
              </a:rPr>
              <a:t>　③</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サポーターが本制度の目的に著しく違背する行為をしたと認められる場合</a:t>
            </a:r>
            <a:endParaRPr kumimoji="1" lang="ja-JP" altLang="en-US" sz="13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0" name="テキスト ボックス 9"/>
          <p:cNvSpPr txBox="1"/>
          <p:nvPr/>
        </p:nvSpPr>
        <p:spPr>
          <a:xfrm rot="20926884">
            <a:off x="4907185" y="1208574"/>
            <a:ext cx="2442136" cy="923330"/>
          </a:xfrm>
          <a:prstGeom prst="rect">
            <a:avLst/>
          </a:prstGeom>
          <a:noFill/>
        </p:spPr>
        <p:txBody>
          <a:bodyPr wrap="square" rtlCol="0">
            <a:spAutoFit/>
          </a:bodyPr>
          <a:lstStyle/>
          <a:p>
            <a:r>
              <a:rPr kumimoji="1" lang="ja-JP" altLang="en-US" sz="5400" b="1" dirty="0" smtClean="0">
                <a:ln w="1905"/>
                <a:solidFill>
                  <a:srgbClr val="FF0000"/>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募集！</a:t>
            </a:r>
            <a:endParaRPr kumimoji="1" lang="ja-JP" altLang="en-US" sz="5400" b="1" dirty="0">
              <a:ln w="1905"/>
              <a:solidFill>
                <a:srgbClr val="FF0000"/>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endParaRPr>
          </a:p>
        </p:txBody>
      </p:sp>
      <p:pic>
        <p:nvPicPr>
          <p:cNvPr id="11" name="図 10"/>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500" b="89667" l="7333" r="92833">
                        <a14:foregroundMark x1="31333" y1="18167" x2="36667" y2="24667"/>
                        <a14:foregroundMark x1="56333" y1="16167" x2="56333" y2="16167"/>
                        <a14:foregroundMark x1="33667" y1="32833" x2="34833" y2="54333"/>
                        <a14:foregroundMark x1="45500" y1="29500" x2="56833" y2="39167"/>
                        <a14:foregroundMark x1="46333" y1="35167" x2="55500" y2="41500"/>
                        <a14:foregroundMark x1="54667" y1="30667" x2="56167" y2="33500"/>
                        <a14:foregroundMark x1="64167" y1="34667" x2="64167" y2="34667"/>
                        <a14:foregroundMark x1="72667" y1="38167" x2="72667" y2="38167"/>
                        <a14:foregroundMark x1="84500" y1="43000" x2="84500" y2="43000"/>
                        <a14:foregroundMark x1="88000" y1="54500" x2="88000" y2="54500"/>
                        <a14:foregroundMark x1="75167" y1="54167" x2="75000" y2="62667"/>
                        <a14:foregroundMark x1="48167" y1="55333" x2="64167" y2="60167"/>
                        <a14:foregroundMark x1="20333" y1="56167" x2="29167" y2="64833"/>
                        <a14:foregroundMark x1="24167" y1="63167" x2="24167" y2="63167"/>
                        <a14:foregroundMark x1="36333" y1="64167" x2="38000" y2="70833"/>
                        <a14:foregroundMark x1="42333" y1="73667" x2="59333" y2="66500"/>
                        <a14:foregroundMark x1="49167" y1="65167" x2="49167" y2="65167"/>
                        <a14:backgroundMark x1="39167" y1="26167" x2="39167" y2="26167"/>
                        <a14:backgroundMark x1="45167" y1="26167" x2="45167" y2="26167"/>
                        <a14:backgroundMark x1="55167" y1="25167" x2="55167" y2="25167"/>
                        <a14:backgroundMark x1="58167" y1="26167" x2="58167" y2="26167"/>
                        <a14:backgroundMark x1="68333" y1="34500" x2="68333" y2="34500"/>
                        <a14:backgroundMark x1="68667" y1="34667" x2="70500" y2="35667"/>
                        <a14:backgroundMark x1="71167" y1="34833" x2="70833" y2="35333"/>
                      </a14:backgroundRemoval>
                    </a14:imgEffect>
                  </a14:imgLayer>
                </a14:imgProps>
              </a:ext>
              <a:ext uri="{28A0092B-C50C-407E-A947-70E740481C1C}">
                <a14:useLocalDpi xmlns:a14="http://schemas.microsoft.com/office/drawing/2010/main" val="0"/>
              </a:ext>
            </a:extLst>
          </a:blip>
          <a:srcRect/>
          <a:stretch>
            <a:fillRect/>
          </a:stretch>
        </p:blipFill>
        <p:spPr bwMode="auto">
          <a:xfrm>
            <a:off x="4835017" y="1584306"/>
            <a:ext cx="2847012" cy="2847012"/>
          </a:xfrm>
          <a:prstGeom prst="rect">
            <a:avLst/>
          </a:prstGeom>
          <a:noFill/>
          <a:extLst>
            <a:ext uri="{909E8E84-426E-40DD-AFC4-6F175D3DCCD1}">
              <a14:hiddenFill xmlns:a14="http://schemas.microsoft.com/office/drawing/2010/main">
                <a:solidFill>
                  <a:srgbClr val="FFFFFF"/>
                </a:solidFill>
              </a14:hiddenFill>
            </a:ext>
          </a:extLst>
        </p:spPr>
      </p:pic>
      <p:pic>
        <p:nvPicPr>
          <p:cNvPr id="12" name="図 11"/>
          <p:cNvPicPr>
            <a:picLocks noChangeAspect="1" noChangeArrowheads="1"/>
          </p:cNvPicPr>
          <p:nvPr/>
        </p:nvPicPr>
        <p:blipFill>
          <a:blip r:embed="rId4" cstate="print">
            <a:extLst>
              <a:ext uri="{BEBA8EAE-BF5A-486C-A8C5-ECC9F3942E4B}">
                <a14:imgProps xmlns:a14="http://schemas.microsoft.com/office/drawing/2010/main">
                  <a14:imgLayer r:embed="rId5">
                    <a14:imgEffect>
                      <a14:backgroundRemoval t="2574" b="97794" l="8000" r="92000">
                        <a14:foregroundMark x1="15000" y1="5882" x2="15000" y2="5882"/>
                      </a14:backgroundRemoval>
                    </a14:imgEffect>
                  </a14:imgLayer>
                </a14:imgProps>
              </a:ext>
              <a:ext uri="{28A0092B-C50C-407E-A947-70E740481C1C}">
                <a14:useLocalDpi xmlns:a14="http://schemas.microsoft.com/office/drawing/2010/main" val="0"/>
              </a:ext>
            </a:extLst>
          </a:blip>
          <a:srcRect/>
          <a:stretch>
            <a:fillRect/>
          </a:stretch>
        </p:blipFill>
        <p:spPr bwMode="auto">
          <a:xfrm>
            <a:off x="4835017" y="3165048"/>
            <a:ext cx="359605" cy="978126"/>
          </a:xfrm>
          <a:prstGeom prst="rect">
            <a:avLst/>
          </a:prstGeom>
          <a:noFill/>
          <a:extLst>
            <a:ext uri="{909E8E84-426E-40DD-AFC4-6F175D3DCCD1}">
              <a14:hiddenFill xmlns:a14="http://schemas.microsoft.com/office/drawing/2010/main">
                <a:solidFill>
                  <a:srgbClr val="FFFFFF"/>
                </a:solidFill>
              </a14:hiddenFill>
            </a:ext>
          </a:extLst>
        </p:spPr>
      </p:pic>
      <p:sp>
        <p:nvSpPr>
          <p:cNvPr id="13" name="フローチャート : 代替処理 12"/>
          <p:cNvSpPr/>
          <p:nvPr/>
        </p:nvSpPr>
        <p:spPr>
          <a:xfrm rot="21128667">
            <a:off x="1935500" y="-81615"/>
            <a:ext cx="2592288" cy="1490774"/>
          </a:xfrm>
          <a:prstGeom prst="flowChartAlternateProcess">
            <a:avLst/>
          </a:prstGeom>
          <a:noFill/>
          <a:ln>
            <a:solidFill>
              <a:schemeClr val="tx1"/>
            </a:solidFill>
          </a:ln>
          <a:effectLst>
            <a:softEdge rad="419100"/>
          </a:effectLst>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soft" dir="t">
                <a:rot lat="0" lon="0" rev="10800000"/>
              </a:lightRig>
            </a:scene3d>
            <a:sp3d>
              <a:bevelT w="27940" h="12700"/>
              <a:contourClr>
                <a:srgbClr val="DDDDDD"/>
              </a:contourClr>
            </a:sp3d>
          </a:bodyPr>
          <a:lstStyle/>
          <a:p>
            <a:pPr algn="ctr">
              <a:lnSpc>
                <a:spcPts val="6000"/>
              </a:lnSpc>
            </a:pPr>
            <a:r>
              <a:rPr lang="ja-JP" altLang="en-US" sz="4800" b="1" u="sng" spc="150" dirty="0" smtClean="0">
                <a:ln w="3175">
                  <a:solidFill>
                    <a:srgbClr val="7030A0"/>
                  </a:solidFill>
                </a:ln>
                <a:solidFill>
                  <a:srgbClr val="7030A0"/>
                </a:solidFill>
                <a:effectLst>
                  <a:outerShdw blurRad="25400" algn="tl" rotWithShape="0">
                    <a:srgbClr val="000000">
                      <a:alpha val="43000"/>
                    </a:srgbClr>
                  </a:outerShdw>
                </a:effectLst>
                <a:latin typeface="メイリオ" panose="020B0604030504040204" pitchFamily="50" charset="-128"/>
                <a:ea typeface="メイリオ" panose="020B0604030504040204" pitchFamily="50" charset="-128"/>
              </a:rPr>
              <a:t>消</a:t>
            </a:r>
            <a:r>
              <a:rPr lang="ja-JP" altLang="en-US" sz="4000" b="1" u="sng" spc="150" dirty="0" smtClean="0">
                <a:ln w="3175">
                  <a:solidFill>
                    <a:srgbClr val="7030A0"/>
                  </a:solidFill>
                </a:ln>
                <a:solidFill>
                  <a:srgbClr val="7030A0"/>
                </a:solidFill>
                <a:effectLst>
                  <a:outerShdw blurRad="25400" algn="tl" rotWithShape="0">
                    <a:srgbClr val="000000">
                      <a:alpha val="43000"/>
                    </a:srgbClr>
                  </a:outerShdw>
                </a:effectLst>
                <a:latin typeface="メイリオ" panose="020B0604030504040204" pitchFamily="50" charset="-128"/>
                <a:ea typeface="メイリオ" panose="020B0604030504040204" pitchFamily="50" charset="-128"/>
              </a:rPr>
              <a:t>費</a:t>
            </a:r>
            <a:r>
              <a:rPr lang="ja-JP" altLang="en-US" sz="3600" b="1" u="sng" spc="150" dirty="0" smtClean="0">
                <a:ln w="3175">
                  <a:solidFill>
                    <a:srgbClr val="7030A0"/>
                  </a:solidFill>
                </a:ln>
                <a:solidFill>
                  <a:srgbClr val="7030A0"/>
                </a:solidFill>
                <a:effectLst>
                  <a:outerShdw blurRad="25400" algn="tl" rotWithShape="0">
                    <a:srgbClr val="000000">
                      <a:alpha val="43000"/>
                    </a:srgbClr>
                  </a:outerShdw>
                </a:effectLst>
                <a:latin typeface="メイリオ" panose="020B0604030504040204" pitchFamily="50" charset="-128"/>
                <a:ea typeface="メイリオ" panose="020B0604030504040204" pitchFamily="50" charset="-128"/>
              </a:rPr>
              <a:t>生</a:t>
            </a:r>
            <a:r>
              <a:rPr lang="ja-JP" altLang="en-US" sz="3200" b="1" u="sng" spc="150" dirty="0" smtClean="0">
                <a:ln w="3175">
                  <a:solidFill>
                    <a:srgbClr val="7030A0"/>
                  </a:solidFill>
                </a:ln>
                <a:solidFill>
                  <a:srgbClr val="7030A0"/>
                </a:solidFill>
                <a:effectLst>
                  <a:outerShdw blurRad="25400" algn="tl" rotWithShape="0">
                    <a:srgbClr val="000000">
                      <a:alpha val="43000"/>
                    </a:srgbClr>
                  </a:outerShdw>
                </a:effectLst>
                <a:latin typeface="メイリオ" panose="020B0604030504040204" pitchFamily="50" charset="-128"/>
                <a:ea typeface="メイリオ" panose="020B0604030504040204" pitchFamily="50" charset="-128"/>
              </a:rPr>
              <a:t>活</a:t>
            </a:r>
            <a:endParaRPr kumimoji="1" lang="ja-JP" altLang="en-US" sz="7200" b="1" u="sng" spc="150" dirty="0">
              <a:ln w="3175">
                <a:solidFill>
                  <a:srgbClr val="7030A0"/>
                </a:solidFill>
              </a:ln>
              <a:solidFill>
                <a:srgbClr val="7030A0"/>
              </a:solidFill>
              <a:effectLst>
                <a:outerShdw blurRad="25400" algn="tl" rotWithShape="0">
                  <a:srgbClr val="000000">
                    <a:alpha val="43000"/>
                  </a:srgbClr>
                </a:outerShdw>
              </a:effectLst>
              <a:latin typeface="メイリオ" panose="020B0604030504040204" pitchFamily="50" charset="-128"/>
              <a:ea typeface="メイリオ" panose="020B0604030504040204" pitchFamily="50" charset="-128"/>
            </a:endParaRPr>
          </a:p>
        </p:txBody>
      </p:sp>
      <p:sp>
        <p:nvSpPr>
          <p:cNvPr id="14" name="フローチャート : 代替処理 13"/>
          <p:cNvSpPr/>
          <p:nvPr/>
        </p:nvSpPr>
        <p:spPr>
          <a:xfrm rot="21170610">
            <a:off x="4101577" y="-44843"/>
            <a:ext cx="3352130" cy="1512168"/>
          </a:xfrm>
          <a:prstGeom prst="flowChartAlternateProcess">
            <a:avLst/>
          </a:prstGeom>
          <a:noFill/>
          <a:ln>
            <a:noFill/>
          </a:ln>
          <a:effectLst>
            <a:softEdge rad="419100"/>
          </a:effectLst>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soft" dir="t">
                <a:rot lat="0" lon="0" rev="10800000"/>
              </a:lightRig>
            </a:scene3d>
            <a:sp3d>
              <a:bevelT w="27940" h="12700"/>
              <a:contourClr>
                <a:srgbClr val="DDDDDD"/>
              </a:contourClr>
            </a:sp3d>
          </a:bodyPr>
          <a:lstStyle/>
          <a:p>
            <a:pPr algn="ctr">
              <a:lnSpc>
                <a:spcPts val="6000"/>
              </a:lnSpc>
            </a:pPr>
            <a:r>
              <a:rPr lang="ja-JP" altLang="en-US" sz="4800" b="1" u="sng" spc="150" dirty="0" smtClean="0">
                <a:ln w="3175">
                  <a:solidFill>
                    <a:srgbClr val="7030A0"/>
                  </a:solidFill>
                </a:ln>
                <a:solidFill>
                  <a:srgbClr val="7030A0"/>
                </a:solidFill>
                <a:effectLst>
                  <a:outerShdw blurRad="25400" algn="tl" rotWithShape="0">
                    <a:srgbClr val="000000">
                      <a:alpha val="43000"/>
                    </a:srgbClr>
                  </a:outerShdw>
                </a:effectLst>
                <a:latin typeface="メイリオ" panose="020B0604030504040204" pitchFamily="50" charset="-128"/>
                <a:ea typeface="メイリオ" panose="020B0604030504040204" pitchFamily="50" charset="-128"/>
              </a:rPr>
              <a:t>サ</a:t>
            </a:r>
            <a:r>
              <a:rPr lang="ja-JP" altLang="en-US" sz="4000" b="1" u="sng" spc="150" dirty="0" smtClean="0">
                <a:ln w="3175">
                  <a:solidFill>
                    <a:srgbClr val="7030A0"/>
                  </a:solidFill>
                </a:ln>
                <a:solidFill>
                  <a:srgbClr val="7030A0"/>
                </a:solidFill>
                <a:effectLst>
                  <a:outerShdw blurRad="25400" algn="tl" rotWithShape="0">
                    <a:srgbClr val="000000">
                      <a:alpha val="43000"/>
                    </a:srgbClr>
                  </a:outerShdw>
                </a:effectLst>
                <a:latin typeface="メイリオ" panose="020B0604030504040204" pitchFamily="50" charset="-128"/>
                <a:ea typeface="メイリオ" panose="020B0604030504040204" pitchFamily="50" charset="-128"/>
              </a:rPr>
              <a:t>ポ</a:t>
            </a:r>
            <a:r>
              <a:rPr lang="ja-JP" altLang="en-US" sz="3600" b="1" u="sng" spc="150" dirty="0" smtClean="0">
                <a:ln w="3175">
                  <a:solidFill>
                    <a:srgbClr val="7030A0"/>
                  </a:solidFill>
                </a:ln>
                <a:solidFill>
                  <a:srgbClr val="7030A0"/>
                </a:solidFill>
                <a:effectLst>
                  <a:outerShdw blurRad="25400" algn="tl" rotWithShape="0">
                    <a:srgbClr val="000000">
                      <a:alpha val="43000"/>
                    </a:srgbClr>
                  </a:outerShdw>
                </a:effectLst>
                <a:latin typeface="メイリオ" panose="020B0604030504040204" pitchFamily="50" charset="-128"/>
                <a:ea typeface="メイリオ" panose="020B0604030504040204" pitchFamily="50" charset="-128"/>
              </a:rPr>
              <a:t>ーター</a:t>
            </a:r>
            <a:endParaRPr kumimoji="1" lang="ja-JP" altLang="en-US" sz="6600" b="1" u="sng" spc="150" dirty="0">
              <a:ln w="3175">
                <a:solidFill>
                  <a:srgbClr val="7030A0"/>
                </a:solidFill>
              </a:ln>
              <a:solidFill>
                <a:srgbClr val="7030A0"/>
              </a:solidFill>
              <a:effectLst>
                <a:outerShdw blurRad="25400" algn="tl" rotWithShape="0">
                  <a:srgbClr val="000000">
                    <a:alpha val="43000"/>
                  </a:srgbClr>
                </a:outerShdw>
              </a:effectLst>
              <a:latin typeface="メイリオ" panose="020B0604030504040204" pitchFamily="50" charset="-128"/>
              <a:ea typeface="メイリオ" panose="020B0604030504040204" pitchFamily="50" charset="-128"/>
            </a:endParaRPr>
          </a:p>
        </p:txBody>
      </p:sp>
      <p:sp>
        <p:nvSpPr>
          <p:cNvPr id="35" name="テキスト ボックス 34"/>
          <p:cNvSpPr txBox="1"/>
          <p:nvPr/>
        </p:nvSpPr>
        <p:spPr>
          <a:xfrm>
            <a:off x="4717210" y="4151022"/>
            <a:ext cx="2802717" cy="276999"/>
          </a:xfrm>
          <a:prstGeom prst="rect">
            <a:avLst/>
          </a:prstGeom>
          <a:noFill/>
        </p:spPr>
        <p:txBody>
          <a:bodyPr wrap="square" rtlCol="0">
            <a:spAutoFit/>
          </a:bodyPr>
          <a:lstStyle/>
          <a:p>
            <a:r>
              <a:rPr lang="ja-JP" altLang="en-US" sz="1200" dirty="0" smtClean="0">
                <a:latin typeface="HGP行書体" panose="03000600000000000000" pitchFamily="66" charset="-128"/>
                <a:ea typeface="HGP行書体" panose="03000600000000000000" pitchFamily="66" charset="-128"/>
              </a:rPr>
              <a:t>いわて消費者トラブル防止啓発キャラクター</a:t>
            </a:r>
            <a:endParaRPr lang="en-US" altLang="ja-JP" sz="1200" dirty="0" smtClean="0">
              <a:latin typeface="HGP行書体" panose="03000600000000000000" pitchFamily="66" charset="-128"/>
              <a:ea typeface="HGP行書体" panose="03000600000000000000" pitchFamily="66" charset="-128"/>
            </a:endParaRPr>
          </a:p>
        </p:txBody>
      </p:sp>
      <p:sp>
        <p:nvSpPr>
          <p:cNvPr id="8" name="テキスト ボックス 7"/>
          <p:cNvSpPr txBox="1"/>
          <p:nvPr/>
        </p:nvSpPr>
        <p:spPr>
          <a:xfrm>
            <a:off x="203669" y="7609643"/>
            <a:ext cx="7105351" cy="1220847"/>
          </a:xfrm>
          <a:prstGeom prst="rect">
            <a:avLst/>
          </a:prstGeom>
          <a:noFill/>
          <a:ln w="38100" cmpd="sng">
            <a:noFill/>
            <a:prstDash val="solid"/>
          </a:ln>
          <a:effectLst>
            <a:softEdge rad="127000"/>
          </a:effectLst>
        </p:spPr>
        <p:txBody>
          <a:bodyPr wrap="square" rtlCol="0">
            <a:spAutoFit/>
          </a:bodyPr>
          <a:lstStyle/>
          <a:p>
            <a:pPr>
              <a:lnSpc>
                <a:spcPts val="2160"/>
              </a:lnSpc>
            </a:pPr>
            <a:r>
              <a:rPr lang="ja-JP" altLang="en-US"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４</a:t>
            </a:r>
            <a:r>
              <a:rPr lang="en-US" altLang="ja-JP"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a:t>
            </a:r>
            <a:r>
              <a:rPr lang="ja-JP" altLang="en-US"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登録期間</a:t>
            </a:r>
            <a:endParaRPr kumimoji="1" lang="en-US" altLang="ja-JP"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endParaRPr>
          </a:p>
          <a:p>
            <a:pPr>
              <a:lnSpc>
                <a:spcPts val="2160"/>
              </a:lnSpc>
            </a:pPr>
            <a:r>
              <a:rPr lang="ja-JP" altLang="en-US" sz="1400" dirty="0" smtClean="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県が登録申出を受理した日から３月</a:t>
            </a:r>
            <a:r>
              <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rPr>
              <a:t>31</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日までとします。</a:t>
            </a:r>
            <a:endPar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2160"/>
              </a:lnSpc>
            </a:pPr>
            <a:r>
              <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期間終了後に</a:t>
            </a:r>
            <a:r>
              <a:rPr lang="ja-JP" altLang="en-US" sz="1300" smtClean="0">
                <a:solidFill>
                  <a:schemeClr val="tx1">
                    <a:lumMod val="75000"/>
                    <a:lumOff val="25000"/>
                  </a:schemeClr>
                </a:solidFill>
                <a:latin typeface="メイリオ" panose="020B0604030504040204" pitchFamily="50" charset="-128"/>
                <a:ea typeface="メイリオ" panose="020B0604030504040204" pitchFamily="50" charset="-128"/>
              </a:rPr>
              <a:t>更新もできます</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。ご登録いただいた方には、年度末に改めて更新希望の有無をお伺いします。</a:t>
            </a:r>
            <a:endParaRPr kumimoji="1" lang="ja-JP" altLang="en-US" sz="13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42" name="二等辺三角形 41"/>
          <p:cNvSpPr/>
          <p:nvPr/>
        </p:nvSpPr>
        <p:spPr>
          <a:xfrm rot="17726643" flipH="1" flipV="1">
            <a:off x="6633195" y="9701440"/>
            <a:ext cx="1018711" cy="1490243"/>
          </a:xfrm>
          <a:prstGeom prst="triangle">
            <a:avLst/>
          </a:prstGeom>
          <a:solidFill>
            <a:schemeClr val="accent6">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203669" y="6383472"/>
            <a:ext cx="7105352" cy="938719"/>
          </a:xfrm>
          <a:prstGeom prst="rect">
            <a:avLst/>
          </a:prstGeom>
          <a:noFill/>
          <a:ln w="38100" cmpd="sng">
            <a:noFill/>
            <a:prstDash val="solid"/>
          </a:ln>
          <a:effectLst>
            <a:softEdge rad="127000"/>
          </a:effectLst>
        </p:spPr>
        <p:txBody>
          <a:bodyPr wrap="square" rtlCol="0">
            <a:spAutoFit/>
          </a:bodyPr>
          <a:lstStyle/>
          <a:p>
            <a:pPr>
              <a:lnSpc>
                <a:spcPts val="2160"/>
              </a:lnSpc>
            </a:pPr>
            <a:r>
              <a:rPr lang="ja-JP" altLang="en-US"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３</a:t>
            </a:r>
            <a:r>
              <a:rPr lang="en-US" altLang="ja-JP"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a:t>
            </a:r>
            <a:r>
              <a:rPr lang="ja-JP" altLang="en-US"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応募資格</a:t>
            </a:r>
            <a:endParaRPr kumimoji="1" lang="en-US" altLang="ja-JP"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endParaRPr>
          </a:p>
          <a:p>
            <a:pPr>
              <a:lnSpc>
                <a:spcPts val="2160"/>
              </a:lnSpc>
            </a:pPr>
            <a:r>
              <a:rPr lang="ja-JP" altLang="en-US" sz="1800" dirty="0">
                <a:latin typeface="メイリオ" panose="020B0604030504040204" pitchFamily="50" charset="-128"/>
                <a:ea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rPr>
              <a:t> </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消費</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生活や消費者問題に関心のある方で、</a:t>
            </a:r>
            <a:r>
              <a:rPr lang="ja-JP" altLang="en-US" sz="1300" b="1" dirty="0" smtClean="0">
                <a:solidFill>
                  <a:srgbClr val="FF0000"/>
                </a:solidFill>
                <a:latin typeface="メイリオ" panose="020B0604030504040204" pitchFamily="50" charset="-128"/>
                <a:ea typeface="メイリオ" panose="020B0604030504040204" pitchFamily="50" charset="-128"/>
              </a:rPr>
              <a:t>岩手県内在住の満</a:t>
            </a:r>
            <a:r>
              <a:rPr lang="en-US" altLang="ja-JP" sz="1300" b="1" dirty="0">
                <a:solidFill>
                  <a:srgbClr val="FF0000"/>
                </a:solidFill>
                <a:latin typeface="メイリオ" panose="020B0604030504040204" pitchFamily="50" charset="-128"/>
                <a:ea typeface="メイリオ" panose="020B0604030504040204" pitchFamily="50" charset="-128"/>
              </a:rPr>
              <a:t>18</a:t>
            </a:r>
            <a:r>
              <a:rPr lang="ja-JP" altLang="en-US" sz="1300" b="1" dirty="0" smtClean="0">
                <a:solidFill>
                  <a:srgbClr val="FF0000"/>
                </a:solidFill>
                <a:latin typeface="メイリオ" panose="020B0604030504040204" pitchFamily="50" charset="-128"/>
                <a:ea typeface="メイリオ" panose="020B0604030504040204" pitchFamily="50" charset="-128"/>
              </a:rPr>
              <a:t>歳以上</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の方であれば、どなたでもサポーターに登録することができます。登録方法は、裏面をご覧ください。</a:t>
            </a:r>
            <a:endParaRPr kumimoji="1" lang="ja-JP" altLang="en-US" sz="13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197988" y="1252053"/>
            <a:ext cx="4637029" cy="2913618"/>
          </a:xfrm>
          <a:prstGeom prst="rect">
            <a:avLst/>
          </a:prstGeom>
          <a:noFill/>
          <a:ln w="38100" cmpd="sng">
            <a:noFill/>
            <a:prstDash val="solid"/>
          </a:ln>
          <a:effectLst>
            <a:softEdge rad="127000"/>
          </a:effectLst>
        </p:spPr>
        <p:txBody>
          <a:bodyPr wrap="square" rtlCol="0">
            <a:spAutoFit/>
          </a:bodyPr>
          <a:lstStyle/>
          <a:p>
            <a:pPr>
              <a:lnSpc>
                <a:spcPts val="2160"/>
              </a:lnSpc>
            </a:pPr>
            <a:r>
              <a:rPr lang="ja-JP" altLang="en-US" sz="1800" b="1" spc="300" dirty="0" smtClean="0">
                <a:ln w="1905"/>
                <a:solidFill>
                  <a:schemeClr val="bg1"/>
                </a:solidFill>
                <a:latin typeface="メイリオ" panose="020B0604030504040204" pitchFamily="50" charset="-128"/>
                <a:ea typeface="メイリオ" panose="020B0604030504040204" pitchFamily="50" charset="-128"/>
              </a:rPr>
              <a:t>１</a:t>
            </a:r>
            <a:r>
              <a:rPr lang="en-US" altLang="ja-JP" sz="1800" b="1" spc="300" dirty="0" smtClean="0">
                <a:ln w="1905"/>
                <a:solidFill>
                  <a:schemeClr val="bg1"/>
                </a:solidFill>
                <a:latin typeface="メイリオ" panose="020B0604030504040204" pitchFamily="50" charset="-128"/>
                <a:ea typeface="メイリオ" panose="020B0604030504040204" pitchFamily="50" charset="-128"/>
              </a:rPr>
              <a:t>.</a:t>
            </a:r>
            <a:r>
              <a:rPr kumimoji="1" lang="ja-JP" altLang="en-US" sz="1800" b="1" spc="300" dirty="0" smtClean="0">
                <a:ln w="1905"/>
                <a:solidFill>
                  <a:schemeClr val="bg1"/>
                </a:solidFill>
                <a:latin typeface="メイリオ" panose="020B0604030504040204" pitchFamily="50" charset="-128"/>
                <a:ea typeface="メイリオ" panose="020B0604030504040204" pitchFamily="50" charset="-128"/>
              </a:rPr>
              <a:t>消費生活サポーターとは？</a:t>
            </a:r>
            <a:endParaRPr kumimoji="1" lang="en-US" altLang="ja-JP" sz="1800" b="1" spc="300" dirty="0" smtClean="0">
              <a:ln w="1905"/>
              <a:solidFill>
                <a:schemeClr val="bg1"/>
              </a:solidFill>
              <a:latin typeface="メイリオ" panose="020B0604030504040204" pitchFamily="50" charset="-128"/>
              <a:ea typeface="メイリオ" panose="020B0604030504040204" pitchFamily="50" charset="-128"/>
            </a:endParaRPr>
          </a:p>
          <a:p>
            <a:pPr>
              <a:lnSpc>
                <a:spcPts val="2160"/>
              </a:lnSpc>
            </a:pPr>
            <a:r>
              <a:rPr lang="ja-JP" altLang="en-US" sz="1800" dirty="0">
                <a:latin typeface="メイリオ" panose="020B0604030504040204" pitchFamily="50" charset="-128"/>
                <a:ea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rPr>
              <a:t> </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消費者</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被害のない地域づくりをすすめるため、消費生活に関する情報を身近な人や地域、団体に伝えたり、地域の情報やニーズを岩手県立県民生活センターに情報提供して</a:t>
            </a:r>
            <a:r>
              <a:rPr lang="ja-JP" altLang="en-US" sz="1300" dirty="0">
                <a:solidFill>
                  <a:schemeClr val="tx1">
                    <a:lumMod val="75000"/>
                    <a:lumOff val="25000"/>
                  </a:schemeClr>
                </a:solidFill>
                <a:latin typeface="メイリオ" panose="020B0604030504040204" pitchFamily="50" charset="-128"/>
                <a:ea typeface="メイリオ" panose="020B0604030504040204" pitchFamily="50" charset="-128"/>
              </a:rPr>
              <a:t>いただく</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など、</a:t>
            </a:r>
            <a:r>
              <a:rPr lang="ja-JP" altLang="en-US" sz="1300" b="1" dirty="0" smtClean="0">
                <a:solidFill>
                  <a:srgbClr val="FF0000"/>
                </a:solidFill>
                <a:latin typeface="メイリオ" panose="020B0604030504040204" pitchFamily="50" charset="-128"/>
                <a:ea typeface="メイリオ" panose="020B0604030504040204" pitchFamily="50" charset="-128"/>
              </a:rPr>
              <a:t>地域における啓発活動の担い手として活躍していただくボランティア</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です。</a:t>
            </a:r>
            <a:endPar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2160"/>
              </a:lnSpc>
            </a:pPr>
            <a:r>
              <a:rPr lang="ja-JP" altLang="en-US" sz="13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これまでの知識や経験にあわせて、</a:t>
            </a:r>
            <a:r>
              <a:rPr lang="ja-JP" altLang="en-US" sz="1300" b="1" dirty="0" smtClean="0">
                <a:solidFill>
                  <a:srgbClr val="FF0000"/>
                </a:solidFill>
                <a:latin typeface="メイリオ" panose="020B0604030504040204" pitchFamily="50" charset="-128"/>
                <a:ea typeface="メイリオ" panose="020B0604030504040204" pitchFamily="50" charset="-128"/>
              </a:rPr>
              <a:t>無理のない範囲での活動</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をお願いしています。サポーターに登録くださった方には、県民生活センターから消費生活に関する情報等を定期的にお送りします。</a:t>
            </a:r>
            <a:endParaRPr kumimoji="1" lang="ja-JP" altLang="en-US" sz="13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pic>
        <p:nvPicPr>
          <p:cNvPr id="2" name="図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36674" y="9333557"/>
            <a:ext cx="1057275" cy="1057275"/>
          </a:xfrm>
          <a:prstGeom prst="rect">
            <a:avLst/>
          </a:prstGeom>
        </p:spPr>
      </p:pic>
    </p:spTree>
    <p:extLst>
      <p:ext uri="{BB962C8B-B14F-4D97-AF65-F5344CB8AC3E}">
        <p14:creationId xmlns:p14="http://schemas.microsoft.com/office/powerpoint/2010/main" val="34485661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 name="二等辺三角形 20"/>
          <p:cNvSpPr/>
          <p:nvPr/>
        </p:nvSpPr>
        <p:spPr>
          <a:xfrm rot="7664527">
            <a:off x="75265" y="889940"/>
            <a:ext cx="1444320" cy="1550317"/>
          </a:xfrm>
          <a:prstGeom prst="triangle">
            <a:avLst/>
          </a:prstGeom>
          <a:solidFill>
            <a:schemeClr val="accent6">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203670" y="162123"/>
            <a:ext cx="7105352" cy="317004"/>
          </a:xfrm>
          <a:prstGeom prst="rect">
            <a:avLst/>
          </a:prstGeom>
          <a:solidFill>
            <a:srgbClr val="5725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213444" y="1733295"/>
            <a:ext cx="3490849" cy="317004"/>
          </a:xfrm>
          <a:prstGeom prst="rect">
            <a:avLst/>
          </a:prstGeom>
          <a:solidFill>
            <a:srgbClr val="5725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二等辺三角形 21"/>
          <p:cNvSpPr/>
          <p:nvPr/>
        </p:nvSpPr>
        <p:spPr>
          <a:xfrm rot="14481910">
            <a:off x="6479553" y="577058"/>
            <a:ext cx="1308657" cy="1631478"/>
          </a:xfrm>
          <a:prstGeom prst="triangle">
            <a:avLst/>
          </a:prstGeom>
          <a:solidFill>
            <a:srgbClr val="A3E7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二等辺三角形 22"/>
          <p:cNvSpPr/>
          <p:nvPr/>
        </p:nvSpPr>
        <p:spPr>
          <a:xfrm rot="3438608">
            <a:off x="3112307" y="2420514"/>
            <a:ext cx="1329916" cy="1625904"/>
          </a:xfrm>
          <a:prstGeom prst="triangle">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二等辺三角形 19"/>
          <p:cNvSpPr/>
          <p:nvPr/>
        </p:nvSpPr>
        <p:spPr>
          <a:xfrm rot="4729215">
            <a:off x="5762809" y="9304150"/>
            <a:ext cx="1329916" cy="1625904"/>
          </a:xfrm>
          <a:prstGeom prst="triangle">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二等辺三角形 18"/>
          <p:cNvSpPr/>
          <p:nvPr/>
        </p:nvSpPr>
        <p:spPr>
          <a:xfrm rot="14469264">
            <a:off x="2835965" y="9418818"/>
            <a:ext cx="1411400" cy="1957157"/>
          </a:xfrm>
          <a:prstGeom prst="triangle">
            <a:avLst/>
          </a:prstGeom>
          <a:solidFill>
            <a:schemeClr val="accent6">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二等辺三角形 17"/>
          <p:cNvSpPr/>
          <p:nvPr/>
        </p:nvSpPr>
        <p:spPr>
          <a:xfrm rot="4729215">
            <a:off x="820766" y="8630347"/>
            <a:ext cx="1312643" cy="2561994"/>
          </a:xfrm>
          <a:prstGeom prst="triangle">
            <a:avLst/>
          </a:prstGeom>
          <a:solidFill>
            <a:srgbClr val="A3E7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200312" y="162123"/>
            <a:ext cx="7153908" cy="1502976"/>
          </a:xfrm>
          <a:prstGeom prst="rect">
            <a:avLst/>
          </a:prstGeom>
          <a:noFill/>
          <a:ln w="38100" cmpd="sng">
            <a:noFill/>
            <a:prstDash val="solid"/>
          </a:ln>
          <a:effectLst>
            <a:softEdge rad="127000"/>
          </a:effectLst>
        </p:spPr>
        <p:txBody>
          <a:bodyPr wrap="square" rtlCol="0">
            <a:spAutoFit/>
          </a:bodyPr>
          <a:lstStyle/>
          <a:p>
            <a:pPr>
              <a:lnSpc>
                <a:spcPts val="2160"/>
              </a:lnSpc>
            </a:pPr>
            <a:r>
              <a:rPr lang="en-US" altLang="ja-JP" sz="1800" b="1" spc="300" dirty="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6</a:t>
            </a:r>
            <a:r>
              <a:rPr lang="en-US" altLang="ja-JP"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a:t>
            </a:r>
            <a:r>
              <a:rPr lang="ja-JP" altLang="en-US"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登録方法</a:t>
            </a:r>
            <a:endParaRPr kumimoji="1" lang="en-US" altLang="ja-JP"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endParaRPr>
          </a:p>
          <a:p>
            <a:pPr>
              <a:lnSpc>
                <a:spcPts val="2160"/>
              </a:lnSpc>
            </a:pPr>
            <a:r>
              <a:rPr lang="ja-JP" altLang="en-US" sz="1800" dirty="0">
                <a:solidFill>
                  <a:schemeClr val="bg1">
                    <a:lumMod val="75000"/>
                    <a:lumOff val="25000"/>
                  </a:schemeClr>
                </a:solidFill>
                <a:latin typeface="メイリオ" panose="020B0604030504040204" pitchFamily="50" charset="-128"/>
                <a:ea typeface="メイリオ" panose="020B0604030504040204" pitchFamily="50" charset="-128"/>
              </a:rPr>
              <a:t> </a:t>
            </a:r>
            <a:r>
              <a:rPr lang="ja-JP" altLang="en-US" sz="1800" dirty="0" smtClean="0">
                <a:solidFill>
                  <a:schemeClr val="bg1">
                    <a:lumMod val="75000"/>
                    <a:lumOff val="25000"/>
                  </a:schemeClr>
                </a:solidFill>
                <a:latin typeface="メイリオ" panose="020B0604030504040204" pitchFamily="50" charset="-128"/>
                <a:ea typeface="メイリオ" panose="020B0604030504040204" pitchFamily="50" charset="-128"/>
              </a:rPr>
              <a:t> </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下記</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登録申込用紙に必要事項を記載の上、郵便または</a:t>
            </a:r>
            <a:r>
              <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rPr>
              <a:t>FAX</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でお申し込みください。</a:t>
            </a:r>
            <a:endPar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2160"/>
              </a:lnSpc>
            </a:pPr>
            <a:r>
              <a:rPr lang="ja-JP" altLang="en-US" sz="1300" dirty="0">
                <a:solidFill>
                  <a:schemeClr val="tx1">
                    <a:lumMod val="75000"/>
                    <a:lumOff val="25000"/>
                  </a:schemeClr>
                </a:solidFill>
                <a:latin typeface="メイリオ" panose="020B0604030504040204" pitchFamily="50" charset="-128"/>
                <a:ea typeface="メイリオ" panose="020B0604030504040204" pitchFamily="50" charset="-128"/>
              </a:rPr>
              <a:t>　</a:t>
            </a:r>
            <a:r>
              <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rPr>
              <a:t>E-mail</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の場合は、件名を「消費生活サポーター登録希望」とし、必要事項を本文に記載して下記までお申し込みください。</a:t>
            </a:r>
            <a:endPar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2160"/>
              </a:lnSpc>
            </a:pPr>
            <a:r>
              <a:rPr lang="ja-JP" altLang="en-US" sz="1300"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1300" dirty="0" smtClean="0">
                <a:solidFill>
                  <a:schemeClr val="tx1">
                    <a:lumMod val="75000"/>
                    <a:lumOff val="25000"/>
                  </a:schemeClr>
                </a:solidFill>
                <a:latin typeface="メイリオ" panose="020B0604030504040204" pitchFamily="50" charset="-128"/>
                <a:ea typeface="メイリオ" panose="020B0604030504040204" pitchFamily="50" charset="-128"/>
              </a:rPr>
              <a:t>登録用紙は岩手県立県民生活センターホームページからもダウンロードできます。</a:t>
            </a:r>
            <a:endParaRPr lang="en-US" altLang="ja-JP" sz="1300"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5" name="テキスト ボックス 4"/>
          <p:cNvSpPr txBox="1"/>
          <p:nvPr/>
        </p:nvSpPr>
        <p:spPr>
          <a:xfrm>
            <a:off x="220332" y="1734718"/>
            <a:ext cx="3513697" cy="2067233"/>
          </a:xfrm>
          <a:prstGeom prst="rect">
            <a:avLst/>
          </a:prstGeom>
          <a:noFill/>
          <a:ln w="38100" cmpd="sng">
            <a:noFill/>
            <a:prstDash val="solid"/>
          </a:ln>
          <a:effectLst>
            <a:softEdge rad="127000"/>
          </a:effectLst>
        </p:spPr>
        <p:txBody>
          <a:bodyPr wrap="square" rtlCol="0">
            <a:spAutoFit/>
          </a:bodyPr>
          <a:lstStyle/>
          <a:p>
            <a:pPr>
              <a:lnSpc>
                <a:spcPts val="2160"/>
              </a:lnSpc>
            </a:pPr>
            <a:r>
              <a:rPr lang="en-US" altLang="ja-JP"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7.</a:t>
            </a:r>
            <a:r>
              <a:rPr lang="ja-JP" altLang="en-US"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rPr>
              <a:t>お問い合わせ･申込み先</a:t>
            </a:r>
            <a:endParaRPr kumimoji="1" lang="en-US" altLang="ja-JP" sz="1800" b="1" spc="300" dirty="0" smtClean="0">
              <a:ln w="1905"/>
              <a:solidFill>
                <a:schemeClr val="bg1"/>
              </a:solidFill>
              <a:effectLst>
                <a:innerShdw blurRad="69850" dist="43180" dir="5400000">
                  <a:srgbClr val="000000">
                    <a:alpha val="65000"/>
                  </a:srgbClr>
                </a:innerShdw>
              </a:effectLst>
              <a:latin typeface="メイリオ" panose="020B0604030504040204" pitchFamily="50" charset="-128"/>
              <a:ea typeface="メイリオ" panose="020B0604030504040204" pitchFamily="50" charset="-128"/>
            </a:endParaRPr>
          </a:p>
          <a:p>
            <a:pPr>
              <a:lnSpc>
                <a:spcPts val="2160"/>
              </a:lnSpc>
            </a:pPr>
            <a:r>
              <a:rPr lang="ja-JP" altLang="en-US" sz="1600" b="1" dirty="0">
                <a:solidFill>
                  <a:schemeClr val="tx1">
                    <a:lumMod val="75000"/>
                    <a:lumOff val="25000"/>
                  </a:schemeClr>
                </a:solidFill>
                <a:latin typeface="メイリオ" panose="020B0604030504040204" pitchFamily="50" charset="-128"/>
                <a:ea typeface="メイリオ" panose="020B0604030504040204" pitchFamily="50" charset="-128"/>
              </a:rPr>
              <a:t> </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rPr>
              <a:t>岩手県立県民生活センター</a:t>
            </a:r>
            <a:endPar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2160"/>
              </a:lnSpc>
            </a:pP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rPr>
              <a:t> 〒</a:t>
            </a:r>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rPr>
              <a:t>020-0021</a:t>
            </a:r>
          </a:p>
          <a:p>
            <a:pPr>
              <a:lnSpc>
                <a:spcPts val="2160"/>
              </a:lnSpc>
            </a:pP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rPr>
              <a:t> 盛岡市中央通三丁目１０－２</a:t>
            </a:r>
            <a:endPar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endParaRPr>
          </a:p>
          <a:p>
            <a:pPr>
              <a:lnSpc>
                <a:spcPts val="2160"/>
              </a:lnSpc>
            </a:pP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rPr>
              <a:t> 電話：</a:t>
            </a:r>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rPr>
              <a:t>019-624-2586</a:t>
            </a:r>
          </a:p>
          <a:p>
            <a:pPr>
              <a:lnSpc>
                <a:spcPts val="2160"/>
              </a:lnSpc>
            </a:pPr>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rPr>
              <a:t> FAX</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rPr>
              <a:t>019-624-2790</a:t>
            </a:r>
          </a:p>
          <a:p>
            <a:pPr>
              <a:lnSpc>
                <a:spcPts val="2160"/>
              </a:lnSpc>
            </a:pPr>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rPr>
              <a:t> E-mail</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rPr>
              <a:t>CB0001@pref.iwate.jp</a:t>
            </a:r>
            <a:r>
              <a:rPr lang="ja-JP" altLang="en-US" sz="1600" b="1" dirty="0" smtClean="0">
                <a:solidFill>
                  <a:schemeClr val="tx1">
                    <a:lumMod val="75000"/>
                    <a:lumOff val="25000"/>
                  </a:schemeClr>
                </a:solidFill>
                <a:latin typeface="メイリオ" panose="020B0604030504040204" pitchFamily="50" charset="-128"/>
                <a:ea typeface="メイリオ" panose="020B0604030504040204" pitchFamily="50" charset="-128"/>
              </a:rPr>
              <a:t>　　　　　　　　　　　   </a:t>
            </a:r>
            <a:endParaRPr lang="en-US" altLang="ja-JP" sz="1600" b="1"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630730" y="4203299"/>
            <a:ext cx="7468116" cy="411651"/>
          </a:xfrm>
          <a:prstGeom prst="rect">
            <a:avLst/>
          </a:prstGeom>
          <a:noFill/>
          <a:ln w="38100" cmpd="sng">
            <a:noFill/>
            <a:prstDash val="solid"/>
          </a:ln>
        </p:spPr>
        <p:txBody>
          <a:bodyPr wrap="square" rtlCol="0">
            <a:spAutoFit/>
          </a:bodyPr>
          <a:lstStyle/>
          <a:p>
            <a:pPr>
              <a:lnSpc>
                <a:spcPts val="2160"/>
              </a:lnSpc>
            </a:pPr>
            <a:r>
              <a:rPr lang="en-US" altLang="ja-JP" sz="2400" dirty="0" smtClean="0">
                <a:latin typeface="メイリオ" panose="020B0604030504040204" pitchFamily="50" charset="-128"/>
                <a:ea typeface="メイリオ" panose="020B0604030504040204" pitchFamily="50" charset="-128"/>
              </a:rPr>
              <a:t>【</a:t>
            </a:r>
            <a:r>
              <a:rPr lang="ja-JP" altLang="en-US" sz="2400" dirty="0" smtClean="0">
                <a:solidFill>
                  <a:schemeClr val="tx1">
                    <a:lumMod val="75000"/>
                    <a:lumOff val="25000"/>
                  </a:schemeClr>
                </a:solidFill>
                <a:latin typeface="メイリオ" panose="020B0604030504040204" pitchFamily="50" charset="-128"/>
                <a:ea typeface="メイリオ" panose="020B0604030504040204" pitchFamily="50" charset="-128"/>
              </a:rPr>
              <a:t>岩手県消費生活サポーター登録申込用紙</a:t>
            </a:r>
            <a:r>
              <a:rPr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rPr>
              <a:t>】</a:t>
            </a:r>
            <a:endParaRPr kumimoji="1" lang="en-US" altLang="ja-JP" sz="2400" dirty="0" smtClean="0">
              <a:solidFill>
                <a:schemeClr val="tx1">
                  <a:lumMod val="75000"/>
                  <a:lumOff val="25000"/>
                </a:schemeClr>
              </a:solidFill>
              <a:latin typeface="メイリオ" panose="020B0604030504040204" pitchFamily="50" charset="-128"/>
              <a:ea typeface="メイリオ"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1803068912"/>
              </p:ext>
            </p:extLst>
          </p:nvPr>
        </p:nvGraphicFramePr>
        <p:xfrm>
          <a:off x="396256" y="4607222"/>
          <a:ext cx="6696743" cy="5113940"/>
        </p:xfrm>
        <a:graphic>
          <a:graphicData uri="http://schemas.openxmlformats.org/drawingml/2006/table">
            <a:tbl>
              <a:tblPr bandRow="1">
                <a:tableStyleId>{073A0DAA-6AF3-43AB-8588-CEC1D06C72B9}</a:tableStyleId>
              </a:tblPr>
              <a:tblGrid>
                <a:gridCol w="1656183">
                  <a:extLst>
                    <a:ext uri="{9D8B030D-6E8A-4147-A177-3AD203B41FA5}">
                      <a16:colId xmlns:a16="http://schemas.microsoft.com/office/drawing/2014/main" val="20000"/>
                    </a:ext>
                  </a:extLst>
                </a:gridCol>
                <a:gridCol w="5040560">
                  <a:extLst>
                    <a:ext uri="{9D8B030D-6E8A-4147-A177-3AD203B41FA5}">
                      <a16:colId xmlns:a16="http://schemas.microsoft.com/office/drawing/2014/main" val="20001"/>
                    </a:ext>
                  </a:extLst>
                </a:gridCol>
              </a:tblGrid>
              <a:tr h="861542">
                <a:tc>
                  <a:txBody>
                    <a:bodyPr/>
                    <a:lstStyle/>
                    <a:p>
                      <a:pPr algn="l"/>
                      <a:r>
                        <a:rPr kumimoji="1" lang="ja-JP" altLang="en-US" sz="1800" dirty="0" smtClean="0">
                          <a:latin typeface="メイリオ" panose="020B0604030504040204" pitchFamily="50" charset="-128"/>
                          <a:ea typeface="メイリオ" panose="020B0604030504040204" pitchFamily="50" charset="-128"/>
                        </a:rPr>
                        <a:t>ふりがな</a:t>
                      </a:r>
                      <a:r>
                        <a:rPr kumimoji="1" lang="ja-JP" altLang="en-US" sz="1400" dirty="0" smtClean="0">
                          <a:latin typeface="メイリオ" panose="020B0604030504040204" pitchFamily="50" charset="-128"/>
                          <a:ea typeface="メイリオ" panose="020B0604030504040204" pitchFamily="50" charset="-128"/>
                        </a:rPr>
                        <a:t>（</a:t>
                      </a:r>
                      <a:r>
                        <a:rPr kumimoji="1" lang="en-US" altLang="ja-JP" sz="1400" dirty="0" smtClean="0">
                          <a:latin typeface="メイリオ" panose="020B0604030504040204" pitchFamily="50" charset="-128"/>
                          <a:ea typeface="メイリオ" panose="020B0604030504040204" pitchFamily="50" charset="-128"/>
                        </a:rPr>
                        <a:t>※</a:t>
                      </a:r>
                      <a:r>
                        <a:rPr kumimoji="1" lang="ja-JP" altLang="en-US" sz="1400" dirty="0" smtClean="0">
                          <a:latin typeface="メイリオ" panose="020B0604030504040204" pitchFamily="50" charset="-128"/>
                          <a:ea typeface="メイリオ" panose="020B0604030504040204" pitchFamily="50" charset="-128"/>
                        </a:rPr>
                        <a:t>）</a:t>
                      </a:r>
                      <a:endParaRPr kumimoji="1" lang="ja-JP" altLang="en-US" sz="140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noFill/>
                  </a:tcPr>
                </a:tc>
                <a:tc>
                  <a:txBody>
                    <a:bodyPr/>
                    <a:lstStyle/>
                    <a:p>
                      <a:pPr algn="ctr"/>
                      <a:endParaRPr kumimoji="1" lang="en-US" altLang="ja-JP" dirty="0" smtClean="0">
                        <a:latin typeface="メイリオ" panose="020B0604030504040204" pitchFamily="50" charset="-128"/>
                        <a:ea typeface="メイリオ" panose="020B0604030504040204" pitchFamily="50" charset="-128"/>
                      </a:endParaRPr>
                    </a:p>
                    <a:p>
                      <a:pPr algn="ctr"/>
                      <a:endParaRPr kumimoji="1" lang="en-US" altLang="ja-JP" dirty="0" smtClean="0">
                        <a:latin typeface="メイリオ" panose="020B0604030504040204" pitchFamily="50" charset="-128"/>
                        <a:ea typeface="メイリオ" panose="020B0604030504040204" pitchFamily="50" charset="-128"/>
                      </a:endParaRPr>
                    </a:p>
                    <a:p>
                      <a:pPr algn="ctr"/>
                      <a:endParaRPr kumimoji="1" lang="ja-JP" altLang="en-US"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0"/>
                  </a:ext>
                </a:extLst>
              </a:tr>
              <a:tr h="861542">
                <a:tc>
                  <a:txBody>
                    <a:bodyPr/>
                    <a:lstStyle/>
                    <a:p>
                      <a:pPr algn="l"/>
                      <a:r>
                        <a:rPr kumimoji="1" lang="ja-JP" altLang="en-US" sz="1800" dirty="0" smtClean="0">
                          <a:latin typeface="メイリオ" panose="020B0604030504040204" pitchFamily="50" charset="-128"/>
                          <a:ea typeface="メイリオ" panose="020B0604030504040204" pitchFamily="50" charset="-128"/>
                        </a:rPr>
                        <a:t>氏　名</a:t>
                      </a:r>
                      <a:r>
                        <a:rPr kumimoji="1" lang="ja-JP" altLang="en-US" sz="1400" dirty="0" smtClean="0">
                          <a:latin typeface="メイリオ" panose="020B0604030504040204" pitchFamily="50" charset="-128"/>
                          <a:ea typeface="メイリオ" panose="020B0604030504040204" pitchFamily="50" charset="-128"/>
                        </a:rPr>
                        <a:t>（</a:t>
                      </a:r>
                      <a:r>
                        <a:rPr kumimoji="1" lang="en-US" altLang="ja-JP" sz="1400" dirty="0" smtClean="0">
                          <a:latin typeface="メイリオ" panose="020B0604030504040204" pitchFamily="50" charset="-128"/>
                          <a:ea typeface="メイリオ" panose="020B0604030504040204" pitchFamily="50" charset="-128"/>
                        </a:rPr>
                        <a:t>※</a:t>
                      </a:r>
                      <a:r>
                        <a:rPr kumimoji="1" lang="ja-JP" altLang="en-US" sz="1400" dirty="0" smtClean="0">
                          <a:latin typeface="メイリオ" panose="020B0604030504040204" pitchFamily="50" charset="-128"/>
                          <a:ea typeface="メイリオ" panose="020B0604030504040204" pitchFamily="50" charset="-128"/>
                        </a:rPr>
                        <a:t>）</a:t>
                      </a:r>
                      <a:endParaRPr kumimoji="1" lang="ja-JP" altLang="en-US" sz="140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noFill/>
                  </a:tcPr>
                </a:tc>
                <a:tc>
                  <a:txBody>
                    <a:bodyPr/>
                    <a:lstStyle/>
                    <a:p>
                      <a:pPr algn="ctr"/>
                      <a:endParaRPr kumimoji="1" lang="en-US" altLang="ja-JP" dirty="0" smtClean="0">
                        <a:latin typeface="メイリオ" panose="020B0604030504040204" pitchFamily="50" charset="-128"/>
                        <a:ea typeface="メイリオ" panose="020B0604030504040204" pitchFamily="50" charset="-128"/>
                      </a:endParaRPr>
                    </a:p>
                    <a:p>
                      <a:pPr algn="ctr"/>
                      <a:endParaRPr kumimoji="1" lang="en-US" altLang="ja-JP" dirty="0" smtClean="0">
                        <a:latin typeface="メイリオ" panose="020B0604030504040204" pitchFamily="50" charset="-128"/>
                        <a:ea typeface="メイリオ" panose="020B0604030504040204" pitchFamily="50" charset="-128"/>
                      </a:endParaRPr>
                    </a:p>
                    <a:p>
                      <a:pPr algn="ctr"/>
                      <a:endParaRPr kumimoji="1" lang="ja-JP" altLang="en-US"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1"/>
                  </a:ext>
                </a:extLst>
              </a:tr>
              <a:tr h="1120005">
                <a:tc>
                  <a:txBody>
                    <a:bodyPr/>
                    <a:lstStyle/>
                    <a:p>
                      <a:pPr algn="l"/>
                      <a:r>
                        <a:rPr kumimoji="1" lang="ja-JP" altLang="en-US" sz="1800" dirty="0" smtClean="0">
                          <a:latin typeface="メイリオ" panose="020B0604030504040204" pitchFamily="50" charset="-128"/>
                          <a:ea typeface="メイリオ" panose="020B0604030504040204" pitchFamily="50" charset="-128"/>
                        </a:rPr>
                        <a:t>住　所</a:t>
                      </a:r>
                      <a:r>
                        <a:rPr kumimoji="1" lang="ja-JP" altLang="en-US" sz="1400" dirty="0" smtClean="0">
                          <a:latin typeface="メイリオ" panose="020B0604030504040204" pitchFamily="50" charset="-128"/>
                          <a:ea typeface="メイリオ" panose="020B0604030504040204" pitchFamily="50" charset="-128"/>
                        </a:rPr>
                        <a:t>（</a:t>
                      </a:r>
                      <a:r>
                        <a:rPr kumimoji="1" lang="en-US" altLang="ja-JP" sz="1400" dirty="0" smtClean="0">
                          <a:latin typeface="メイリオ" panose="020B0604030504040204" pitchFamily="50" charset="-128"/>
                          <a:ea typeface="メイリオ" panose="020B0604030504040204" pitchFamily="50" charset="-128"/>
                        </a:rPr>
                        <a:t>※</a:t>
                      </a:r>
                      <a:r>
                        <a:rPr kumimoji="1" lang="ja-JP" altLang="en-US" sz="1400" dirty="0" smtClean="0">
                          <a:latin typeface="メイリオ" panose="020B0604030504040204" pitchFamily="50" charset="-128"/>
                          <a:ea typeface="メイリオ" panose="020B0604030504040204" pitchFamily="50" charset="-128"/>
                        </a:rPr>
                        <a:t>）</a:t>
                      </a:r>
                      <a:endParaRPr kumimoji="1" lang="ja-JP" altLang="en-US" sz="140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noFill/>
                  </a:tcPr>
                </a:tc>
                <a:tc>
                  <a:txBody>
                    <a:bodyPr/>
                    <a:lstStyle/>
                    <a:p>
                      <a:pPr algn="l"/>
                      <a:r>
                        <a:rPr kumimoji="1" lang="ja-JP" altLang="en-US" dirty="0" smtClean="0">
                          <a:latin typeface="メイリオ" panose="020B0604030504040204" pitchFamily="50" charset="-128"/>
                          <a:ea typeface="メイリオ" panose="020B0604030504040204" pitchFamily="50" charset="-128"/>
                        </a:rPr>
                        <a:t>〒　　　</a:t>
                      </a:r>
                      <a:r>
                        <a:rPr kumimoji="1" lang="ja-JP" altLang="en-US" dirty="0" err="1" smtClean="0">
                          <a:latin typeface="メイリオ" panose="020B0604030504040204" pitchFamily="50" charset="-128"/>
                          <a:ea typeface="メイリオ" panose="020B0604030504040204" pitchFamily="50" charset="-128"/>
                        </a:rPr>
                        <a:t>ー</a:t>
                      </a:r>
                      <a:endParaRPr kumimoji="1" lang="en-US" altLang="ja-JP" dirty="0" smtClean="0">
                        <a:latin typeface="メイリオ" panose="020B0604030504040204" pitchFamily="50" charset="-128"/>
                        <a:ea typeface="メイリオ" panose="020B0604030504040204" pitchFamily="50" charset="-128"/>
                      </a:endParaRPr>
                    </a:p>
                    <a:p>
                      <a:pPr algn="l"/>
                      <a:endParaRPr kumimoji="1" lang="en-US" altLang="ja-JP" dirty="0" smtClean="0">
                        <a:latin typeface="メイリオ" panose="020B0604030504040204" pitchFamily="50" charset="-128"/>
                        <a:ea typeface="メイリオ" panose="020B0604030504040204" pitchFamily="50" charset="-128"/>
                      </a:endParaRPr>
                    </a:p>
                    <a:p>
                      <a:pPr algn="l"/>
                      <a:endParaRPr kumimoji="1" lang="en-US" altLang="ja-JP" dirty="0" smtClean="0">
                        <a:latin typeface="メイリオ" panose="020B0604030504040204" pitchFamily="50" charset="-128"/>
                        <a:ea typeface="メイリオ" panose="020B0604030504040204" pitchFamily="50" charset="-128"/>
                      </a:endParaRPr>
                    </a:p>
                    <a:p>
                      <a:pPr algn="l"/>
                      <a:endParaRPr kumimoji="1" lang="ja-JP" altLang="en-US"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2"/>
                  </a:ext>
                </a:extLst>
              </a:tr>
              <a:tr h="804106">
                <a:tc>
                  <a:txBody>
                    <a:bodyPr/>
                    <a:lstStyle/>
                    <a:p>
                      <a:pPr algn="l"/>
                      <a:r>
                        <a:rPr kumimoji="1" lang="ja-JP" altLang="en-US" sz="1800" dirty="0" smtClean="0">
                          <a:latin typeface="メイリオ" panose="020B0604030504040204" pitchFamily="50" charset="-128"/>
                          <a:ea typeface="メイリオ" panose="020B0604030504040204" pitchFamily="50" charset="-128"/>
                        </a:rPr>
                        <a:t>年　代</a:t>
                      </a:r>
                      <a:endParaRPr kumimoji="1" lang="en-US" altLang="ja-JP" sz="1800" dirty="0" smtClean="0">
                        <a:latin typeface="メイリオ" panose="020B0604030504040204" pitchFamily="50" charset="-128"/>
                        <a:ea typeface="メイリオ" panose="020B0604030504040204" pitchFamily="50" charset="-128"/>
                      </a:endParaRPr>
                    </a:p>
                    <a:p>
                      <a:pPr algn="l"/>
                      <a:r>
                        <a:rPr kumimoji="1" lang="ja-JP" altLang="en-US" sz="1050" dirty="0" smtClean="0">
                          <a:latin typeface="メイリオ" panose="020B0604030504040204" pitchFamily="50" charset="-128"/>
                          <a:ea typeface="メイリオ" panose="020B0604030504040204" pitchFamily="50" charset="-128"/>
                        </a:rPr>
                        <a:t>（〇印をしてください）</a:t>
                      </a:r>
                      <a:endParaRPr kumimoji="1" lang="ja-JP" altLang="en-US" sz="105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noFill/>
                  </a:tcPr>
                </a:tc>
                <a:tc>
                  <a:txBody>
                    <a:bodyPr/>
                    <a:lstStyle/>
                    <a:p>
                      <a:pPr algn="ctr"/>
                      <a:r>
                        <a:rPr kumimoji="1" lang="en-US" altLang="ja-JP" sz="1600" dirty="0" smtClean="0">
                          <a:latin typeface="メイリオ" panose="020B0604030504040204" pitchFamily="50" charset="-128"/>
                          <a:ea typeface="メイリオ" panose="020B0604030504040204" pitchFamily="50" charset="-128"/>
                        </a:rPr>
                        <a:t>10</a:t>
                      </a:r>
                      <a:r>
                        <a:rPr kumimoji="1" lang="ja-JP" altLang="en-US" sz="1600" dirty="0" smtClean="0">
                          <a:latin typeface="メイリオ" panose="020B0604030504040204" pitchFamily="50" charset="-128"/>
                          <a:ea typeface="メイリオ" panose="020B0604030504040204" pitchFamily="50" charset="-128"/>
                        </a:rPr>
                        <a:t>代・</a:t>
                      </a:r>
                      <a:r>
                        <a:rPr kumimoji="1" lang="en-US" altLang="ja-JP" sz="1600" dirty="0" smtClean="0">
                          <a:latin typeface="メイリオ" panose="020B0604030504040204" pitchFamily="50" charset="-128"/>
                          <a:ea typeface="メイリオ" panose="020B0604030504040204" pitchFamily="50" charset="-128"/>
                        </a:rPr>
                        <a:t>20</a:t>
                      </a:r>
                      <a:r>
                        <a:rPr kumimoji="1" lang="ja-JP" altLang="en-US" sz="1600" dirty="0" smtClean="0">
                          <a:latin typeface="メイリオ" panose="020B0604030504040204" pitchFamily="50" charset="-128"/>
                          <a:ea typeface="メイリオ" panose="020B0604030504040204" pitchFamily="50" charset="-128"/>
                        </a:rPr>
                        <a:t>代・</a:t>
                      </a:r>
                      <a:r>
                        <a:rPr kumimoji="1" lang="en-US" altLang="ja-JP" sz="1600" dirty="0" smtClean="0">
                          <a:latin typeface="メイリオ" panose="020B0604030504040204" pitchFamily="50" charset="-128"/>
                          <a:ea typeface="メイリオ" panose="020B0604030504040204" pitchFamily="50" charset="-128"/>
                        </a:rPr>
                        <a:t>30</a:t>
                      </a:r>
                      <a:r>
                        <a:rPr kumimoji="1" lang="ja-JP" altLang="en-US" sz="1600" dirty="0" smtClean="0">
                          <a:latin typeface="メイリオ" panose="020B0604030504040204" pitchFamily="50" charset="-128"/>
                          <a:ea typeface="メイリオ" panose="020B0604030504040204" pitchFamily="50" charset="-128"/>
                        </a:rPr>
                        <a:t>代・</a:t>
                      </a:r>
                      <a:r>
                        <a:rPr kumimoji="1" lang="en-US" altLang="ja-JP" sz="1600" dirty="0" smtClean="0">
                          <a:latin typeface="メイリオ" panose="020B0604030504040204" pitchFamily="50" charset="-128"/>
                          <a:ea typeface="メイリオ" panose="020B0604030504040204" pitchFamily="50" charset="-128"/>
                        </a:rPr>
                        <a:t>40</a:t>
                      </a:r>
                      <a:r>
                        <a:rPr kumimoji="1" lang="ja-JP" altLang="en-US" sz="1600" dirty="0" smtClean="0">
                          <a:latin typeface="メイリオ" panose="020B0604030504040204" pitchFamily="50" charset="-128"/>
                          <a:ea typeface="メイリオ" panose="020B0604030504040204" pitchFamily="50" charset="-128"/>
                        </a:rPr>
                        <a:t>代・</a:t>
                      </a:r>
                      <a:r>
                        <a:rPr kumimoji="1" lang="en-US" altLang="ja-JP" sz="1600" dirty="0" smtClean="0">
                          <a:latin typeface="メイリオ" panose="020B0604030504040204" pitchFamily="50" charset="-128"/>
                          <a:ea typeface="メイリオ" panose="020B0604030504040204" pitchFamily="50" charset="-128"/>
                        </a:rPr>
                        <a:t>50</a:t>
                      </a:r>
                      <a:r>
                        <a:rPr kumimoji="1" lang="ja-JP" altLang="en-US" sz="1600" dirty="0" smtClean="0">
                          <a:latin typeface="メイリオ" panose="020B0604030504040204" pitchFamily="50" charset="-128"/>
                          <a:ea typeface="メイリオ" panose="020B0604030504040204" pitchFamily="50" charset="-128"/>
                        </a:rPr>
                        <a:t>代・</a:t>
                      </a:r>
                      <a:r>
                        <a:rPr kumimoji="1" lang="en-US" altLang="ja-JP" sz="1600" dirty="0" smtClean="0">
                          <a:latin typeface="メイリオ" panose="020B0604030504040204" pitchFamily="50" charset="-128"/>
                          <a:ea typeface="メイリオ" panose="020B0604030504040204" pitchFamily="50" charset="-128"/>
                        </a:rPr>
                        <a:t>60</a:t>
                      </a:r>
                      <a:r>
                        <a:rPr kumimoji="1" lang="ja-JP" altLang="en-US" sz="1600" dirty="0" smtClean="0">
                          <a:latin typeface="メイリオ" panose="020B0604030504040204" pitchFamily="50" charset="-128"/>
                          <a:ea typeface="メイリオ" panose="020B0604030504040204" pitchFamily="50" charset="-128"/>
                        </a:rPr>
                        <a:t>代・</a:t>
                      </a:r>
                      <a:r>
                        <a:rPr kumimoji="1" lang="en-US" altLang="ja-JP" sz="1600" dirty="0" smtClean="0">
                          <a:latin typeface="メイリオ" panose="020B0604030504040204" pitchFamily="50" charset="-128"/>
                          <a:ea typeface="メイリオ" panose="020B0604030504040204" pitchFamily="50" charset="-128"/>
                        </a:rPr>
                        <a:t>70</a:t>
                      </a:r>
                      <a:r>
                        <a:rPr kumimoji="1" lang="ja-JP" altLang="en-US" sz="1600" dirty="0" smtClean="0">
                          <a:latin typeface="メイリオ" panose="020B0604030504040204" pitchFamily="50" charset="-128"/>
                          <a:ea typeface="メイリオ" panose="020B0604030504040204" pitchFamily="50" charset="-128"/>
                        </a:rPr>
                        <a:t>代以上</a:t>
                      </a:r>
                      <a:endParaRPr kumimoji="1" lang="ja-JP" altLang="en-US" sz="160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3"/>
                  </a:ext>
                </a:extLst>
              </a:tr>
              <a:tr h="1292314">
                <a:tc>
                  <a:txBody>
                    <a:bodyPr/>
                    <a:lstStyle/>
                    <a:p>
                      <a:pPr algn="l"/>
                      <a:r>
                        <a:rPr kumimoji="1" lang="en-US" altLang="ja-JP" sz="1800" dirty="0" smtClean="0">
                          <a:latin typeface="メイリオ" panose="020B0604030504040204" pitchFamily="50" charset="-128"/>
                          <a:ea typeface="メイリオ" panose="020B0604030504040204" pitchFamily="50" charset="-128"/>
                        </a:rPr>
                        <a:t>E-mail</a:t>
                      </a:r>
                      <a:r>
                        <a:rPr kumimoji="1" lang="ja-JP" altLang="en-US" sz="1800" dirty="0" smtClean="0">
                          <a:latin typeface="メイリオ" panose="020B0604030504040204" pitchFamily="50" charset="-128"/>
                          <a:ea typeface="メイリオ" panose="020B0604030504040204" pitchFamily="50" charset="-128"/>
                        </a:rPr>
                        <a:t>希望欄</a:t>
                      </a:r>
                      <a:endParaRPr kumimoji="1" lang="ja-JP" altLang="en-US" sz="180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noFill/>
                  </a:tcPr>
                </a:tc>
                <a:tc>
                  <a:txBody>
                    <a:bodyPr/>
                    <a:lstStyle/>
                    <a:p>
                      <a:pPr algn="l"/>
                      <a:r>
                        <a:rPr kumimoji="1" lang="en-US" altLang="ja-JP" sz="1800" dirty="0" smtClean="0">
                          <a:latin typeface="メイリオ" panose="020B0604030504040204" pitchFamily="50" charset="-128"/>
                          <a:ea typeface="メイリオ" panose="020B0604030504040204" pitchFamily="50" charset="-128"/>
                        </a:rPr>
                        <a:t>E-mail</a:t>
                      </a:r>
                      <a:r>
                        <a:rPr kumimoji="1" lang="ja-JP" altLang="en-US" sz="1800" dirty="0" smtClean="0">
                          <a:latin typeface="メイリオ" panose="020B0604030504040204" pitchFamily="50" charset="-128"/>
                          <a:ea typeface="メイリオ" panose="020B0604030504040204" pitchFamily="50" charset="-128"/>
                        </a:rPr>
                        <a:t>アドレス</a:t>
                      </a:r>
                      <a:endParaRPr kumimoji="1" lang="en-US" altLang="ja-JP" sz="1800" dirty="0" smtClean="0">
                        <a:latin typeface="メイリオ" panose="020B0604030504040204" pitchFamily="50" charset="-128"/>
                        <a:ea typeface="メイリオ" panose="020B0604030504040204" pitchFamily="50" charset="-128"/>
                      </a:endParaRPr>
                    </a:p>
                    <a:p>
                      <a:pPr algn="l"/>
                      <a:r>
                        <a:rPr kumimoji="1" lang="ja-JP" altLang="en-US" sz="1200" dirty="0" smtClean="0">
                          <a:latin typeface="メイリオ" panose="020B0604030504040204" pitchFamily="50" charset="-128"/>
                          <a:ea typeface="メイリオ" panose="020B0604030504040204" pitchFamily="50" charset="-128"/>
                        </a:rPr>
                        <a:t>（メールのみでの送付希望の方は記入願います。）</a:t>
                      </a:r>
                      <a:endParaRPr kumimoji="1" lang="en-US" altLang="ja-JP" sz="1200" dirty="0" smtClean="0">
                        <a:latin typeface="メイリオ" panose="020B0604030504040204" pitchFamily="50" charset="-128"/>
                        <a:ea typeface="メイリオ" panose="020B0604030504040204" pitchFamily="50" charset="-128"/>
                      </a:endParaRPr>
                    </a:p>
                    <a:p>
                      <a:pPr algn="ctr"/>
                      <a:endParaRPr kumimoji="1" lang="en-US" altLang="ja-JP" sz="1800" dirty="0" smtClean="0">
                        <a:latin typeface="メイリオ" panose="020B0604030504040204" pitchFamily="50" charset="-128"/>
                        <a:ea typeface="メイリオ" panose="020B0604030504040204" pitchFamily="50" charset="-128"/>
                      </a:endParaRPr>
                    </a:p>
                    <a:p>
                      <a:pPr algn="ctr"/>
                      <a:endParaRPr kumimoji="1" lang="ja-JP" altLang="en-US" sz="180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8" name="テキスト ボックス 7"/>
          <p:cNvSpPr txBox="1"/>
          <p:nvPr/>
        </p:nvSpPr>
        <p:spPr>
          <a:xfrm>
            <a:off x="396256" y="9736575"/>
            <a:ext cx="6696744" cy="830997"/>
          </a:xfrm>
          <a:prstGeom prst="rect">
            <a:avLst/>
          </a:prstGeom>
          <a:noFill/>
        </p:spPr>
        <p:txBody>
          <a:bodyPr wrap="square" rtlCol="0">
            <a:spAutoFit/>
          </a:bodyPr>
          <a:lstStyle/>
          <a:p>
            <a:r>
              <a:rPr kumimoji="1"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rPr>
              <a:t>※</a:t>
            </a:r>
            <a:r>
              <a:rPr kumimoji="1"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rPr>
              <a:t>印は、必須事項</a:t>
            </a:r>
            <a:r>
              <a:rPr kumimoji="1" lang="ja-JP" altLang="en-US" sz="1600" i="1" dirty="0" smtClean="0">
                <a:solidFill>
                  <a:schemeClr val="tx1">
                    <a:lumMod val="75000"/>
                    <a:lumOff val="25000"/>
                  </a:schemeClr>
                </a:solidFill>
                <a:latin typeface="メイリオ" panose="020B0604030504040204" pitchFamily="50" charset="-128"/>
                <a:ea typeface="メイリオ" panose="020B0604030504040204" pitchFamily="50" charset="-128"/>
              </a:rPr>
              <a:t>です。</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rPr>
              <a:t>切り取らずにそのままお送りください。</a:t>
            </a:r>
            <a:endParaRPr kumimoji="1" lang="en-US" altLang="ja-JP" sz="1600" i="1" dirty="0" smtClean="0">
              <a:solidFill>
                <a:schemeClr val="tx1">
                  <a:lumMod val="75000"/>
                  <a:lumOff val="25000"/>
                </a:schemeClr>
              </a:solidFill>
              <a:latin typeface="メイリオ" panose="020B0604030504040204" pitchFamily="50" charset="-128"/>
              <a:ea typeface="メイリオ" panose="020B0604030504040204" pitchFamily="50" charset="-128"/>
            </a:endParaRPr>
          </a:p>
          <a:p>
            <a:r>
              <a:rPr kumimoji="1"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rPr>
              <a:t>お預かりした個人情報は、消費生活サポーターの運営以外の目的には使用しません。</a:t>
            </a:r>
            <a:endParaRPr kumimoji="1" lang="ja-JP" altLang="en-US" sz="16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pSp>
        <p:nvGrpSpPr>
          <p:cNvPr id="11" name="グループ化 10"/>
          <p:cNvGrpSpPr/>
          <p:nvPr/>
        </p:nvGrpSpPr>
        <p:grpSpPr>
          <a:xfrm>
            <a:off x="3827205" y="1699813"/>
            <a:ext cx="3102146" cy="409665"/>
            <a:chOff x="4068663" y="666180"/>
            <a:chExt cx="3051147" cy="432048"/>
          </a:xfrm>
          <a:solidFill>
            <a:schemeClr val="tx1"/>
          </a:solidFill>
        </p:grpSpPr>
        <p:sp>
          <p:nvSpPr>
            <p:cNvPr id="9" name="正方形/長方形 8"/>
            <p:cNvSpPr/>
            <p:nvPr/>
          </p:nvSpPr>
          <p:spPr>
            <a:xfrm>
              <a:off x="4068663" y="666180"/>
              <a:ext cx="3051147" cy="432048"/>
            </a:xfrm>
            <a:prstGeom prst="rect">
              <a:avLst/>
            </a:prstGeom>
            <a:solidFill>
              <a:schemeClr val="bg1"/>
            </a:solidFill>
            <a:ln w="28575">
              <a:solidFill>
                <a:srgbClr val="5725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lumMod val="75000"/>
                      <a:lumOff val="25000"/>
                    </a:schemeClr>
                  </a:solidFill>
                  <a:latin typeface="メイリオ" panose="020B0604030504040204" pitchFamily="50" charset="-128"/>
                  <a:ea typeface="メイリオ" panose="020B0604030504040204" pitchFamily="50" charset="-128"/>
                </a:rPr>
                <a:t>岩手県消費生活サポーター</a:t>
              </a:r>
              <a:endParaRPr kumimoji="1" lang="ja-JP" altLang="en-US" sz="14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0" name="正方形/長方形 9"/>
            <p:cNvSpPr/>
            <p:nvPr/>
          </p:nvSpPr>
          <p:spPr>
            <a:xfrm>
              <a:off x="6394688" y="666180"/>
              <a:ext cx="725122" cy="432048"/>
            </a:xfrm>
            <a:prstGeom prst="rect">
              <a:avLst/>
            </a:prstGeom>
            <a:solidFill>
              <a:srgbClr val="DFC9EF"/>
            </a:solidFill>
            <a:ln w="28575">
              <a:solidFill>
                <a:srgbClr val="5725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rPr>
                <a:t>検索</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grpSp>
      <p:pic>
        <p:nvPicPr>
          <p:cNvPr id="12" name="図 11"/>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10000" b="90000" l="8500" r="90000">
                        <a14:foregroundMark x1="34500" y1="17667" x2="34500" y2="17667"/>
                        <a14:foregroundMark x1="39500" y1="22667" x2="39500" y2="22667"/>
                        <a14:foregroundMark x1="59667" y1="15667" x2="59667" y2="15667"/>
                        <a14:foregroundMark x1="46167" y1="28667" x2="53667" y2="27500"/>
                        <a14:foregroundMark x1="34833" y1="16833" x2="34833" y2="16833"/>
                        <a14:foregroundMark x1="42833" y1="29333" x2="34333" y2="54000"/>
                        <a14:foregroundMark x1="49500" y1="58000" x2="59333" y2="29000"/>
                        <a14:foregroundMark x1="47667" y1="37333" x2="62333" y2="32500"/>
                        <a14:foregroundMark x1="55000" y1="33167" x2="55000" y2="33167"/>
                        <a14:foregroundMark x1="66833" y1="43500" x2="66833" y2="43500"/>
                        <a14:foregroundMark x1="66833" y1="49000" x2="75833" y2="61167"/>
                        <a14:foregroundMark x1="27167" y1="62833" x2="65833" y2="68500"/>
                        <a14:foregroundMark x1="39000" y1="69000" x2="49167" y2="75167"/>
                        <a14:backgroundMark x1="42833" y1="25333" x2="42833" y2="25333"/>
                        <a14:backgroundMark x1="49167" y1="25667" x2="49167" y2="25667"/>
                        <a14:backgroundMark x1="62167" y1="26333" x2="62167" y2="26333"/>
                        <a14:backgroundMark x1="18500" y1="55667" x2="18500" y2="55667"/>
                        <a14:backgroundMark x1="20333" y1="54500" x2="20333" y2="54500"/>
                        <a14:backgroundMark x1="21833" y1="54000" x2="21833" y2="54000"/>
                        <a14:backgroundMark x1="23667" y1="53333" x2="23667" y2="53333"/>
                      </a14:backgroundRemoval>
                    </a14:imgEffect>
                  </a14:imgLayer>
                </a14:imgProps>
              </a:ext>
              <a:ext uri="{28A0092B-C50C-407E-A947-70E740481C1C}">
                <a14:useLocalDpi xmlns:a14="http://schemas.microsoft.com/office/drawing/2010/main" val="0"/>
              </a:ext>
            </a:extLst>
          </a:blip>
          <a:srcRect/>
          <a:stretch>
            <a:fillRect/>
          </a:stretch>
        </p:blipFill>
        <p:spPr bwMode="auto">
          <a:xfrm>
            <a:off x="7849455" y="3970732"/>
            <a:ext cx="2348141" cy="2348141"/>
          </a:xfrm>
          <a:prstGeom prst="rect">
            <a:avLst/>
          </a:prstGeom>
          <a:noFill/>
          <a:extLst>
            <a:ext uri="{909E8E84-426E-40DD-AFC4-6F175D3DCCD1}">
              <a14:hiddenFill xmlns:a14="http://schemas.microsoft.com/office/drawing/2010/main">
                <a:solidFill>
                  <a:srgbClr val="FFFFFF"/>
                </a:solidFill>
              </a14:hiddenFill>
            </a:ext>
          </a:extLst>
        </p:spPr>
      </p:pic>
      <p:cxnSp>
        <p:nvCxnSpPr>
          <p:cNvPr id="14" name="直線コネクタ 13"/>
          <p:cNvCxnSpPr/>
          <p:nvPr/>
        </p:nvCxnSpPr>
        <p:spPr>
          <a:xfrm>
            <a:off x="9613279" y="406091"/>
            <a:ext cx="0" cy="3806170"/>
          </a:xfrm>
          <a:prstGeom prst="line">
            <a:avLst/>
          </a:prstGeom>
          <a:ln w="38100">
            <a:solidFill>
              <a:srgbClr val="57257D"/>
            </a:solidFill>
            <a:prstDash val="dash"/>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3704294" y="2279882"/>
            <a:ext cx="3527014" cy="1712557"/>
          </a:xfrm>
          <a:prstGeom prst="rect">
            <a:avLst/>
          </a:prstGeom>
          <a:solidFill>
            <a:schemeClr val="accent2">
              <a:lumMod val="20000"/>
              <a:lumOff val="80000"/>
            </a:schemeClr>
          </a:solidFill>
          <a:ln>
            <a:gradFill flip="none" rotWithShape="1">
              <a:gsLst>
                <a:gs pos="0">
                  <a:schemeClr val="accent1">
                    <a:tint val="66000"/>
                    <a:satMod val="160000"/>
                  </a:schemeClr>
                </a:gs>
                <a:gs pos="43000">
                  <a:schemeClr val="accent1">
                    <a:tint val="44500"/>
                    <a:satMod val="160000"/>
                  </a:schemeClr>
                </a:gs>
                <a:gs pos="100000">
                  <a:schemeClr val="accent1">
                    <a:lumMod val="75000"/>
                  </a:schemeClr>
                </a:gs>
              </a:gsLst>
              <a:lin ang="2700000" scaled="1"/>
              <a:tileRect/>
            </a:gradFill>
          </a:ln>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b="1" dirty="0" smtClean="0">
                <a:solidFill>
                  <a:schemeClr val="tx1"/>
                </a:solidFill>
                <a:latin typeface="メイリオ" panose="020B0604030504040204" pitchFamily="50" charset="-128"/>
                <a:ea typeface="メイリオ" panose="020B0604030504040204" pitchFamily="50" charset="-128"/>
              </a:rPr>
              <a:t>消費生活</a:t>
            </a:r>
            <a:r>
              <a:rPr kumimoji="1" lang="en-US" altLang="ja-JP" b="1" dirty="0" smtClean="0">
                <a:solidFill>
                  <a:schemeClr val="tx1"/>
                </a:solidFill>
                <a:latin typeface="メイリオ" panose="020B0604030504040204" pitchFamily="50" charset="-128"/>
                <a:ea typeface="メイリオ" panose="020B0604030504040204" pitchFamily="50" charset="-128"/>
              </a:rPr>
              <a:t>Q&amp;A</a:t>
            </a:r>
            <a:r>
              <a:rPr lang="ja-JP" altLang="en-US" b="1" dirty="0">
                <a:solidFill>
                  <a:schemeClr val="accent3">
                    <a:lumMod val="75000"/>
                  </a:schemeClr>
                </a:solidFill>
                <a:latin typeface="メイリオ" panose="020B0604030504040204" pitchFamily="50" charset="-128"/>
                <a:ea typeface="メイリオ" panose="020B0604030504040204" pitchFamily="50" charset="-128"/>
              </a:rPr>
              <a:t>★</a:t>
            </a:r>
            <a:r>
              <a:rPr kumimoji="1" lang="ja-JP" altLang="en-US" b="1" dirty="0" smtClean="0">
                <a:solidFill>
                  <a:schemeClr val="tx1"/>
                </a:solidFill>
                <a:latin typeface="メイリオ" panose="020B0604030504040204" pitchFamily="50" charset="-128"/>
                <a:ea typeface="メイリオ" panose="020B0604030504040204" pitchFamily="50" charset="-128"/>
              </a:rPr>
              <a:t>新着情報</a:t>
            </a:r>
            <a:r>
              <a:rPr kumimoji="1" lang="ja-JP" altLang="en-US" b="1" dirty="0" smtClean="0">
                <a:solidFill>
                  <a:schemeClr val="accent3">
                    <a:lumMod val="75000"/>
                  </a:schemeClr>
                </a:solidFill>
                <a:latin typeface="メイリオ" panose="020B0604030504040204" pitchFamily="50" charset="-128"/>
                <a:ea typeface="メイリオ" panose="020B0604030504040204" pitchFamily="50" charset="-128"/>
              </a:rPr>
              <a:t>★</a:t>
            </a:r>
            <a:endParaRPr kumimoji="1" lang="en-US" altLang="ja-JP" b="1" dirty="0" smtClean="0">
              <a:solidFill>
                <a:schemeClr val="accent3">
                  <a:lumMod val="75000"/>
                </a:schemeClr>
              </a:solidFill>
              <a:latin typeface="メイリオ" panose="020B0604030504040204" pitchFamily="50" charset="-128"/>
              <a:ea typeface="メイリオ" panose="020B0604030504040204" pitchFamily="50" charset="-128"/>
            </a:endParaRPr>
          </a:p>
          <a:p>
            <a:pPr algn="ctr"/>
            <a:r>
              <a:rPr kumimoji="1" lang="ja-JP" altLang="en-US" sz="1600" b="1" dirty="0" smtClean="0">
                <a:solidFill>
                  <a:srgbClr val="FF0000"/>
                </a:solidFill>
                <a:latin typeface="メイリオ" panose="020B0604030504040204" pitchFamily="50" charset="-128"/>
                <a:ea typeface="メイリオ" panose="020B0604030504040204" pitchFamily="50" charset="-128"/>
              </a:rPr>
              <a:t> ネットの情報商材トラブル急増中！</a:t>
            </a:r>
            <a:endParaRPr kumimoji="1" lang="en-US" altLang="ja-JP" sz="1600" b="1" dirty="0" smtClean="0">
              <a:solidFill>
                <a:srgbClr val="FF0000"/>
              </a:solidFill>
              <a:latin typeface="メイリオ" panose="020B0604030504040204" pitchFamily="50" charset="-128"/>
              <a:ea typeface="メイリオ" panose="020B0604030504040204" pitchFamily="50" charset="-128"/>
            </a:endParaRPr>
          </a:p>
          <a:p>
            <a:r>
              <a:rPr lang="ja-JP" altLang="en-US" sz="1600" dirty="0" smtClean="0">
                <a:solidFill>
                  <a:schemeClr val="tx1"/>
                </a:solidFill>
                <a:latin typeface="メイリオ" panose="020B0604030504040204" pitchFamily="50" charset="-128"/>
                <a:ea typeface="メイリオ" panose="020B0604030504040204" pitchFamily="50" charset="-128"/>
              </a:rPr>
              <a:t> </a:t>
            </a:r>
            <a:r>
              <a:rPr kumimoji="1" lang="ja-JP" altLang="en-US" sz="1400" dirty="0" smtClean="0">
                <a:solidFill>
                  <a:schemeClr val="tx1"/>
                </a:solidFill>
                <a:latin typeface="メイリオ" panose="020B0604030504040204" pitchFamily="50" charset="-128"/>
                <a:ea typeface="メイリオ" panose="020B0604030504040204" pitchFamily="50" charset="-128"/>
              </a:rPr>
              <a:t>詳しくは⇓</a:t>
            </a:r>
            <a:endParaRPr kumimoji="1" lang="en-US" altLang="ja-JP" sz="1600" dirty="0" smtClean="0">
              <a:solidFill>
                <a:schemeClr val="tx1"/>
              </a:solidFill>
              <a:latin typeface="メイリオ" panose="020B0604030504040204" pitchFamily="50" charset="-128"/>
              <a:ea typeface="メイリオ" panose="020B0604030504040204" pitchFamily="50" charset="-128"/>
            </a:endParaRPr>
          </a:p>
          <a:p>
            <a:r>
              <a:rPr kumimoji="1" lang="ja-JP" altLang="en-US" sz="1600" dirty="0" smtClean="0">
                <a:solidFill>
                  <a:schemeClr val="tx1"/>
                </a:solidFill>
                <a:latin typeface="メイリオ" panose="020B0604030504040204" pitchFamily="50" charset="-128"/>
                <a:ea typeface="メイリオ" panose="020B0604030504040204" pitchFamily="50" charset="-128"/>
              </a:rPr>
              <a:t>岩手県</a:t>
            </a:r>
            <a:r>
              <a:rPr kumimoji="1" lang="en-US" altLang="ja-JP" sz="1600" dirty="0" smtClean="0">
                <a:solidFill>
                  <a:schemeClr val="tx1"/>
                </a:solidFill>
                <a:latin typeface="メイリオ" panose="020B0604030504040204" pitchFamily="50" charset="-128"/>
                <a:ea typeface="メイリオ" panose="020B0604030504040204" pitchFamily="50" charset="-128"/>
              </a:rPr>
              <a:t>HP</a:t>
            </a:r>
            <a:r>
              <a:rPr lang="ja-JP" altLang="en-US" sz="1600" dirty="0" smtClean="0">
                <a:solidFill>
                  <a:schemeClr val="tx1"/>
                </a:solidFill>
                <a:latin typeface="メイリオ" panose="020B0604030504040204" pitchFamily="50" charset="-128"/>
                <a:ea typeface="メイリオ" panose="020B0604030504040204" pitchFamily="50" charset="-128"/>
              </a:rPr>
              <a:t>→くらし・環境→</a:t>
            </a:r>
            <a:endParaRPr lang="en-US" altLang="ja-JP" sz="1600" dirty="0" smtClean="0">
              <a:solidFill>
                <a:schemeClr val="tx1"/>
              </a:solidFill>
              <a:latin typeface="メイリオ" panose="020B0604030504040204" pitchFamily="50" charset="-128"/>
              <a:ea typeface="メイリオ" panose="020B0604030504040204" pitchFamily="50" charset="-128"/>
            </a:endParaRPr>
          </a:p>
          <a:p>
            <a:r>
              <a:rPr lang="ja-JP" altLang="en-US" sz="1600" dirty="0" smtClean="0">
                <a:solidFill>
                  <a:schemeClr val="tx1"/>
                </a:solidFill>
                <a:latin typeface="メイリオ" panose="020B0604030504040204" pitchFamily="50" charset="-128"/>
                <a:ea typeface="メイリオ" panose="020B0604030504040204" pitchFamily="50" charset="-128"/>
              </a:rPr>
              <a:t>消費生活→消費生活</a:t>
            </a:r>
            <a:r>
              <a:rPr lang="en-US" altLang="ja-JP" sz="1600" dirty="0" smtClean="0">
                <a:solidFill>
                  <a:schemeClr val="tx1"/>
                </a:solidFill>
                <a:latin typeface="メイリオ" panose="020B0604030504040204" pitchFamily="50" charset="-128"/>
                <a:ea typeface="メイリオ" panose="020B0604030504040204" pitchFamily="50" charset="-128"/>
              </a:rPr>
              <a:t>Q&amp;A</a:t>
            </a:r>
            <a:r>
              <a:rPr lang="ja-JP" altLang="en-US" sz="1600" dirty="0" smtClean="0">
                <a:solidFill>
                  <a:schemeClr val="tx1"/>
                </a:solidFill>
                <a:latin typeface="メイリオ" panose="020B0604030504040204" pitchFamily="50" charset="-128"/>
                <a:ea typeface="メイリオ" panose="020B0604030504040204" pitchFamily="50" charset="-128"/>
              </a:rPr>
              <a:t>→新着情報</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5462474"/>
      </p:ext>
    </p:extLst>
  </p:cSld>
  <p:clrMapOvr>
    <a:masterClrMapping/>
  </p:clrMapOvr>
  <p:timing>
    <p:tnLst>
      <p:par>
        <p:cTn id="1" dur="indefinite" restart="never" nodeType="tmRoot"/>
      </p:par>
    </p:tnLst>
  </p:timing>
</p:sld>
</file>

<file path=ppt/theme/theme1.xml><?xml version="1.0" encoding="utf-8"?>
<a:theme xmlns:a="http://schemas.openxmlformats.org/drawingml/2006/main" name="夏">
  <a:themeElements>
    <a:clrScheme name="夏">
      <a:dk1>
        <a:sysClr val="windowText" lastClr="000000"/>
      </a:dk1>
      <a:lt1>
        <a:sysClr val="window" lastClr="FFFFFF"/>
      </a:lt1>
      <a:dk2>
        <a:srgbClr val="E89117"/>
      </a:dk2>
      <a:lt2>
        <a:srgbClr val="FEDD78"/>
      </a:lt2>
      <a:accent1>
        <a:srgbClr val="A1B633"/>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夏">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夏">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1824</TotalTime>
  <Words>649</Words>
  <Application>Microsoft Office PowerPoint</Application>
  <PresentationFormat>ユーザー設定</PresentationFormat>
  <Paragraphs>59</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HGP行書体</vt:lpstr>
      <vt:lpstr>ＭＳ ゴシック</vt:lpstr>
      <vt:lpstr>メイリオ</vt:lpstr>
      <vt:lpstr>Arial</vt:lpstr>
      <vt:lpstr>Courier New</vt:lpstr>
      <vt:lpstr>Trebuchet MS</vt:lpstr>
      <vt:lpstr>Verdana</vt:lpstr>
      <vt:lpstr>Wingdings 2</vt:lpstr>
      <vt:lpstr>夏</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SS17020361</dc:creator>
  <cp:lastModifiedBy>018861 </cp:lastModifiedBy>
  <cp:revision>62</cp:revision>
  <cp:lastPrinted>2023-10-05T02:57:15Z</cp:lastPrinted>
  <dcterms:created xsi:type="dcterms:W3CDTF">2019-02-03T00:49:44Z</dcterms:created>
  <dcterms:modified xsi:type="dcterms:W3CDTF">2023-10-05T04:00:52Z</dcterms:modified>
</cp:coreProperties>
</file>