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handoutMasterIdLst>
    <p:handoutMasterId r:id="rId29"/>
  </p:handoutMasterIdLst>
  <p:sldIdLst>
    <p:sldId id="325" r:id="rId2"/>
    <p:sldId id="335" r:id="rId3"/>
    <p:sldId id="336" r:id="rId4"/>
    <p:sldId id="337" r:id="rId5"/>
    <p:sldId id="359" r:id="rId6"/>
    <p:sldId id="358" r:id="rId7"/>
    <p:sldId id="357" r:id="rId8"/>
    <p:sldId id="356" r:id="rId9"/>
    <p:sldId id="338" r:id="rId10"/>
    <p:sldId id="339" r:id="rId11"/>
    <p:sldId id="340" r:id="rId12"/>
    <p:sldId id="341" r:id="rId13"/>
    <p:sldId id="342" r:id="rId14"/>
    <p:sldId id="343" r:id="rId15"/>
    <p:sldId id="344" r:id="rId16"/>
    <p:sldId id="345" r:id="rId17"/>
    <p:sldId id="346" r:id="rId18"/>
    <p:sldId id="347" r:id="rId19"/>
    <p:sldId id="348" r:id="rId20"/>
    <p:sldId id="349" r:id="rId21"/>
    <p:sldId id="350" r:id="rId22"/>
    <p:sldId id="351" r:id="rId23"/>
    <p:sldId id="352" r:id="rId24"/>
    <p:sldId id="353" r:id="rId25"/>
    <p:sldId id="354" r:id="rId26"/>
    <p:sldId id="355" r:id="rId27"/>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148"/>
    <a:srgbClr val="FEFAF6"/>
    <a:srgbClr val="FA9F26"/>
    <a:srgbClr val="E1F0FF"/>
    <a:srgbClr val="CCFFFF"/>
    <a:srgbClr val="33CCCC"/>
    <a:srgbClr val="336699"/>
    <a:srgbClr val="0099CC"/>
    <a:srgbClr val="33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4" autoAdjust="0"/>
    <p:restoredTop sz="85215" autoAdjust="0"/>
  </p:normalViewPr>
  <p:slideViewPr>
    <p:cSldViewPr>
      <p:cViewPr varScale="1">
        <p:scale>
          <a:sx n="59" d="100"/>
          <a:sy n="59" d="100"/>
        </p:scale>
        <p:origin x="1158" y="12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6400" cy="496889"/>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689" y="1"/>
            <a:ext cx="2946400" cy="496889"/>
          </a:xfrm>
          <a:prstGeom prst="rect">
            <a:avLst/>
          </a:prstGeom>
        </p:spPr>
        <p:txBody>
          <a:bodyPr vert="horz" lIns="91431" tIns="45715" rIns="91431" bIns="45715" rtlCol="0"/>
          <a:lstStyle>
            <a:lvl1pPr algn="r">
              <a:defRPr sz="1200"/>
            </a:lvl1pPr>
          </a:lstStyle>
          <a:p>
            <a:fld id="{B51715A8-0EBF-476A-9E77-BA7F93608A83}" type="datetimeFigureOut">
              <a:rPr kumimoji="1" lang="ja-JP" altLang="en-US" smtClean="0"/>
              <a:t>2025/12/25</a:t>
            </a:fld>
            <a:endParaRPr kumimoji="1" lang="ja-JP" altLang="en-US"/>
          </a:p>
        </p:txBody>
      </p:sp>
      <p:sp>
        <p:nvSpPr>
          <p:cNvPr id="4" name="フッター プレースホルダー 3"/>
          <p:cNvSpPr>
            <a:spLocks noGrp="1"/>
          </p:cNvSpPr>
          <p:nvPr>
            <p:ph type="ftr" sz="quarter" idx="2"/>
          </p:nvPr>
        </p:nvSpPr>
        <p:spPr>
          <a:xfrm>
            <a:off x="1" y="9429751"/>
            <a:ext cx="2946400" cy="496889"/>
          </a:xfrm>
          <a:prstGeom prst="rect">
            <a:avLst/>
          </a:prstGeom>
        </p:spPr>
        <p:txBody>
          <a:bodyPr vert="horz" lIns="91431" tIns="45715" rIns="91431" bIns="457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89" y="9429751"/>
            <a:ext cx="2946400" cy="496889"/>
          </a:xfrm>
          <a:prstGeom prst="rect">
            <a:avLst/>
          </a:prstGeom>
        </p:spPr>
        <p:txBody>
          <a:bodyPr vert="horz" lIns="91431" tIns="45715" rIns="91431" bIns="45715" rtlCol="0" anchor="b"/>
          <a:lstStyle>
            <a:lvl1pPr algn="r">
              <a:defRPr sz="1200"/>
            </a:lvl1pPr>
          </a:lstStyle>
          <a:p>
            <a:fld id="{4DE6C82A-CF18-449D-A9EF-5AD79A635DCF}" type="slidenum">
              <a:rPr kumimoji="1" lang="ja-JP" altLang="en-US" smtClean="0"/>
              <a:t>‹#›</a:t>
            </a:fld>
            <a:endParaRPr kumimoji="1" lang="ja-JP" altLang="en-US"/>
          </a:p>
        </p:txBody>
      </p:sp>
    </p:spTree>
    <p:extLst>
      <p:ext uri="{BB962C8B-B14F-4D97-AF65-F5344CB8AC3E}">
        <p14:creationId xmlns:p14="http://schemas.microsoft.com/office/powerpoint/2010/main" val="423407996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10"/>
            <a:ext cx="2945050" cy="496949"/>
          </a:xfrm>
          <a:prstGeom prst="rect">
            <a:avLst/>
          </a:prstGeom>
        </p:spPr>
        <p:txBody>
          <a:bodyPr vert="horz" lIns="88303" tIns="44150" rIns="88303" bIns="4415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1107" y="10"/>
            <a:ext cx="2945050" cy="496949"/>
          </a:xfrm>
          <a:prstGeom prst="rect">
            <a:avLst/>
          </a:prstGeom>
        </p:spPr>
        <p:txBody>
          <a:bodyPr vert="horz" lIns="88303" tIns="44150" rIns="88303" bIns="44150" rtlCol="0"/>
          <a:lstStyle>
            <a:lvl1pPr algn="r">
              <a:defRPr sz="1200"/>
            </a:lvl1pPr>
          </a:lstStyle>
          <a:p>
            <a:fld id="{760D5ACB-D293-4121-9343-90D3324C6D4F}" type="datetimeFigureOut">
              <a:rPr kumimoji="1" lang="ja-JP" altLang="en-US" smtClean="0"/>
              <a:t>2025/12/25</a:t>
            </a:fld>
            <a:endParaRPr kumimoji="1" lang="ja-JP" altLang="en-US" dirty="0"/>
          </a:p>
        </p:txBody>
      </p:sp>
      <p:sp>
        <p:nvSpPr>
          <p:cNvPr id="4" name="スライド イメージ プレースホルダー 3"/>
          <p:cNvSpPr>
            <a:spLocks noGrp="1" noRot="1" noChangeAspect="1"/>
          </p:cNvSpPr>
          <p:nvPr>
            <p:ph type="sldImg" idx="2"/>
          </p:nvPr>
        </p:nvSpPr>
        <p:spPr>
          <a:xfrm>
            <a:off x="2001838" y="739775"/>
            <a:ext cx="2794000" cy="3725863"/>
          </a:xfrm>
          <a:prstGeom prst="rect">
            <a:avLst/>
          </a:prstGeom>
          <a:noFill/>
          <a:ln w="12700">
            <a:solidFill>
              <a:prstClr val="black"/>
            </a:solidFill>
          </a:ln>
        </p:spPr>
        <p:txBody>
          <a:bodyPr vert="horz" lIns="88303" tIns="44150" rIns="88303" bIns="44150" rtlCol="0" anchor="ctr"/>
          <a:lstStyle/>
          <a:p>
            <a:endParaRPr lang="ja-JP" altLang="en-US" dirty="0"/>
          </a:p>
        </p:txBody>
      </p:sp>
      <p:sp>
        <p:nvSpPr>
          <p:cNvPr id="5" name="ノート プレースホルダー 4"/>
          <p:cNvSpPr>
            <a:spLocks noGrp="1"/>
          </p:cNvSpPr>
          <p:nvPr>
            <p:ph type="body" sz="quarter" idx="3"/>
          </p:nvPr>
        </p:nvSpPr>
        <p:spPr>
          <a:xfrm>
            <a:off x="679162" y="4714854"/>
            <a:ext cx="5439357" cy="4467913"/>
          </a:xfrm>
          <a:prstGeom prst="rect">
            <a:avLst/>
          </a:prstGeom>
        </p:spPr>
        <p:txBody>
          <a:bodyPr vert="horz" lIns="88303" tIns="44150" rIns="88303" bIns="4415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9428157"/>
            <a:ext cx="2945050" cy="496949"/>
          </a:xfrm>
          <a:prstGeom prst="rect">
            <a:avLst/>
          </a:prstGeom>
        </p:spPr>
        <p:txBody>
          <a:bodyPr vert="horz" lIns="88303" tIns="44150" rIns="88303" bIns="4415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1107" y="9428157"/>
            <a:ext cx="2945050" cy="496949"/>
          </a:xfrm>
          <a:prstGeom prst="rect">
            <a:avLst/>
          </a:prstGeom>
        </p:spPr>
        <p:txBody>
          <a:bodyPr vert="horz" lIns="88303" tIns="44150" rIns="88303" bIns="44150" rtlCol="0" anchor="b"/>
          <a:lstStyle>
            <a:lvl1pPr algn="r">
              <a:defRPr sz="1200"/>
            </a:lvl1pPr>
          </a:lstStyle>
          <a:p>
            <a:fld id="{41F2604A-198B-46A9-8241-EDD9639D8DC5}" type="slidenum">
              <a:rPr kumimoji="1" lang="ja-JP" altLang="en-US" smtClean="0"/>
              <a:t>‹#›</a:t>
            </a:fld>
            <a:endParaRPr kumimoji="1" lang="ja-JP" altLang="en-US" dirty="0"/>
          </a:p>
        </p:txBody>
      </p:sp>
    </p:spTree>
    <p:extLst>
      <p:ext uri="{BB962C8B-B14F-4D97-AF65-F5344CB8AC3E}">
        <p14:creationId xmlns:p14="http://schemas.microsoft.com/office/powerpoint/2010/main" val="375416470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済</a:t>
            </a:r>
          </a:p>
        </p:txBody>
      </p:sp>
      <p:sp>
        <p:nvSpPr>
          <p:cNvPr id="4" name="スライド番号プレースホルダー 3"/>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2907700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8B634-84DB-61C0-0778-14C971FB395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4FABCC5-1B02-E999-9D77-8225CC22B43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D3AC77C-2104-B9EE-160E-4497FD83842C}"/>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F758ABD9-FE5F-6475-5B89-BD7E0678DA21}"/>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10</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21334A8D-8FCC-B3B0-E2D9-0DF1F393045B}"/>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569924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E5198-40A0-90FC-8E96-54AD1FFB35C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718FEEB-7412-4A67-3EE8-35A2E9EA703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060295E-4E08-83A9-4232-53D2515A6411}"/>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A2B45B8A-0FF2-4006-D284-29C3151D3298}"/>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11</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0889D1BC-D5F3-4345-7645-EB5833997FC1}"/>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509770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63FB9-5550-46BA-2BAC-F4B5F292C67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593C9E7-9D93-097B-4890-B87C76A310D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170A5DB-C6F9-EBCC-DC1E-79D1DB095242}"/>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DC4632F6-697A-C597-607C-2ECCC4AD3C79}"/>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12</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ABE7071B-4CFA-3112-9360-7FDA1AE27332}"/>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255371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50C0D-30EF-6F06-B825-23270AE567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A1A14CE-0444-8355-75BD-82E11822427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25A4EC7-60F5-7705-1DD3-EF052C94B317}"/>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D2BB6DD1-8696-1FD3-43EA-E1F2F087C2CF}"/>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13</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B9DEDE28-60EA-670E-C35E-34857055B0D9}"/>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458466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E8232-041E-98CA-4D07-B15856867EA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AB8F782-A713-81CB-2D47-9B3C0566E32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5C031F9-DB1A-5B9C-13B5-6C08B03FFAF1}"/>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F6930D74-1080-912F-3B02-20DAC3A478D8}"/>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14</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E56E7D32-5C15-DD3B-F7F7-5A2A4CD90B24}"/>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3395187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032B4-BBD7-C47D-8AB9-4EDB036B605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EDCBEF9-AB4F-2BB8-5392-E6648188A4B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89D007E-694E-92AD-B376-99C9B114C6FE}"/>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6EEB224C-0A1E-92DE-EAB7-7695B4F87FF0}"/>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15</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1E6AA4F7-DC52-ABC5-364F-4FF4494C9D2E}"/>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3511658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CBDB2-5497-D23E-0A2B-BE75D0878A7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88F016D-7C5B-B3EE-D14D-1E6119FC0D8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7B8F988-8F07-3E53-5532-3A8DBD392447}"/>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5602E452-D43A-A4C8-2F99-D615AE8F2BC7}"/>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16</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4413D334-CED8-FB5B-9EAA-0F864A4A7795}"/>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0656559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FAE75-23F1-1145-7846-E369F3440AF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CE3C591-CDFA-A24F-56F6-351C1AF3DAE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23F252C-0273-0979-2C15-7DC615DFA02A}"/>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0CB2D8B1-0A37-C885-8608-7D2B47EDA769}"/>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17</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CA08B700-0A16-EA94-7601-FD4E1C62930B}"/>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7757751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059A5-FB6C-09A1-A119-28F18307483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F00935-5818-EF85-74FB-5EA5DFDD9E9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FCAF798-B054-1170-4D4A-B0835AA718EB}"/>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448DBF38-718A-0C47-AE65-148D044637ED}"/>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18</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E0A8F732-F285-00FF-CEE6-EB329585C833}"/>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1599920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E83C2-0D7F-5D95-1851-A228560F112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2E34AE9-F377-217C-E290-C7F6072ED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0D29A6F-806E-ECE9-05B4-99832CD82134}"/>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CB6F57D4-5EC9-D2DF-92ED-15DB37CADE52}"/>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19</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222D43B5-7443-BD0E-1D86-A699BF39B67E}"/>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429132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BEAC6-6F4C-4B69-99EB-75A1AAFC5CA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6314EFC-CACA-5B10-5A3B-C6A2A37A967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D594F14-461C-2196-F959-D653C9B54A8B}"/>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7ADFD770-D16D-76D4-DE09-B3F8125640CD}"/>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2</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3E02BC08-1E47-F755-6D8C-FC21C625926C}"/>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1019623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712CB-BFEA-1692-F248-7F2473E4346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969ACA1-50ED-C2D4-F7ED-AAE9FDEFC47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7A25A94-C282-A61F-AC89-C6C3D59D6369}"/>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8CF26C58-1D39-649A-C06A-1EEE7D417F64}"/>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20</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B202F1E4-B3C4-973E-7481-0DA84F5B737A}"/>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5658777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530E9-11A2-EBB8-B48F-07472FFBF9F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9565A16-2009-CB01-F2E4-DCCC55881D9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8186808-52C6-197A-61FF-9001E421D432}"/>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5882399A-4104-5001-0F8B-94A3DE745C1C}"/>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21</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98D0091E-EE65-6B8C-D6C8-B29CF8FD4560}"/>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6794510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67EA6-190F-FDD6-579F-24AA306B021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D9AA97-FA9A-09A1-374C-F036D8C08B0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ED7AC8A-4E63-50D8-8091-F46BBAC5A281}"/>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F94464CA-014D-7FFC-94CB-35F81A4BFEBA}"/>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22</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A8BF94C2-5392-F1BF-1F47-B0FCAC4AAD5C}"/>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9275518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3D847-87D0-1E14-ACA8-596E98AFC9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4D1BC20-035E-F0D7-1E88-DF748E06D10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D694034-8C3F-318E-3B1C-5A9EA01639D2}"/>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867B7A58-EA0B-04E8-EB3A-46F76C05F07E}"/>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23</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FD9C0F6C-E171-5FD6-E86A-09D570ABAAC7}"/>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7105719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A597A-0BC5-C992-8EC9-2E462A4FB5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91582FA-941B-1E75-DAD7-C0D78DBBFE0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5008633-0B31-C9EF-793A-8E951B2AEF76}"/>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6D431847-6CF1-EAF7-4AF3-4706ECE00BCA}"/>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24</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7B544CB1-EE9A-8423-DFE5-53DF49E10F9A}"/>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5233477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26211-48F2-7677-9204-520827F8374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D835E40-99EC-18B9-BADF-6B551E77928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C892443-8EB3-4F96-277F-1FF7D02BE1CF}"/>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612DBEC7-5C7F-E230-E47B-76A82E4A8E8D}"/>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25</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DA50C66F-3099-ABBA-D038-7C2B60C904B0}"/>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41676079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B161F-2728-91F0-5C08-80BE14237E0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96272EE-A16F-9508-1CC3-9E2C50929FE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2CA4783-969B-29C2-7D62-AE2EEB3D25DC}"/>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0FC51C9E-1693-3DB7-83FB-5D845D78B2BA}"/>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26</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CB660E55-F10F-963E-6078-CDEEE1048497}"/>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137702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B0B31-2EAD-7D90-B292-01BBC8E88F8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AB9F485-C4C6-05DF-91A5-473B6C704F3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25CD35F-966A-03CC-F333-A3F691CF09C4}"/>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5FFCAD58-A809-FCB4-9AFC-B9531A4FBEFE}"/>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3</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1CF9E3BD-31C6-C0A3-CEFF-38774E4604D2}"/>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497322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07860-875E-8890-700C-007CC4F97FD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DDEF0BF-73E2-B149-4901-244D56CA7CC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0CEFFB4-E4B2-E60F-5A4E-E3B6CC6558BE}"/>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CA9A7F52-1F1F-75DD-DC7F-B47C153BF49A}"/>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4</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A8BCD4D2-2840-3689-F92C-531FCD731421}"/>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971538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AE668-9000-70EF-81DF-BDB62D441B3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5FE6442-6A27-1B72-D481-392D5DCB5E7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3365EF3-98B9-484D-68C0-8D9663CD2DAF}"/>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B0EE9CF4-DEE5-8937-CE8E-A62DFE648022}"/>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5</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8267E67B-F903-5DF0-1209-9C65047E1E7F}"/>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34803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0D026-6F51-820F-5672-88901F21B1E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16B2ED2-2BDF-A668-AA1A-09139CE70E2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CDB7C00-59AD-C4A8-EE75-663E88BEE50D}"/>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F93A2224-41DF-43AE-53E2-AC410249BDCA}"/>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6</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56114B5A-86AB-BA5B-7CE9-FAB3B9389270}"/>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570242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E8DC5-0A8B-FD95-D031-6364C418DB9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7AB10DE-2139-6129-EC74-304D91A21CB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B7FB6A-5E40-55CD-1BEA-216C36F718DC}"/>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BC035C0F-1AEF-F4C0-FAD4-2780E875B6C5}"/>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7</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15AFA54F-3D37-53BF-B5A8-146BB4F79AF5}"/>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671488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964CD-66A0-A00F-F424-C7A06867983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9DA7EB8-1210-BCA7-8CE0-946735C5B51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169A377-A3B7-20C3-CD00-E15166C80EA2}"/>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4747F2BF-05C8-84D1-5713-B0F7AFB7C31C}"/>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8</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4D8D3236-14CD-B91A-0D97-9D9074631BA3}"/>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649675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264C0-635D-9B8F-D749-C5678D974B3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82D64FA-8098-2FDC-EE7E-B699CD87A2A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381279C-0AED-1932-0FCB-CDAB7FB95A71}"/>
              </a:ext>
            </a:extLst>
          </p:cNvPr>
          <p:cNvSpPr>
            <a:spLocks noGrp="1"/>
          </p:cNvSpPr>
          <p:nvPr>
            <p:ph type="body" idx="1"/>
          </p:nvPr>
        </p:nvSpPr>
        <p:spPr/>
        <p:txBody>
          <a:bodyPr/>
          <a:lstStyle/>
          <a:p>
            <a:r>
              <a:rPr kumimoji="1" lang="ja-JP" altLang="en-US" dirty="0"/>
              <a:t>済</a:t>
            </a:r>
          </a:p>
        </p:txBody>
      </p:sp>
      <p:sp>
        <p:nvSpPr>
          <p:cNvPr id="4" name="スライド番号プレースホルダー 3">
            <a:extLst>
              <a:ext uri="{FF2B5EF4-FFF2-40B4-BE49-F238E27FC236}">
                <a16:creationId xmlns:a16="http://schemas.microsoft.com/office/drawing/2014/main" id="{D2820A41-B709-9C0C-4017-16E3F8756FD7}"/>
              </a:ext>
            </a:extLst>
          </p:cNvPr>
          <p:cNvSpPr>
            <a:spLocks noGrp="1"/>
          </p:cNvSpPr>
          <p:nvPr>
            <p:ph type="sldNum" sz="quarter" idx="10"/>
          </p:nvPr>
        </p:nvSpPr>
        <p:spPr/>
        <p:txBody>
          <a:bodyPr/>
          <a:lstStyle/>
          <a:p>
            <a:pPr defTabSz="457153">
              <a:defRPr/>
            </a:pPr>
            <a:fld id="{41F2604A-198B-46A9-8241-EDD9639D8DC5}" type="slidenum">
              <a:rPr lang="ja-JP" altLang="en-US">
                <a:solidFill>
                  <a:prstClr val="black"/>
                </a:solidFill>
                <a:latin typeface="Calibri"/>
                <a:ea typeface="ＭＳ Ｐゴシック" panose="020B0600070205080204" pitchFamily="50" charset="-128"/>
              </a:rPr>
              <a:pPr defTabSz="457153">
                <a:defRPr/>
              </a:pPr>
              <a:t>9</a:t>
            </a:fld>
            <a:endParaRPr lang="ja-JP" altLang="en-US" dirty="0">
              <a:solidFill>
                <a:prstClr val="black"/>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CF49CFD3-C606-7375-26F4-01216E625CC7}"/>
              </a:ext>
            </a:extLst>
          </p:cNvPr>
          <p:cNvSpPr>
            <a:spLocks noGrp="1"/>
          </p:cNvSpPr>
          <p:nvPr>
            <p:ph type="ftr" sz="quarter" idx="11"/>
          </p:nvPr>
        </p:nvSpPr>
        <p:spPr/>
        <p:txBody>
          <a:bodyPr/>
          <a:lstStyle/>
          <a:p>
            <a:pPr defTabSz="913120">
              <a:defRPr/>
            </a:pPr>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525726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496484"/>
            <a:ext cx="5143500" cy="3183467"/>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139220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1899919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486834"/>
            <a:ext cx="1478756" cy="774911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486834"/>
            <a:ext cx="4350544" cy="77491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60983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629546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279652"/>
            <a:ext cx="5915025" cy="3803649"/>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2859817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434167"/>
            <a:ext cx="2914650" cy="5801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434167"/>
            <a:ext cx="2914650" cy="5801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1536827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486834"/>
            <a:ext cx="5915025" cy="1767417"/>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340100"/>
            <a:ext cx="2901255" cy="4912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340100"/>
            <a:ext cx="2915543" cy="4912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950443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232322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643290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09600"/>
            <a:ext cx="2211883" cy="2133600"/>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1503409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09600"/>
            <a:ext cx="2211883" cy="2133600"/>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2025/12/25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1636191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3000">
              <a:srgbClr val="FEFAF6"/>
            </a:gs>
            <a:gs pos="88000">
              <a:schemeClr val="accent2">
                <a:lumMod val="41000"/>
                <a:lumOff val="59000"/>
              </a:schemeClr>
            </a:gs>
            <a:gs pos="100000">
              <a:schemeClr val="accent2">
                <a:lumMod val="45000"/>
                <a:lumOff val="55000"/>
              </a:schemeClr>
            </a:gs>
          </a:gsLst>
          <a:lin ang="2700000" scaled="0"/>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E90ED720-0104-4369-84BC-D37694168613}" type="datetimeFigureOut">
              <a:rPr kumimoji="1" lang="ja-JP" altLang="en-US" smtClean="0"/>
              <a:t>2025/12/25</a:t>
            </a:fld>
            <a:endParaRPr kumimoji="1" lang="ja-JP" altLang="en-US" dirty="0"/>
          </a:p>
        </p:txBody>
      </p:sp>
      <p:sp>
        <p:nvSpPr>
          <p:cNvPr id="5" name="フッター プレースホルダー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18140014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7.e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24.jpeg"/><Relationship Id="rId4" Type="http://schemas.openxmlformats.org/officeDocument/2006/relationships/image" Target="../media/image23.emf"/></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25.emf"/><Relationship Id="rId4" Type="http://schemas.openxmlformats.org/officeDocument/2006/relationships/oleObject" Target="../embeddings/oleObject3.bin"/></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26.emf"/><Relationship Id="rId4" Type="http://schemas.openxmlformats.org/officeDocument/2006/relationships/package" Target="../embeddings/Microsoft_Excel_Worksheet.xlsx"/></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package" Target="../embeddings/Microsoft_Excel_Worksheet1.xlsx"/></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emf"/><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9.emf"/><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1.emf"/><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3.emf"/><Relationship Id="rId4" Type="http://schemas.openxmlformats.org/officeDocument/2006/relationships/image" Target="../media/image12.emf"/></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14.emf"/></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43A536FF-FFE8-C8A1-9B52-38B46C959FAA}"/>
              </a:ext>
            </a:extLst>
          </p:cNvPr>
          <p:cNvSpPr/>
          <p:nvPr/>
        </p:nvSpPr>
        <p:spPr>
          <a:xfrm>
            <a:off x="174011" y="107504"/>
            <a:ext cx="6509973" cy="936104"/>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174013" y="1043608"/>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4013" y="7805471"/>
            <a:ext cx="2852936" cy="936105"/>
          </a:xfrm>
          <a:prstGeom prst="rect">
            <a:avLst/>
          </a:prstGeom>
        </p:spPr>
      </p:pic>
      <p:sp>
        <p:nvSpPr>
          <p:cNvPr id="12" name="テキスト ボックス 11"/>
          <p:cNvSpPr txBox="1"/>
          <p:nvPr/>
        </p:nvSpPr>
        <p:spPr>
          <a:xfrm>
            <a:off x="650681" y="51724"/>
            <a:ext cx="5910665" cy="98488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難病支援サービスガイド</a:t>
            </a:r>
            <a:endParaRPr kumimoji="1" lang="en-US" altLang="ja-JP" sz="3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令和</a:t>
            </a:r>
            <a:r>
              <a:rPr lang="ja-JP" altLang="en-US" sz="2000" dirty="0">
                <a:solidFill>
                  <a:prstClr val="black"/>
                </a:solidFill>
                <a:latin typeface="BIZ UDPゴシック" panose="020B0400000000000000" pitchFamily="50" charset="-128"/>
                <a:ea typeface="BIZ UDPゴシック" panose="020B0400000000000000" pitchFamily="50" charset="-128"/>
              </a:rPr>
              <a:t>７</a:t>
            </a: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年</a:t>
            </a:r>
            <a:r>
              <a:rPr kumimoji="1" lang="en-US" altLang="ja-JP" sz="20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12</a:t>
            </a:r>
            <a:r>
              <a:rPr kumimoji="1" lang="ja-JP" altLang="en-US" sz="20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月版</a:t>
            </a:r>
            <a:endPar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3" name="サブタイトル 2"/>
          <p:cNvSpPr>
            <a:spLocks noGrp="1"/>
          </p:cNvSpPr>
          <p:nvPr>
            <p:ph type="subTitle" idx="1"/>
          </p:nvPr>
        </p:nvSpPr>
        <p:spPr>
          <a:xfrm>
            <a:off x="3831053" y="8390875"/>
            <a:ext cx="3131695" cy="701401"/>
          </a:xfrm>
        </p:spPr>
        <p:txBody>
          <a:bodyPr>
            <a:noAutofit/>
          </a:bodyPr>
          <a:lstStyle/>
          <a:p>
            <a:r>
              <a:rPr kumimoji="1" lang="ja-JP" altLang="en-US" sz="1800" b="1" dirty="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岩手県</a:t>
            </a:r>
            <a:r>
              <a:rPr lang="ja-JP" altLang="en-US" sz="1800" b="1" dirty="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保健福祉部</a:t>
            </a:r>
            <a:endParaRPr lang="en-US" altLang="ja-JP" sz="1800" b="1" dirty="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a:p>
            <a:r>
              <a:rPr lang="ja-JP" altLang="en-US" sz="1800" b="1" dirty="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健康国保課</a:t>
            </a:r>
            <a:endParaRPr kumimoji="1" lang="ja-JP" altLang="en-US" sz="1800" b="1" dirty="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9" name="テキスト ボックス 8">
            <a:extLst>
              <a:ext uri="{FF2B5EF4-FFF2-40B4-BE49-F238E27FC236}">
                <a16:creationId xmlns:a16="http://schemas.microsoft.com/office/drawing/2014/main" id="{873B019E-6AE1-F9E3-D875-EDFC6F9AF6F3}"/>
              </a:ext>
            </a:extLst>
          </p:cNvPr>
          <p:cNvSpPr txBox="1"/>
          <p:nvPr/>
        </p:nvSpPr>
        <p:spPr>
          <a:xfrm>
            <a:off x="296650" y="1263674"/>
            <a:ext cx="6264696" cy="6029343"/>
          </a:xfrm>
          <a:prstGeom prst="rect">
            <a:avLst/>
          </a:prstGeom>
          <a:noFill/>
        </p:spPr>
        <p:txBody>
          <a:bodyPr wrap="square">
            <a:spAutoFit/>
          </a:bodyPr>
          <a:lstStyle/>
          <a:p>
            <a:pPr>
              <a:lnSpc>
                <a:spcPct val="150000"/>
              </a:lnSpc>
              <a:spcAft>
                <a:spcPts val="600"/>
              </a:spcAft>
            </a:pPr>
            <a:r>
              <a:rPr lang="ja-JP" altLang="en-US" sz="1400" dirty="0">
                <a:latin typeface="BIZ UDPゴシック" panose="020B0400000000000000" pitchFamily="50" charset="-128"/>
                <a:ea typeface="BIZ UDPゴシック" panose="020B0400000000000000" pitchFamily="50" charset="-128"/>
              </a:rPr>
              <a:t>１．難病とは・難病医療費助成制度について　　　　　　　　　　　</a:t>
            </a:r>
            <a:r>
              <a:rPr lang="ja-JP" altLang="en-US" sz="1100" dirty="0">
                <a:latin typeface="BIZ UDPゴシック" panose="020B0400000000000000" pitchFamily="50" charset="-128"/>
                <a:ea typeface="BIZ UDPゴシック" panose="020B0400000000000000" pitchFamily="50" charset="-128"/>
              </a:rPr>
              <a:t>・・・１ページ</a:t>
            </a:r>
            <a:endParaRPr lang="en-US" altLang="ja-JP" sz="1100" dirty="0">
              <a:latin typeface="BIZ UDPゴシック" panose="020B0400000000000000" pitchFamily="50" charset="-128"/>
              <a:ea typeface="BIZ UDPゴシック" panose="020B0400000000000000" pitchFamily="50" charset="-128"/>
            </a:endParaRPr>
          </a:p>
          <a:p>
            <a:pPr>
              <a:lnSpc>
                <a:spcPct val="150000"/>
              </a:lnSpc>
              <a:spcAft>
                <a:spcPts val="600"/>
              </a:spcAft>
            </a:pPr>
            <a:r>
              <a:rPr lang="ja-JP" altLang="en-US" sz="1400" dirty="0">
                <a:latin typeface="BIZ UDPゴシック" panose="020B0400000000000000" pitchFamily="50" charset="-128"/>
                <a:ea typeface="BIZ UDPゴシック" panose="020B0400000000000000" pitchFamily="50" charset="-128"/>
              </a:rPr>
              <a:t>２．自己負担限度額について　　　　　　　　　　　　　　　　　　　 　</a:t>
            </a:r>
            <a:r>
              <a:rPr lang="ja-JP" altLang="en-US" sz="1100" dirty="0">
                <a:latin typeface="BIZ UDPゴシック" panose="020B0400000000000000" pitchFamily="50" charset="-128"/>
                <a:ea typeface="BIZ UDPゴシック" panose="020B0400000000000000" pitchFamily="50" charset="-128"/>
              </a:rPr>
              <a:t>・・・２ページ</a:t>
            </a:r>
            <a:endParaRPr lang="en-US" altLang="ja-JP" sz="1100" dirty="0">
              <a:latin typeface="BIZ UDPゴシック" panose="020B0400000000000000" pitchFamily="50" charset="-128"/>
              <a:ea typeface="BIZ UDPゴシック" panose="020B0400000000000000" pitchFamily="50" charset="-128"/>
            </a:endParaRPr>
          </a:p>
          <a:p>
            <a:pPr>
              <a:lnSpc>
                <a:spcPct val="150000"/>
              </a:lnSpc>
              <a:spcAft>
                <a:spcPts val="600"/>
              </a:spcAft>
            </a:pPr>
            <a:r>
              <a:rPr lang="ja-JP" altLang="en-US" sz="1400" dirty="0">
                <a:latin typeface="BIZ UDPゴシック" panose="020B0400000000000000" pitchFamily="50" charset="-128"/>
                <a:ea typeface="BIZ UDPゴシック" panose="020B0400000000000000" pitchFamily="50" charset="-128"/>
              </a:rPr>
              <a:t>３．指定難病一覧（</a:t>
            </a:r>
            <a:r>
              <a:rPr lang="en-US" altLang="ja-JP" sz="1400" dirty="0">
                <a:latin typeface="BIZ UDPゴシック" panose="020B0400000000000000" pitchFamily="50" charset="-128"/>
                <a:ea typeface="BIZ UDPゴシック" panose="020B0400000000000000" pitchFamily="50" charset="-128"/>
              </a:rPr>
              <a:t>R7.4.1</a:t>
            </a:r>
            <a:r>
              <a:rPr lang="ja-JP" altLang="en-US" sz="14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・・・３～７ページ</a:t>
            </a:r>
            <a:endParaRPr lang="en-US" altLang="ja-JP" sz="1100" dirty="0">
              <a:latin typeface="BIZ UDPゴシック" panose="020B0400000000000000" pitchFamily="50" charset="-128"/>
              <a:ea typeface="BIZ UDPゴシック" panose="020B0400000000000000" pitchFamily="50" charset="-128"/>
            </a:endParaRPr>
          </a:p>
          <a:p>
            <a:pPr>
              <a:lnSpc>
                <a:spcPct val="150000"/>
              </a:lnSpc>
              <a:spcAft>
                <a:spcPts val="600"/>
              </a:spcAft>
            </a:pPr>
            <a:r>
              <a:rPr lang="ja-JP" altLang="en-US" sz="1400" dirty="0">
                <a:latin typeface="BIZ UDPゴシック" panose="020B0400000000000000" pitchFamily="50" charset="-128"/>
                <a:ea typeface="BIZ UDPゴシック" panose="020B0400000000000000" pitchFamily="50" charset="-128"/>
              </a:rPr>
              <a:t>４．特定疾患治療研究事業　　　　                                　　</a:t>
            </a:r>
            <a:r>
              <a:rPr lang="ja-JP" altLang="en-US" sz="1100" dirty="0">
                <a:latin typeface="BIZ UDPゴシック" panose="020B0400000000000000" pitchFamily="50" charset="-128"/>
                <a:ea typeface="BIZ UDPゴシック" panose="020B0400000000000000" pitchFamily="50" charset="-128"/>
              </a:rPr>
              <a:t>・・・８ページ</a:t>
            </a:r>
            <a:endParaRPr lang="en-US" altLang="ja-JP" sz="1100" dirty="0">
              <a:latin typeface="BIZ UDPゴシック" panose="020B0400000000000000" pitchFamily="50" charset="-128"/>
              <a:ea typeface="BIZ UDPゴシック" panose="020B0400000000000000" pitchFamily="50" charset="-128"/>
            </a:endParaRPr>
          </a:p>
          <a:p>
            <a:pPr>
              <a:lnSpc>
                <a:spcPct val="150000"/>
              </a:lnSpc>
              <a:spcAft>
                <a:spcPts val="600"/>
              </a:spcAft>
            </a:pPr>
            <a:r>
              <a:rPr lang="ja-JP" altLang="en-US" sz="1400" dirty="0">
                <a:latin typeface="BIZ UDPゴシック" panose="020B0400000000000000" pitchFamily="50" charset="-128"/>
                <a:ea typeface="BIZ UDPゴシック" panose="020B0400000000000000" pitchFamily="50" charset="-128"/>
              </a:rPr>
              <a:t>５．在宅人工呼吸器使用患者支援事業　　　　                   　</a:t>
            </a:r>
            <a:r>
              <a:rPr lang="ja-JP" altLang="en-US" sz="1100" dirty="0">
                <a:solidFill>
                  <a:prstClr val="black"/>
                </a:solidFill>
                <a:latin typeface="BIZ UDPゴシック" panose="020B0400000000000000" pitchFamily="50" charset="-128"/>
                <a:ea typeface="BIZ UDPゴシック" panose="020B0400000000000000" pitchFamily="50" charset="-128"/>
              </a:rPr>
              <a:t>・・・９ページ</a:t>
            </a:r>
            <a:endParaRPr lang="en-US" altLang="ja-JP" sz="1100" dirty="0">
              <a:solidFill>
                <a:prstClr val="black"/>
              </a:solidFill>
              <a:latin typeface="BIZ UDPゴシック" panose="020B0400000000000000" pitchFamily="50" charset="-128"/>
              <a:ea typeface="BIZ UDPゴシック" panose="020B0400000000000000" pitchFamily="50" charset="-128"/>
            </a:endParaRPr>
          </a:p>
          <a:p>
            <a:pPr>
              <a:lnSpc>
                <a:spcPct val="150000"/>
              </a:lnSpc>
              <a:spcAft>
                <a:spcPts val="600"/>
              </a:spcAft>
            </a:pPr>
            <a:r>
              <a:rPr lang="ja-JP" altLang="en-US" sz="1400" dirty="0">
                <a:latin typeface="BIZ UDPゴシック" panose="020B0400000000000000" pitchFamily="50" charset="-128"/>
                <a:ea typeface="BIZ UDPゴシック" panose="020B0400000000000000" pitchFamily="50" charset="-128"/>
              </a:rPr>
              <a:t>６．在宅難病患者一時入院事業　　　　　                            </a:t>
            </a: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10</a:t>
            </a:r>
            <a:r>
              <a:rPr lang="ja-JP" altLang="en-US" sz="1100" dirty="0">
                <a:latin typeface="BIZ UDPゴシック" panose="020B0400000000000000" pitchFamily="50" charset="-128"/>
                <a:ea typeface="BIZ UDPゴシック" panose="020B0400000000000000" pitchFamily="50" charset="-128"/>
              </a:rPr>
              <a:t>ページ</a:t>
            </a:r>
            <a:endParaRPr lang="en-US" altLang="ja-JP" sz="1100" dirty="0">
              <a:latin typeface="BIZ UDPゴシック" panose="020B0400000000000000" pitchFamily="50" charset="-128"/>
              <a:ea typeface="BIZ UDPゴシック" panose="020B0400000000000000" pitchFamily="50" charset="-128"/>
            </a:endParaRPr>
          </a:p>
          <a:p>
            <a:pPr>
              <a:lnSpc>
                <a:spcPct val="150000"/>
              </a:lnSpc>
              <a:spcAft>
                <a:spcPts val="600"/>
              </a:spcAft>
            </a:pPr>
            <a:r>
              <a:rPr lang="ja-JP" altLang="en-US" sz="1400" dirty="0">
                <a:latin typeface="BIZ UDPゴシック" panose="020B0400000000000000" pitchFamily="50" charset="-128"/>
                <a:ea typeface="BIZ UDPゴシック" panose="020B0400000000000000" pitchFamily="50" charset="-128"/>
              </a:rPr>
              <a:t>７．岩手県難病診療連携拠点病院及び難病医療協力病院　　 </a:t>
            </a: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11</a:t>
            </a:r>
            <a:r>
              <a:rPr lang="ja-JP" altLang="en-US" sz="1100" dirty="0">
                <a:latin typeface="BIZ UDPゴシック" panose="020B0400000000000000" pitchFamily="50" charset="-128"/>
                <a:ea typeface="BIZ UDPゴシック" panose="020B0400000000000000" pitchFamily="50" charset="-128"/>
              </a:rPr>
              <a:t>ページ</a:t>
            </a:r>
            <a:endParaRPr lang="en-US" altLang="ja-JP" sz="1100" dirty="0">
              <a:latin typeface="BIZ UDPゴシック" panose="020B0400000000000000" pitchFamily="50" charset="-128"/>
              <a:ea typeface="BIZ UDPゴシック" panose="020B0400000000000000" pitchFamily="50" charset="-128"/>
            </a:endParaRPr>
          </a:p>
          <a:p>
            <a:pPr>
              <a:lnSpc>
                <a:spcPct val="150000"/>
              </a:lnSpc>
              <a:spcAft>
                <a:spcPts val="600"/>
              </a:spcAft>
            </a:pPr>
            <a:r>
              <a:rPr lang="ja-JP" altLang="en-US" sz="1400" dirty="0">
                <a:latin typeface="BIZ UDPゴシック" panose="020B0400000000000000" pitchFamily="50" charset="-128"/>
                <a:ea typeface="BIZ UDPゴシック" panose="020B0400000000000000" pitchFamily="50" charset="-128"/>
              </a:rPr>
              <a:t>８</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障がい福祉サービス等　　　　　　　　　　           　        　　</a:t>
            </a: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12</a:t>
            </a:r>
            <a:r>
              <a:rPr lang="ja-JP" altLang="en-US" sz="1100" dirty="0">
                <a:latin typeface="BIZ UDPゴシック" panose="020B0400000000000000" pitchFamily="50" charset="-128"/>
                <a:ea typeface="BIZ UDPゴシック" panose="020B0400000000000000" pitchFamily="50" charset="-128"/>
              </a:rPr>
              <a:t>ページ</a:t>
            </a:r>
            <a:endParaRPr lang="en-US" altLang="ja-JP" sz="1100" dirty="0">
              <a:latin typeface="BIZ UDPゴシック" panose="020B0400000000000000" pitchFamily="50" charset="-128"/>
              <a:ea typeface="BIZ UDPゴシック" panose="020B0400000000000000" pitchFamily="50" charset="-128"/>
            </a:endParaRPr>
          </a:p>
          <a:p>
            <a:pPr>
              <a:lnSpc>
                <a:spcPct val="150000"/>
              </a:lnSpc>
              <a:spcAft>
                <a:spcPts val="600"/>
              </a:spcAft>
            </a:pPr>
            <a:r>
              <a:rPr lang="ja-JP" altLang="en-US" sz="1400" dirty="0">
                <a:latin typeface="BIZ UDPゴシック" panose="020B0400000000000000" pitchFamily="50" charset="-128"/>
                <a:ea typeface="BIZ UDPゴシック" panose="020B0400000000000000" pitchFamily="50" charset="-128"/>
              </a:rPr>
              <a:t>９．障がい者（児）の福祉制度　　　　　　　　　　　　　               </a:t>
            </a: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13</a:t>
            </a:r>
            <a:r>
              <a:rPr lang="ja-JP" altLang="en-US" sz="1100" dirty="0">
                <a:latin typeface="BIZ UDPゴシック" panose="020B0400000000000000" pitchFamily="50" charset="-128"/>
                <a:ea typeface="BIZ UDPゴシック" panose="020B0400000000000000" pitchFamily="50" charset="-128"/>
              </a:rPr>
              <a:t>ページ</a:t>
            </a:r>
            <a:r>
              <a:rPr lang="ja-JP" altLang="en-US" sz="1400" dirty="0">
                <a:latin typeface="BIZ UDPゴシック" panose="020B0400000000000000" pitchFamily="50" charset="-128"/>
                <a:ea typeface="BIZ UDPゴシック" panose="020B0400000000000000" pitchFamily="50" charset="-128"/>
              </a:rPr>
              <a:t>　　　　　　　　　</a:t>
            </a:r>
            <a:endParaRPr lang="en-US" altLang="ja-JP" sz="1400" dirty="0">
              <a:latin typeface="BIZ UDPゴシック" panose="020B0400000000000000" pitchFamily="50" charset="-128"/>
              <a:ea typeface="BIZ UDPゴシック" panose="020B0400000000000000" pitchFamily="50" charset="-128"/>
            </a:endParaRPr>
          </a:p>
          <a:p>
            <a:pPr>
              <a:lnSpc>
                <a:spcPct val="150000"/>
              </a:lnSpc>
              <a:spcAft>
                <a:spcPts val="600"/>
              </a:spcAft>
            </a:pPr>
            <a:r>
              <a:rPr lang="en-US" altLang="ja-JP" sz="1400" dirty="0">
                <a:latin typeface="BIZ UDPゴシック" panose="020B0400000000000000" pitchFamily="50" charset="-128"/>
                <a:ea typeface="BIZ UDPゴシック" panose="020B0400000000000000" pitchFamily="50" charset="-128"/>
              </a:rPr>
              <a:t>10</a:t>
            </a:r>
            <a:r>
              <a:rPr lang="ja-JP" altLang="en-US" sz="1400" dirty="0">
                <a:latin typeface="BIZ UDPゴシック" panose="020B0400000000000000" pitchFamily="50" charset="-128"/>
                <a:ea typeface="BIZ UDPゴシック" panose="020B0400000000000000" pitchFamily="50" charset="-128"/>
              </a:rPr>
              <a:t>．介護保険制度                                                       </a:t>
            </a: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15</a:t>
            </a:r>
            <a:r>
              <a:rPr lang="ja-JP" altLang="en-US" sz="1100" dirty="0">
                <a:latin typeface="BIZ UDPゴシック" panose="020B0400000000000000" pitchFamily="50" charset="-128"/>
                <a:ea typeface="BIZ UDPゴシック" panose="020B0400000000000000" pitchFamily="50" charset="-128"/>
              </a:rPr>
              <a:t>ページ  </a:t>
            </a:r>
            <a:endParaRPr lang="en-US" altLang="ja-JP" sz="1100" dirty="0">
              <a:latin typeface="BIZ UDPゴシック" panose="020B0400000000000000" pitchFamily="50" charset="-128"/>
              <a:ea typeface="BIZ UDPゴシック" panose="020B0400000000000000" pitchFamily="50" charset="-128"/>
            </a:endParaRPr>
          </a:p>
          <a:p>
            <a:pPr>
              <a:lnSpc>
                <a:spcPct val="150000"/>
              </a:lnSpc>
              <a:spcAft>
                <a:spcPts val="600"/>
              </a:spcAft>
            </a:pPr>
            <a:r>
              <a:rPr lang="en-US" altLang="ja-JP" sz="1400" dirty="0">
                <a:latin typeface="BIZ UDPゴシック" panose="020B0400000000000000" pitchFamily="50" charset="-128"/>
                <a:ea typeface="BIZ UDPゴシック" panose="020B0400000000000000" pitchFamily="50" charset="-128"/>
              </a:rPr>
              <a:t>11</a:t>
            </a:r>
            <a:r>
              <a:rPr lang="ja-JP" altLang="en-US" sz="1400" dirty="0">
                <a:latin typeface="BIZ UDPゴシック" panose="020B0400000000000000" pitchFamily="50" charset="-128"/>
                <a:ea typeface="BIZ UDPゴシック" panose="020B0400000000000000" pitchFamily="50" charset="-128"/>
              </a:rPr>
              <a:t>．患者会　　　　　　　　　　　　　    </a:t>
            </a:r>
            <a:r>
              <a:rPr lang="ja-JP" altLang="en-US" sz="1050" dirty="0">
                <a:latin typeface="BIZ UDPゴシック" panose="020B0400000000000000" pitchFamily="50" charset="-128"/>
                <a:ea typeface="BIZ UDPゴシック" panose="020B0400000000000000" pitchFamily="50" charset="-128"/>
              </a:rPr>
              <a:t>　                                           ・・・</a:t>
            </a:r>
            <a:r>
              <a:rPr lang="en-US" altLang="ja-JP" sz="1050" dirty="0">
                <a:latin typeface="BIZ UDPゴシック" panose="020B0400000000000000" pitchFamily="50" charset="-128"/>
                <a:ea typeface="BIZ UDPゴシック" panose="020B0400000000000000" pitchFamily="50" charset="-128"/>
              </a:rPr>
              <a:t>20</a:t>
            </a:r>
            <a:r>
              <a:rPr lang="ja-JP" altLang="en-US" sz="1050" dirty="0">
                <a:latin typeface="BIZ UDPゴシック" panose="020B0400000000000000" pitchFamily="50" charset="-128"/>
                <a:ea typeface="BIZ UDPゴシック" panose="020B0400000000000000" pitchFamily="50" charset="-128"/>
              </a:rPr>
              <a:t>ページ</a:t>
            </a:r>
            <a:endParaRPr lang="en-US" altLang="ja-JP" sz="1050" dirty="0">
              <a:latin typeface="BIZ UDPゴシック" panose="020B0400000000000000" pitchFamily="50" charset="-128"/>
              <a:ea typeface="BIZ UDPゴシック" panose="020B0400000000000000" pitchFamily="50" charset="-128"/>
            </a:endParaRPr>
          </a:p>
          <a:p>
            <a:pPr marL="0" indent="0">
              <a:lnSpc>
                <a:spcPct val="150000"/>
              </a:lnSpc>
              <a:spcAft>
                <a:spcPts val="600"/>
              </a:spcAft>
              <a:buNone/>
            </a:pPr>
            <a:r>
              <a:rPr lang="en-US" altLang="ja-JP" sz="1400" dirty="0">
                <a:latin typeface="BIZ UDPゴシック" panose="020B0400000000000000" pitchFamily="50" charset="-128"/>
                <a:ea typeface="BIZ UDPゴシック" panose="020B0400000000000000" pitchFamily="50" charset="-128"/>
              </a:rPr>
              <a:t>12</a:t>
            </a:r>
            <a:r>
              <a:rPr lang="ja-JP" altLang="en-US" sz="1400" dirty="0">
                <a:latin typeface="BIZ UDPゴシック" panose="020B0400000000000000" pitchFamily="50" charset="-128"/>
                <a:ea typeface="BIZ UDPゴシック" panose="020B0400000000000000" pitchFamily="50" charset="-128"/>
              </a:rPr>
              <a:t>．相談窓口等                                                                     </a:t>
            </a:r>
            <a:endParaRPr lang="en-US" altLang="ja-JP" sz="1400" dirty="0">
              <a:latin typeface="BIZ UDPゴシック" panose="020B0400000000000000" pitchFamily="50" charset="-128"/>
              <a:ea typeface="BIZ UDPゴシック" panose="020B0400000000000000" pitchFamily="50" charset="-128"/>
            </a:endParaRPr>
          </a:p>
          <a:p>
            <a:pPr marL="0" indent="0">
              <a:lnSpc>
                <a:spcPct val="110000"/>
              </a:lnSpc>
              <a:spcAft>
                <a:spcPts val="600"/>
              </a:spcAft>
              <a:buNone/>
            </a:pPr>
            <a:r>
              <a:rPr lang="ja-JP" altLang="en-US" sz="1400" dirty="0">
                <a:latin typeface="BIZ UDPゴシック" panose="020B0400000000000000" pitchFamily="50" charset="-128"/>
                <a:ea typeface="BIZ UDPゴシック" panose="020B0400000000000000" pitchFamily="50" charset="-128"/>
              </a:rPr>
              <a:t>　・保健所　　　　　　　　　　　　　　　　　　　                            </a:t>
            </a: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21</a:t>
            </a:r>
            <a:r>
              <a:rPr lang="ja-JP" altLang="en-US" sz="1100" dirty="0">
                <a:latin typeface="BIZ UDPゴシック" panose="020B0400000000000000" pitchFamily="50" charset="-128"/>
                <a:ea typeface="BIZ UDPゴシック" panose="020B0400000000000000" pitchFamily="50" charset="-128"/>
              </a:rPr>
              <a:t>ページ</a:t>
            </a:r>
            <a:endParaRPr lang="en-US" altLang="ja-JP" sz="1100" dirty="0">
              <a:latin typeface="BIZ UDPゴシック" panose="020B0400000000000000" pitchFamily="50" charset="-128"/>
              <a:ea typeface="BIZ UDPゴシック" panose="020B0400000000000000" pitchFamily="50" charset="-128"/>
            </a:endParaRPr>
          </a:p>
          <a:p>
            <a:pPr marL="0" indent="0">
              <a:lnSpc>
                <a:spcPct val="110000"/>
              </a:lnSpc>
              <a:spcAft>
                <a:spcPts val="600"/>
              </a:spcAft>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・市町村窓口 　　　　　　　　　　　　　　　　                           </a:t>
            </a: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22</a:t>
            </a:r>
            <a:r>
              <a:rPr lang="ja-JP" altLang="en-US" sz="1100" dirty="0">
                <a:latin typeface="BIZ UDPゴシック" panose="020B0400000000000000" pitchFamily="50" charset="-128"/>
                <a:ea typeface="BIZ UDPゴシック" panose="020B0400000000000000" pitchFamily="50" charset="-128"/>
              </a:rPr>
              <a:t>ページ</a:t>
            </a:r>
            <a:endParaRPr lang="en-US" altLang="ja-JP" sz="1400" dirty="0">
              <a:latin typeface="BIZ UDPゴシック" panose="020B0400000000000000" pitchFamily="50" charset="-128"/>
              <a:ea typeface="BIZ UDPゴシック" panose="020B0400000000000000" pitchFamily="50" charset="-128"/>
            </a:endParaRPr>
          </a:p>
          <a:p>
            <a:pPr>
              <a:spcAft>
                <a:spcPts val="600"/>
              </a:spcAft>
            </a:pPr>
            <a:r>
              <a:rPr lang="ja-JP" altLang="en-US" sz="1400" dirty="0">
                <a:latin typeface="BIZ UDPゴシック" panose="020B0400000000000000" pitchFamily="50" charset="-128"/>
                <a:ea typeface="BIZ UDPゴシック" panose="020B0400000000000000" pitchFamily="50" charset="-128"/>
              </a:rPr>
              <a:t>　・難病診療連携コーディネーター・岩手県難病相談支援センター</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23</a:t>
            </a:r>
            <a:r>
              <a:rPr lang="ja-JP" altLang="en-US" sz="1100" dirty="0">
                <a:latin typeface="BIZ UDPゴシック" panose="020B0400000000000000" pitchFamily="50" charset="-128"/>
                <a:ea typeface="BIZ UDPゴシック" panose="020B0400000000000000" pitchFamily="50" charset="-128"/>
              </a:rPr>
              <a:t>ページ</a:t>
            </a:r>
            <a:endParaRPr lang="en-US" altLang="ja-JP" sz="1100" dirty="0">
              <a:latin typeface="BIZ UDPゴシック" panose="020B0400000000000000" pitchFamily="50" charset="-128"/>
              <a:ea typeface="BIZ UDPゴシック" panose="020B0400000000000000" pitchFamily="50" charset="-128"/>
            </a:endParaRPr>
          </a:p>
          <a:p>
            <a:pPr marL="0" indent="0">
              <a:spcAft>
                <a:spcPts val="600"/>
              </a:spcAft>
              <a:buNone/>
            </a:pPr>
            <a:r>
              <a:rPr lang="ja-JP" altLang="en-US" sz="1400" dirty="0">
                <a:latin typeface="BIZ UDPゴシック" panose="020B0400000000000000" pitchFamily="50" charset="-128"/>
                <a:ea typeface="BIZ UDPゴシック" panose="020B0400000000000000" pitchFamily="50" charset="-128"/>
              </a:rPr>
              <a:t>　・就労支援機関　　　　　　　　　　　　　                              　</a:t>
            </a: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24</a:t>
            </a: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25</a:t>
            </a:r>
            <a:r>
              <a:rPr lang="ja-JP" altLang="en-US" sz="1100" dirty="0">
                <a:latin typeface="BIZ UDPゴシック" panose="020B0400000000000000" pitchFamily="50" charset="-128"/>
                <a:ea typeface="BIZ UDPゴシック" panose="020B0400000000000000" pitchFamily="50" charset="-128"/>
              </a:rPr>
              <a:t>ページ</a:t>
            </a:r>
            <a:endParaRPr lang="en-US" altLang="ja-JP" sz="11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35516962"/>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6786F-B911-EBF7-4B65-5F644EFE9733}"/>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8685B33B-8008-E0AB-B937-10704551A2B8}"/>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在宅人工呼吸器使用患者支援事業</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FD8884A3-CB08-7879-602A-1E96789000A3}"/>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5AA57871-1D34-CC05-4DA3-3E0BD4968C81}"/>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4" name="テキスト ボックス 3">
            <a:extLst>
              <a:ext uri="{FF2B5EF4-FFF2-40B4-BE49-F238E27FC236}">
                <a16:creationId xmlns:a16="http://schemas.microsoft.com/office/drawing/2014/main" id="{5821287B-0BD4-069E-D695-49F41B8E39C3}"/>
              </a:ext>
            </a:extLst>
          </p:cNvPr>
          <p:cNvSpPr txBox="1"/>
          <p:nvPr/>
        </p:nvSpPr>
        <p:spPr>
          <a:xfrm>
            <a:off x="140418" y="539552"/>
            <a:ext cx="6577161" cy="540917"/>
          </a:xfrm>
          <a:prstGeom prst="rect">
            <a:avLst/>
          </a:prstGeom>
          <a:noFill/>
        </p:spPr>
        <p:txBody>
          <a:bodyPr wrap="square" rtlCol="0">
            <a:spAutoFit/>
          </a:bodyPr>
          <a:lstStyle/>
          <a:p>
            <a:pPr>
              <a:lnSpc>
                <a:spcPts val="1900"/>
              </a:lnSpc>
              <a:spcBef>
                <a:spcPts val="200"/>
              </a:spcBef>
              <a:spcAft>
                <a:spcPts val="200"/>
              </a:spcAft>
            </a:pPr>
            <a:r>
              <a:rPr lang="ja-JP" altLang="en-US" sz="1100" dirty="0">
                <a:latin typeface="BIZ UDPゴシック" panose="020B0400000000000000" pitchFamily="50" charset="-128"/>
                <a:ea typeface="BIZ UDPゴシック" panose="020B0400000000000000" pitchFamily="50" charset="-128"/>
              </a:rPr>
              <a:t>　在宅で人工呼吸器を使用している難病患者等に対して、診療報酬で定められた回数を超える訪問看護を実施する場合に、実施訪問看護ステーション等に必要な費用を交付する事業です。</a:t>
            </a:r>
          </a:p>
        </p:txBody>
      </p:sp>
      <p:sp>
        <p:nvSpPr>
          <p:cNvPr id="5" name="テキスト ボックス 4">
            <a:extLst>
              <a:ext uri="{FF2B5EF4-FFF2-40B4-BE49-F238E27FC236}">
                <a16:creationId xmlns:a16="http://schemas.microsoft.com/office/drawing/2014/main" id="{81A0FD6C-E850-C2C9-739A-45C8BC60597E}"/>
              </a:ext>
            </a:extLst>
          </p:cNvPr>
          <p:cNvSpPr txBox="1"/>
          <p:nvPr/>
        </p:nvSpPr>
        <p:spPr>
          <a:xfrm>
            <a:off x="-18982" y="1084816"/>
            <a:ext cx="2060848"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〇対象疾患</a:t>
            </a:r>
          </a:p>
        </p:txBody>
      </p:sp>
      <p:sp>
        <p:nvSpPr>
          <p:cNvPr id="8" name="テキスト ボックス 7">
            <a:extLst>
              <a:ext uri="{FF2B5EF4-FFF2-40B4-BE49-F238E27FC236}">
                <a16:creationId xmlns:a16="http://schemas.microsoft.com/office/drawing/2014/main" id="{34ED0EE4-676D-33EE-C7ED-44E744D93F7C}"/>
              </a:ext>
            </a:extLst>
          </p:cNvPr>
          <p:cNvSpPr txBox="1"/>
          <p:nvPr/>
        </p:nvSpPr>
        <p:spPr>
          <a:xfrm>
            <a:off x="140822" y="1354459"/>
            <a:ext cx="6512885" cy="823623"/>
          </a:xfrm>
          <a:prstGeom prst="rect">
            <a:avLst/>
          </a:prstGeom>
          <a:noFill/>
        </p:spPr>
        <p:txBody>
          <a:bodyPr wrap="square" rtlCol="0">
            <a:spAutoFit/>
          </a:bodyPr>
          <a:lstStyle/>
          <a:p>
            <a:pPr>
              <a:lnSpc>
                <a:spcPts val="2000"/>
              </a:lnSpc>
            </a:pPr>
            <a:r>
              <a:rPr lang="ja-JP" altLang="en-US" sz="13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難病の患者に対する医療等に関する法律第</a:t>
            </a:r>
            <a:r>
              <a:rPr lang="en-US" altLang="ja-JP" sz="1100" dirty="0">
                <a:latin typeface="BIZ UDPゴシック" panose="020B0400000000000000" pitchFamily="50" charset="-128"/>
                <a:ea typeface="BIZ UDPゴシック" panose="020B0400000000000000" pitchFamily="50" charset="-128"/>
              </a:rPr>
              <a:t>5</a:t>
            </a:r>
            <a:r>
              <a:rPr lang="ja-JP" altLang="en-US" sz="1100" dirty="0">
                <a:latin typeface="BIZ UDPゴシック" panose="020B0400000000000000" pitchFamily="50" charset="-128"/>
                <a:ea typeface="BIZ UDPゴシック" panose="020B0400000000000000" pitchFamily="50" charset="-128"/>
              </a:rPr>
              <a:t>条に規定する指定難病の患者及び特定疾患治療研究事業対象疾患患者で、かつ、当該指定難病及び対象疾患を主たる要因として在宅で人工呼吸器を使用している患者のうち、医師が訪問看護を必要と認める患者。</a:t>
            </a:r>
          </a:p>
        </p:txBody>
      </p:sp>
      <p:sp>
        <p:nvSpPr>
          <p:cNvPr id="12" name="テキスト ボックス 11">
            <a:extLst>
              <a:ext uri="{FF2B5EF4-FFF2-40B4-BE49-F238E27FC236}">
                <a16:creationId xmlns:a16="http://schemas.microsoft.com/office/drawing/2014/main" id="{DBADCD90-6651-A646-041F-D5B462FEA686}"/>
              </a:ext>
            </a:extLst>
          </p:cNvPr>
          <p:cNvSpPr txBox="1"/>
          <p:nvPr/>
        </p:nvSpPr>
        <p:spPr>
          <a:xfrm>
            <a:off x="0" y="2182429"/>
            <a:ext cx="2060848" cy="338554"/>
          </a:xfrm>
          <a:prstGeom prst="rect">
            <a:avLst/>
          </a:prstGeom>
          <a:noFill/>
          <a:ln>
            <a:noFill/>
          </a:ln>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〇交付する費用</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63C43F82-DB09-414C-9E74-9C173E7D51FF}"/>
              </a:ext>
            </a:extLst>
          </p:cNvPr>
          <p:cNvSpPr txBox="1"/>
          <p:nvPr/>
        </p:nvSpPr>
        <p:spPr>
          <a:xfrm>
            <a:off x="170068" y="2447725"/>
            <a:ext cx="6512885" cy="592470"/>
          </a:xfrm>
          <a:prstGeom prst="rect">
            <a:avLst/>
          </a:prstGeom>
          <a:noFill/>
        </p:spPr>
        <p:txBody>
          <a:bodyPr wrap="square" rtlCol="0">
            <a:spAutoFit/>
          </a:bodyPr>
          <a:lstStyle/>
          <a:p>
            <a:pPr>
              <a:lnSpc>
                <a:spcPts val="1300"/>
              </a:lnSpc>
            </a:pP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日につき</a:t>
            </a:r>
            <a:r>
              <a:rPr lang="en-US" altLang="ja-JP" sz="1100" dirty="0">
                <a:latin typeface="BIZ UDPゴシック" panose="020B0400000000000000" pitchFamily="50" charset="-128"/>
                <a:ea typeface="BIZ UDPゴシック" panose="020B0400000000000000" pitchFamily="50" charset="-128"/>
              </a:rPr>
              <a:t>4</a:t>
            </a:r>
            <a:r>
              <a:rPr lang="ja-JP" altLang="en-US" sz="1100" dirty="0">
                <a:latin typeface="BIZ UDPゴシック" panose="020B0400000000000000" pitchFamily="50" charset="-128"/>
                <a:ea typeface="BIZ UDPゴシック" panose="020B0400000000000000" pitchFamily="50" charset="-128"/>
              </a:rPr>
              <a:t>回目以降の訪問看護について、患者</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人当たり年間</a:t>
            </a:r>
            <a:r>
              <a:rPr lang="en-US" altLang="ja-JP" sz="1100" dirty="0">
                <a:latin typeface="BIZ UDPゴシック" panose="020B0400000000000000" pitchFamily="50" charset="-128"/>
                <a:ea typeface="BIZ UDPゴシック" panose="020B0400000000000000" pitchFamily="50" charset="-128"/>
              </a:rPr>
              <a:t>260</a:t>
            </a:r>
            <a:r>
              <a:rPr lang="ja-JP" altLang="en-US" sz="1100" dirty="0">
                <a:latin typeface="BIZ UDPゴシック" panose="020B0400000000000000" pitchFamily="50" charset="-128"/>
                <a:ea typeface="BIZ UDPゴシック" panose="020B0400000000000000" pitchFamily="50" charset="-128"/>
              </a:rPr>
              <a:t>回を限度に次の費用を訪問看護ステーション等に交付する。ただし、特別な事情により複数の訪問看護ステーションを利用する場合は、回数に関わらず</a:t>
            </a:r>
            <a:r>
              <a:rPr lang="en-US" altLang="ja-JP" sz="1100" dirty="0">
                <a:latin typeface="BIZ UDPゴシック" panose="020B0400000000000000" pitchFamily="50" charset="-128"/>
                <a:ea typeface="BIZ UDPゴシック" panose="020B0400000000000000" pitchFamily="50" charset="-128"/>
              </a:rPr>
              <a:t>2</a:t>
            </a:r>
            <a:r>
              <a:rPr lang="ja-JP" altLang="en-US" sz="1100" dirty="0">
                <a:latin typeface="BIZ UDPゴシック" panose="020B0400000000000000" pitchFamily="50" charset="-128"/>
                <a:ea typeface="BIZ UDPゴシック" panose="020B0400000000000000" pitchFamily="50" charset="-128"/>
              </a:rPr>
              <a:t>か所目以降は当事業の対象となる。</a:t>
            </a:r>
          </a:p>
        </p:txBody>
      </p:sp>
      <p:graphicFrame>
        <p:nvGraphicFramePr>
          <p:cNvPr id="19" name="表 18">
            <a:extLst>
              <a:ext uri="{FF2B5EF4-FFF2-40B4-BE49-F238E27FC236}">
                <a16:creationId xmlns:a16="http://schemas.microsoft.com/office/drawing/2014/main" id="{E56F23F1-2C53-2D62-9FFA-FEDA02FD9E0C}"/>
              </a:ext>
            </a:extLst>
          </p:cNvPr>
          <p:cNvGraphicFramePr>
            <a:graphicFrameLocks noGrp="1"/>
          </p:cNvGraphicFramePr>
          <p:nvPr>
            <p:extLst>
              <p:ext uri="{D42A27DB-BD31-4B8C-83A1-F6EECF244321}">
                <p14:modId xmlns:p14="http://schemas.microsoft.com/office/powerpoint/2010/main" val="4230168020"/>
              </p:ext>
            </p:extLst>
          </p:nvPr>
        </p:nvGraphicFramePr>
        <p:xfrm>
          <a:off x="204997" y="3060629"/>
          <a:ext cx="6448837" cy="2051054"/>
        </p:xfrm>
        <a:graphic>
          <a:graphicData uri="http://schemas.openxmlformats.org/drawingml/2006/table">
            <a:tbl>
              <a:tblPr firstRow="1" bandRow="1">
                <a:tableStyleId>{5DA37D80-6434-44D0-A028-1B22A696006F}</a:tableStyleId>
              </a:tblPr>
              <a:tblGrid>
                <a:gridCol w="4520147">
                  <a:extLst>
                    <a:ext uri="{9D8B030D-6E8A-4147-A177-3AD203B41FA5}">
                      <a16:colId xmlns:a16="http://schemas.microsoft.com/office/drawing/2014/main" val="2754692094"/>
                    </a:ext>
                  </a:extLst>
                </a:gridCol>
                <a:gridCol w="1928690">
                  <a:extLst>
                    <a:ext uri="{9D8B030D-6E8A-4147-A177-3AD203B41FA5}">
                      <a16:colId xmlns:a16="http://schemas.microsoft.com/office/drawing/2014/main" val="1782352452"/>
                    </a:ext>
                  </a:extLst>
                </a:gridCol>
              </a:tblGrid>
              <a:tr h="448951">
                <a:tc>
                  <a:txBody>
                    <a:bodyPr/>
                    <a:lstStyle/>
                    <a:p>
                      <a:r>
                        <a:rPr kumimoji="1" lang="ja-JP" altLang="en-US" sz="1100" b="0" dirty="0">
                          <a:solidFill>
                            <a:schemeClr val="tx1"/>
                          </a:solidFill>
                        </a:rPr>
                        <a:t>①医師による訪問看護指示料</a:t>
                      </a:r>
                      <a:endParaRPr kumimoji="1" lang="ja-JP" altLang="en-US" sz="1100" b="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algn="r"/>
                      <a:r>
                        <a:rPr kumimoji="1" lang="ja-JP" altLang="en-US" sz="1100" b="0" dirty="0">
                          <a:solidFill>
                            <a:schemeClr val="tx1"/>
                          </a:solidFill>
                        </a:rPr>
                        <a:t>１月に１回に限り</a:t>
                      </a:r>
                      <a:r>
                        <a:rPr kumimoji="1" lang="en-US" altLang="ja-JP" sz="1100" b="1" dirty="0">
                          <a:solidFill>
                            <a:schemeClr val="tx1"/>
                          </a:solidFill>
                        </a:rPr>
                        <a:t>3,000</a:t>
                      </a:r>
                      <a:r>
                        <a:rPr kumimoji="1" lang="ja-JP" altLang="en-US" sz="1100" b="1" dirty="0">
                          <a:solidFill>
                            <a:schemeClr val="tx1"/>
                          </a:solidFill>
                        </a:rPr>
                        <a:t>円</a:t>
                      </a:r>
                      <a:endParaRPr kumimoji="1" lang="ja-JP" altLang="en-US" sz="1100" b="1"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extLst>
                  <a:ext uri="{0D108BD9-81ED-4DB2-BD59-A6C34878D82A}">
                    <a16:rowId xmlns:a16="http://schemas.microsoft.com/office/drawing/2014/main" val="492292602"/>
                  </a:ext>
                </a:extLst>
              </a:tr>
              <a:tr h="448951">
                <a:tc>
                  <a:txBody>
                    <a:bodyPr/>
                    <a:lstStyle/>
                    <a:p>
                      <a:r>
                        <a:rPr kumimoji="1" lang="ja-JP" altLang="en-US" sz="1100" dirty="0"/>
                        <a:t>②訪問看護ステーションが行う保健師、助産師、看護師、理学療法士、作業療法士又は言語聴覚士による訪問看護の費用の額</a:t>
                      </a:r>
                      <a:endParaRPr kumimoji="1" lang="ja-JP" altLang="en-US" sz="1100" dirty="0">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algn="r"/>
                      <a:r>
                        <a:rPr kumimoji="1" lang="ja-JP" altLang="en-US" sz="1100" dirty="0"/>
                        <a:t>１回につき</a:t>
                      </a:r>
                      <a:r>
                        <a:rPr kumimoji="1" lang="en-US" altLang="ja-JP" sz="1100" b="1" dirty="0"/>
                        <a:t>8,450</a:t>
                      </a:r>
                      <a:r>
                        <a:rPr kumimoji="1" lang="ja-JP" altLang="en-US" sz="1100" b="1" dirty="0"/>
                        <a:t>円</a:t>
                      </a:r>
                      <a:endParaRPr kumimoji="1" lang="ja-JP" altLang="en-US" sz="1100" b="1" dirty="0">
                        <a:latin typeface="HGSｺﾞｼｯｸM" panose="020B0600000000000000" pitchFamily="50" charset="-128"/>
                        <a:ea typeface="HGSｺﾞｼｯｸM" panose="020B0600000000000000" pitchFamily="50" charset="-128"/>
                      </a:endParaRPr>
                    </a:p>
                  </a:txBody>
                  <a:tcPr anchor="ctr">
                    <a:solidFill>
                      <a:schemeClr val="bg1"/>
                    </a:solidFill>
                  </a:tcPr>
                </a:tc>
                <a:extLst>
                  <a:ext uri="{0D108BD9-81ED-4DB2-BD59-A6C34878D82A}">
                    <a16:rowId xmlns:a16="http://schemas.microsoft.com/office/drawing/2014/main" val="3642810627"/>
                  </a:ext>
                </a:extLst>
              </a:tr>
              <a:tr h="388822">
                <a:tc>
                  <a:txBody>
                    <a:bodyPr/>
                    <a:lstStyle/>
                    <a:p>
                      <a:r>
                        <a:rPr kumimoji="1" lang="ja-JP" altLang="en-US" sz="1100" dirty="0"/>
                        <a:t>③訪問看護ステーションが行う准看護師による訪問看護の費用の額</a:t>
                      </a:r>
                      <a:endParaRPr kumimoji="1" lang="ja-JP" altLang="en-US" sz="1100" dirty="0">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algn="r"/>
                      <a:r>
                        <a:rPr kumimoji="1" lang="ja-JP" altLang="en-US" sz="1100" dirty="0"/>
                        <a:t>１回につき</a:t>
                      </a:r>
                      <a:r>
                        <a:rPr kumimoji="1" lang="en-US" altLang="ja-JP" sz="1100" b="1" dirty="0"/>
                        <a:t>7,950</a:t>
                      </a:r>
                      <a:r>
                        <a:rPr kumimoji="1" lang="ja-JP" altLang="en-US" sz="1100" b="1" dirty="0"/>
                        <a:t>円</a:t>
                      </a:r>
                      <a:endParaRPr kumimoji="1" lang="ja-JP" altLang="en-US" sz="1100" b="1" dirty="0">
                        <a:latin typeface="HGSｺﾞｼｯｸM" panose="020B0600000000000000" pitchFamily="50" charset="-128"/>
                        <a:ea typeface="HGSｺﾞｼｯｸM" panose="020B0600000000000000" pitchFamily="50" charset="-128"/>
                      </a:endParaRPr>
                    </a:p>
                  </a:txBody>
                  <a:tcPr anchor="ctr">
                    <a:solidFill>
                      <a:schemeClr val="bg1"/>
                    </a:solidFill>
                  </a:tcPr>
                </a:tc>
                <a:extLst>
                  <a:ext uri="{0D108BD9-81ED-4DB2-BD59-A6C34878D82A}">
                    <a16:rowId xmlns:a16="http://schemas.microsoft.com/office/drawing/2014/main" val="3232962072"/>
                  </a:ext>
                </a:extLst>
              </a:tr>
              <a:tr h="448951">
                <a:tc>
                  <a:txBody>
                    <a:bodyPr/>
                    <a:lstStyle/>
                    <a:p>
                      <a:r>
                        <a:rPr kumimoji="1" lang="ja-JP" altLang="en-US" sz="1100" dirty="0"/>
                        <a:t>④その他の医療機関が行う保健師、助産師、看護師、理学療法士、作業療法士又は言語聴覚士による訪問看護の費用の額</a:t>
                      </a:r>
                      <a:endParaRPr kumimoji="1" lang="ja-JP" altLang="en-US" sz="1100" dirty="0">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algn="r"/>
                      <a:r>
                        <a:rPr kumimoji="1" lang="ja-JP" altLang="en-US" sz="1100" dirty="0"/>
                        <a:t>１回につき</a:t>
                      </a:r>
                      <a:r>
                        <a:rPr kumimoji="1" lang="en-US" altLang="ja-JP" sz="1100" b="1" dirty="0"/>
                        <a:t>5,550</a:t>
                      </a:r>
                      <a:r>
                        <a:rPr kumimoji="1" lang="ja-JP" altLang="en-US" sz="1100" b="1" dirty="0"/>
                        <a:t>円</a:t>
                      </a:r>
                      <a:endParaRPr kumimoji="1" lang="ja-JP" altLang="en-US" sz="1100" b="1" dirty="0">
                        <a:latin typeface="HGSｺﾞｼｯｸM" panose="020B0600000000000000" pitchFamily="50" charset="-128"/>
                        <a:ea typeface="HGSｺﾞｼｯｸM" panose="020B0600000000000000" pitchFamily="50" charset="-128"/>
                      </a:endParaRPr>
                    </a:p>
                  </a:txBody>
                  <a:tcPr anchor="ctr">
                    <a:solidFill>
                      <a:schemeClr val="bg1"/>
                    </a:solidFill>
                  </a:tcPr>
                </a:tc>
                <a:extLst>
                  <a:ext uri="{0D108BD9-81ED-4DB2-BD59-A6C34878D82A}">
                    <a16:rowId xmlns:a16="http://schemas.microsoft.com/office/drawing/2014/main" val="538234612"/>
                  </a:ext>
                </a:extLst>
              </a:tr>
              <a:tr h="315379">
                <a:tc>
                  <a:txBody>
                    <a:bodyPr/>
                    <a:lstStyle/>
                    <a:p>
                      <a:r>
                        <a:rPr kumimoji="1" lang="ja-JP" altLang="en-US" sz="1100" dirty="0"/>
                        <a:t>⑤その他の医療機関が行う准看護師による訪問看護の費用の額</a:t>
                      </a:r>
                      <a:endParaRPr kumimoji="1" lang="ja-JP" altLang="en-US" sz="1100" dirty="0">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algn="r"/>
                      <a:r>
                        <a:rPr kumimoji="1" lang="ja-JP" altLang="en-US" sz="1100" dirty="0"/>
                        <a:t>１回につき</a:t>
                      </a:r>
                      <a:r>
                        <a:rPr kumimoji="1" lang="en-US" altLang="ja-JP" sz="1100" b="1" dirty="0"/>
                        <a:t>5,050</a:t>
                      </a:r>
                      <a:r>
                        <a:rPr kumimoji="1" lang="ja-JP" altLang="en-US" sz="1100" b="1" dirty="0"/>
                        <a:t>円</a:t>
                      </a:r>
                      <a:endParaRPr kumimoji="1" lang="ja-JP" altLang="en-US" sz="1100" b="1" dirty="0">
                        <a:latin typeface="HGSｺﾞｼｯｸM" panose="020B0600000000000000" pitchFamily="50" charset="-128"/>
                        <a:ea typeface="HGSｺﾞｼｯｸM" panose="020B0600000000000000" pitchFamily="50" charset="-128"/>
                      </a:endParaRPr>
                    </a:p>
                  </a:txBody>
                  <a:tcPr anchor="ctr">
                    <a:solidFill>
                      <a:schemeClr val="bg1"/>
                    </a:solidFill>
                  </a:tcPr>
                </a:tc>
                <a:extLst>
                  <a:ext uri="{0D108BD9-81ED-4DB2-BD59-A6C34878D82A}">
                    <a16:rowId xmlns:a16="http://schemas.microsoft.com/office/drawing/2014/main" val="2068353322"/>
                  </a:ext>
                </a:extLst>
              </a:tr>
            </a:tbl>
          </a:graphicData>
        </a:graphic>
      </p:graphicFrame>
      <p:sp>
        <p:nvSpPr>
          <p:cNvPr id="20" name="テキスト ボックス 19">
            <a:extLst>
              <a:ext uri="{FF2B5EF4-FFF2-40B4-BE49-F238E27FC236}">
                <a16:creationId xmlns:a16="http://schemas.microsoft.com/office/drawing/2014/main" id="{BA95E03F-343B-C9BF-651E-C0FAF40D380D}"/>
              </a:ext>
            </a:extLst>
          </p:cNvPr>
          <p:cNvSpPr txBox="1"/>
          <p:nvPr/>
        </p:nvSpPr>
        <p:spPr>
          <a:xfrm>
            <a:off x="182386" y="5111683"/>
            <a:ext cx="6489099" cy="581954"/>
          </a:xfrm>
          <a:prstGeom prst="rect">
            <a:avLst/>
          </a:prstGeom>
          <a:noFill/>
        </p:spPr>
        <p:txBody>
          <a:bodyPr wrap="square" rtlCol="0">
            <a:spAutoFit/>
          </a:bodyPr>
          <a:lstStyle/>
          <a:p>
            <a:pPr>
              <a:lnSpc>
                <a:spcPts val="2000"/>
              </a:lnSpc>
            </a:pPr>
            <a:r>
              <a:rPr lang="ja-JP" altLang="en-US" sz="1100" dirty="0">
                <a:latin typeface="BIZ UDPゴシック" panose="020B0400000000000000" pitchFamily="50" charset="-128"/>
                <a:ea typeface="BIZ UDPゴシック" panose="020B0400000000000000" pitchFamily="50" charset="-128"/>
              </a:rPr>
              <a:t>　ただし、１日につき３回目の訪問看護を前２回と同一訪問看護ステーションで行う場合には、特例措置として３回目に対して次の費用を当面の間支払う。</a:t>
            </a:r>
            <a:endParaRPr kumimoji="1" lang="ja-JP" altLang="en-US" sz="1100" dirty="0">
              <a:latin typeface="BIZ UDPゴシック" panose="020B0400000000000000" pitchFamily="50" charset="-128"/>
              <a:ea typeface="BIZ UDPゴシック" panose="020B0400000000000000" pitchFamily="50" charset="-128"/>
            </a:endParaRPr>
          </a:p>
        </p:txBody>
      </p:sp>
      <p:graphicFrame>
        <p:nvGraphicFramePr>
          <p:cNvPr id="21" name="表 20">
            <a:extLst>
              <a:ext uri="{FF2B5EF4-FFF2-40B4-BE49-F238E27FC236}">
                <a16:creationId xmlns:a16="http://schemas.microsoft.com/office/drawing/2014/main" id="{016DDBFE-B2A6-1DEB-DE9A-3BADF8565EF0}"/>
              </a:ext>
            </a:extLst>
          </p:cNvPr>
          <p:cNvGraphicFramePr>
            <a:graphicFrameLocks noGrp="1"/>
          </p:cNvGraphicFramePr>
          <p:nvPr>
            <p:extLst>
              <p:ext uri="{D42A27DB-BD31-4B8C-83A1-F6EECF244321}">
                <p14:modId xmlns:p14="http://schemas.microsoft.com/office/powerpoint/2010/main" val="783383459"/>
              </p:ext>
            </p:extLst>
          </p:nvPr>
        </p:nvGraphicFramePr>
        <p:xfrm>
          <a:off x="221161" y="5693637"/>
          <a:ext cx="6450324" cy="828040"/>
        </p:xfrm>
        <a:graphic>
          <a:graphicData uri="http://schemas.openxmlformats.org/drawingml/2006/table">
            <a:tbl>
              <a:tblPr firstRow="1" bandRow="1">
                <a:tableStyleId>{0E3FDE45-AF77-4B5C-9715-49D594BDF05E}</a:tableStyleId>
              </a:tblPr>
              <a:tblGrid>
                <a:gridCol w="4755837">
                  <a:extLst>
                    <a:ext uri="{9D8B030D-6E8A-4147-A177-3AD203B41FA5}">
                      <a16:colId xmlns:a16="http://schemas.microsoft.com/office/drawing/2014/main" val="66316410"/>
                    </a:ext>
                  </a:extLst>
                </a:gridCol>
                <a:gridCol w="1694487">
                  <a:extLst>
                    <a:ext uri="{9D8B030D-6E8A-4147-A177-3AD203B41FA5}">
                      <a16:colId xmlns:a16="http://schemas.microsoft.com/office/drawing/2014/main" val="1648267536"/>
                    </a:ext>
                  </a:extLst>
                </a:gridCol>
              </a:tblGrid>
              <a:tr h="370840">
                <a:tc>
                  <a:txBody>
                    <a:bodyPr/>
                    <a:lstStyle/>
                    <a:p>
                      <a:r>
                        <a:rPr kumimoji="1" lang="ja-JP" altLang="en-US" sz="1200" b="0" dirty="0"/>
                        <a:t>①保健師、助産師、看護師、理学療法士、作業療法士又は言語聴覚士による訪問看護の費用</a:t>
                      </a:r>
                      <a:endParaRPr kumimoji="1" lang="ja-JP" altLang="en-US" sz="1200" b="0" dirty="0">
                        <a:latin typeface="HGSｺﾞｼｯｸM" panose="020B0600000000000000" pitchFamily="50" charset="-128"/>
                        <a:ea typeface="HGSｺﾞｼｯｸM" panose="020B0600000000000000" pitchFamily="50" charset="-128"/>
                      </a:endParaRPr>
                    </a:p>
                  </a:txBody>
                  <a:tcPr anchor="ctr">
                    <a:lnR w="12700" cap="flat" cmpd="sng" algn="ctr">
                      <a:solidFill>
                        <a:schemeClr val="accent2">
                          <a:lumMod val="75000"/>
                        </a:schemeClr>
                      </a:solidFill>
                      <a:prstDash val="solid"/>
                      <a:round/>
                      <a:headEnd type="none" w="med" len="med"/>
                      <a:tailEnd type="none" w="med" len="med"/>
                    </a:lnR>
                    <a:solidFill>
                      <a:schemeClr val="bg1"/>
                    </a:solidFill>
                  </a:tcPr>
                </a:tc>
                <a:tc>
                  <a:txBody>
                    <a:bodyPr/>
                    <a:lstStyle/>
                    <a:p>
                      <a:pPr algn="r"/>
                      <a:r>
                        <a:rPr kumimoji="1" lang="ja-JP" altLang="en-US" sz="1200" b="0" dirty="0"/>
                        <a:t>１回につき</a:t>
                      </a:r>
                      <a:r>
                        <a:rPr kumimoji="1" lang="en-US" altLang="ja-JP" sz="1200" b="1" dirty="0"/>
                        <a:t>2,500</a:t>
                      </a:r>
                      <a:r>
                        <a:rPr kumimoji="1" lang="ja-JP" altLang="en-US" sz="1200" b="1" dirty="0"/>
                        <a:t>円</a:t>
                      </a:r>
                      <a:endParaRPr kumimoji="1" lang="ja-JP" altLang="en-US" sz="1200" b="1" dirty="0">
                        <a:latin typeface="HGSｺﾞｼｯｸM" panose="020B0600000000000000" pitchFamily="50" charset="-128"/>
                        <a:ea typeface="HGSｺﾞｼｯｸM" panose="020B0600000000000000" pitchFamily="50" charset="-128"/>
                      </a:endParaRPr>
                    </a:p>
                  </a:txBody>
                  <a:tcPr anchor="ctr">
                    <a:lnL w="12700" cap="flat" cmpd="sng" algn="ctr">
                      <a:solidFill>
                        <a:schemeClr val="accent2">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668702085"/>
                  </a:ext>
                </a:extLst>
              </a:tr>
              <a:tr h="370840">
                <a:tc>
                  <a:txBody>
                    <a:bodyPr/>
                    <a:lstStyle/>
                    <a:p>
                      <a:r>
                        <a:rPr kumimoji="1" lang="ja-JP" altLang="en-US" sz="1200" dirty="0"/>
                        <a:t>②准看護師による訪問看護の費用</a:t>
                      </a:r>
                      <a:endParaRPr kumimoji="1" lang="ja-JP" altLang="en-US" sz="1200" dirty="0">
                        <a:latin typeface="HGSｺﾞｼｯｸM" panose="020B0600000000000000" pitchFamily="50" charset="-128"/>
                        <a:ea typeface="HGSｺﾞｼｯｸM" panose="020B0600000000000000" pitchFamily="50" charset="-128"/>
                      </a:endParaRPr>
                    </a:p>
                  </a:txBody>
                  <a:tcPr anchor="ctr">
                    <a:lnR w="12700" cap="flat" cmpd="sng" algn="ctr">
                      <a:solidFill>
                        <a:schemeClr val="accent2">
                          <a:lumMod val="75000"/>
                        </a:schemeClr>
                      </a:solidFill>
                      <a:prstDash val="solid"/>
                      <a:round/>
                      <a:headEnd type="none" w="med" len="med"/>
                      <a:tailEnd type="none" w="med" len="med"/>
                    </a:lnR>
                    <a:solidFill>
                      <a:schemeClr val="bg1"/>
                    </a:solidFill>
                  </a:tcPr>
                </a:tc>
                <a:tc>
                  <a:txBody>
                    <a:bodyPr/>
                    <a:lstStyle/>
                    <a:p>
                      <a:pPr algn="r"/>
                      <a:r>
                        <a:rPr kumimoji="1" lang="ja-JP" altLang="en-US" sz="1200" dirty="0"/>
                        <a:t>１回につき</a:t>
                      </a:r>
                      <a:r>
                        <a:rPr kumimoji="1" lang="en-US" altLang="ja-JP" sz="1200" b="1" dirty="0"/>
                        <a:t>2,000</a:t>
                      </a:r>
                      <a:r>
                        <a:rPr kumimoji="1" lang="ja-JP" altLang="en-US" sz="1200" b="1" dirty="0"/>
                        <a:t>円</a:t>
                      </a:r>
                      <a:endParaRPr kumimoji="1" lang="ja-JP" altLang="en-US" sz="1200" b="1" dirty="0">
                        <a:latin typeface="HGSｺﾞｼｯｸM" panose="020B0600000000000000" pitchFamily="50" charset="-128"/>
                        <a:ea typeface="HGSｺﾞｼｯｸM" panose="020B0600000000000000" pitchFamily="50" charset="-128"/>
                      </a:endParaRPr>
                    </a:p>
                  </a:txBody>
                  <a:tcPr anchor="ctr">
                    <a:lnL w="12700" cap="flat" cmpd="sng" algn="ctr">
                      <a:solidFill>
                        <a:schemeClr val="accent2">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839724548"/>
                  </a:ext>
                </a:extLst>
              </a:tr>
            </a:tbl>
          </a:graphicData>
        </a:graphic>
      </p:graphicFrame>
      <p:sp>
        <p:nvSpPr>
          <p:cNvPr id="22" name="1 つの角を丸めた四角形 18">
            <a:extLst>
              <a:ext uri="{FF2B5EF4-FFF2-40B4-BE49-F238E27FC236}">
                <a16:creationId xmlns:a16="http://schemas.microsoft.com/office/drawing/2014/main" id="{8160EEB6-3A45-DDBF-37B6-238CA8A964E4}"/>
              </a:ext>
            </a:extLst>
          </p:cNvPr>
          <p:cNvSpPr/>
          <p:nvPr/>
        </p:nvSpPr>
        <p:spPr>
          <a:xfrm>
            <a:off x="187725" y="7025773"/>
            <a:ext cx="3024336" cy="1728192"/>
          </a:xfrm>
          <a:prstGeom prst="round1Rect">
            <a:avLst/>
          </a:prstGeom>
          <a:solidFill>
            <a:schemeClr val="accent4">
              <a:lumMod val="40000"/>
              <a:lumOff val="60000"/>
            </a:schemeClr>
          </a:solidFill>
          <a:ln w="28575">
            <a:solidFill>
              <a:schemeClr val="accent2">
                <a:lumMod val="75000"/>
              </a:schemeClr>
            </a:solidFill>
            <a:prstDash val="dashDot"/>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24" name="1 つの角を丸めた四角形 18">
            <a:extLst>
              <a:ext uri="{FF2B5EF4-FFF2-40B4-BE49-F238E27FC236}">
                <a16:creationId xmlns:a16="http://schemas.microsoft.com/office/drawing/2014/main" id="{4D896C9B-4E59-F414-3D5D-E56AE26F3125}"/>
              </a:ext>
            </a:extLst>
          </p:cNvPr>
          <p:cNvSpPr/>
          <p:nvPr/>
        </p:nvSpPr>
        <p:spPr>
          <a:xfrm>
            <a:off x="3693243" y="6961571"/>
            <a:ext cx="3024336" cy="1728192"/>
          </a:xfrm>
          <a:prstGeom prst="round1Rect">
            <a:avLst/>
          </a:prstGeom>
          <a:solidFill>
            <a:schemeClr val="accent4">
              <a:lumMod val="40000"/>
              <a:lumOff val="60000"/>
            </a:schemeClr>
          </a:solidFill>
          <a:ln w="28575">
            <a:solidFill>
              <a:schemeClr val="accent2">
                <a:lumMod val="75000"/>
              </a:schemeClr>
            </a:solidFill>
            <a:prstDash val="dashDot"/>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9A4241E7-FAE9-6AF0-7384-AFA3925361F9}"/>
              </a:ext>
            </a:extLst>
          </p:cNvPr>
          <p:cNvSpPr txBox="1"/>
          <p:nvPr/>
        </p:nvSpPr>
        <p:spPr>
          <a:xfrm>
            <a:off x="221161" y="7115822"/>
            <a:ext cx="1221642" cy="369332"/>
          </a:xfrm>
          <a:prstGeom prst="rect">
            <a:avLst/>
          </a:prstGeom>
          <a:noFill/>
        </p:spPr>
        <p:txBody>
          <a:bodyPr wrap="square" rtlCol="0">
            <a:spAutoFit/>
          </a:bodyPr>
          <a:lstStyle/>
          <a:p>
            <a:r>
              <a:rPr kumimoji="1" lang="ja-JP" altLang="en-US" b="1" dirty="0">
                <a:effectLst>
                  <a:outerShdw blurRad="38100" dist="38100" dir="2700000" algn="tl">
                    <a:srgbClr val="000000">
                      <a:alpha val="43137"/>
                    </a:srgbClr>
                  </a:outerShdw>
                </a:effectLst>
              </a:rPr>
              <a:t>申請窓口</a:t>
            </a:r>
          </a:p>
        </p:txBody>
      </p:sp>
      <p:sp>
        <p:nvSpPr>
          <p:cNvPr id="26" name="テキスト ボックス 25">
            <a:extLst>
              <a:ext uri="{FF2B5EF4-FFF2-40B4-BE49-F238E27FC236}">
                <a16:creationId xmlns:a16="http://schemas.microsoft.com/office/drawing/2014/main" id="{92805C25-4291-B8F4-A439-7E7162AC8093}"/>
              </a:ext>
            </a:extLst>
          </p:cNvPr>
          <p:cNvSpPr txBox="1"/>
          <p:nvPr/>
        </p:nvSpPr>
        <p:spPr>
          <a:xfrm>
            <a:off x="283522" y="7557564"/>
            <a:ext cx="3024335" cy="892552"/>
          </a:xfrm>
          <a:prstGeom prst="rect">
            <a:avLst/>
          </a:prstGeom>
          <a:noFill/>
        </p:spPr>
        <p:txBody>
          <a:bodyPr wrap="square" rtlCol="0">
            <a:spAutoFit/>
          </a:bodyPr>
          <a:lstStyle/>
          <a:p>
            <a:r>
              <a:rPr kumimoji="1" lang="ja-JP" altLang="en-US" dirty="0">
                <a:latin typeface="HGSｺﾞｼｯｸM" panose="020B0600000000000000" pitchFamily="50" charset="-128"/>
                <a:ea typeface="HGSｺﾞｼｯｸM" panose="020B0600000000000000" pitchFamily="50" charset="-128"/>
              </a:rPr>
              <a:t>県内各保健所（</a:t>
            </a:r>
            <a:r>
              <a:rPr lang="en-US" altLang="ja-JP" dirty="0">
                <a:latin typeface="HGSｺﾞｼｯｸM" panose="020B0600000000000000" pitchFamily="50" charset="-128"/>
                <a:ea typeface="HGSｺﾞｼｯｸM" panose="020B0600000000000000" pitchFamily="50" charset="-128"/>
              </a:rPr>
              <a:t>21</a:t>
            </a:r>
            <a:r>
              <a:rPr lang="ja-JP" altLang="en-US" dirty="0">
                <a:latin typeface="HGSｺﾞｼｯｸM" panose="020B0600000000000000" pitchFamily="50" charset="-128"/>
                <a:ea typeface="HGSｺﾞｼｯｸM" panose="020B0600000000000000" pitchFamily="50" charset="-128"/>
              </a:rPr>
              <a:t>ページ</a:t>
            </a:r>
            <a:r>
              <a:rPr kumimoji="1" lang="ja-JP" altLang="en-US" dirty="0">
                <a:latin typeface="HGSｺﾞｼｯｸM" panose="020B0600000000000000" pitchFamily="50" charset="-128"/>
                <a:ea typeface="HGSｺﾞｼｯｸM" panose="020B0600000000000000" pitchFamily="50" charset="-128"/>
              </a:rPr>
              <a:t>）</a:t>
            </a:r>
            <a:endParaRPr kumimoji="1" lang="en-US" altLang="ja-JP" dirty="0">
              <a:latin typeface="HGSｺﾞｼｯｸM" panose="020B0600000000000000" pitchFamily="50" charset="-128"/>
              <a:ea typeface="HGSｺﾞｼｯｸM" panose="020B0600000000000000" pitchFamily="50" charset="-128"/>
            </a:endParaRPr>
          </a:p>
          <a:p>
            <a:endParaRPr kumimoji="1" lang="en-US" altLang="ja-JP" dirty="0">
              <a:latin typeface="HGSｺﾞｼｯｸM" panose="020B0600000000000000" pitchFamily="50" charset="-128"/>
              <a:ea typeface="HGSｺﾞｼｯｸM" panose="020B0600000000000000" pitchFamily="50" charset="-128"/>
            </a:endParaRPr>
          </a:p>
          <a:p>
            <a:r>
              <a:rPr lang="ja-JP" altLang="en-US" sz="1600" dirty="0">
                <a:latin typeface="HGSｺﾞｼｯｸM" panose="020B0600000000000000" pitchFamily="50" charset="-128"/>
                <a:ea typeface="HGSｺﾞｼｯｸM" panose="020B0600000000000000" pitchFamily="50" charset="-128"/>
              </a:rPr>
              <a:t>（盛岡市保健所を除く。）</a:t>
            </a:r>
            <a:endParaRPr kumimoji="1" lang="ja-JP" altLang="en-US" sz="1600" dirty="0">
              <a:latin typeface="HGSｺﾞｼｯｸM" panose="020B0600000000000000" pitchFamily="50" charset="-128"/>
              <a:ea typeface="HGSｺﾞｼｯｸM" panose="020B0600000000000000" pitchFamily="50" charset="-128"/>
            </a:endParaRPr>
          </a:p>
        </p:txBody>
      </p:sp>
      <p:sp>
        <p:nvSpPr>
          <p:cNvPr id="27" name="テキスト ボックス 26">
            <a:extLst>
              <a:ext uri="{FF2B5EF4-FFF2-40B4-BE49-F238E27FC236}">
                <a16:creationId xmlns:a16="http://schemas.microsoft.com/office/drawing/2014/main" id="{7C883850-05C8-DAB5-00D0-37940CEED0FB}"/>
              </a:ext>
            </a:extLst>
          </p:cNvPr>
          <p:cNvSpPr txBox="1"/>
          <p:nvPr/>
        </p:nvSpPr>
        <p:spPr>
          <a:xfrm>
            <a:off x="3789039" y="7052658"/>
            <a:ext cx="2881236" cy="523220"/>
          </a:xfrm>
          <a:prstGeom prst="rect">
            <a:avLst/>
          </a:prstGeom>
          <a:noFill/>
        </p:spPr>
        <p:txBody>
          <a:bodyPr wrap="square" rtlCol="0">
            <a:spAutoFit/>
          </a:bodyPr>
          <a:lstStyle/>
          <a:p>
            <a:r>
              <a:rPr kumimoji="1" lang="ja-JP" altLang="en-US" sz="1400" b="1" dirty="0">
                <a:effectLst>
                  <a:outerShdw blurRad="38100" dist="38100" dir="2700000" algn="tl">
                    <a:srgbClr val="000000">
                      <a:alpha val="43137"/>
                    </a:srgbClr>
                  </a:outerShdw>
                </a:effectLst>
              </a:rPr>
              <a:t>事業及び手続きに関する</a:t>
            </a:r>
            <a:endParaRPr kumimoji="1" lang="en-US" altLang="ja-JP" sz="1400" b="1" dirty="0">
              <a:effectLst>
                <a:outerShdw blurRad="38100" dist="38100" dir="2700000" algn="tl">
                  <a:srgbClr val="000000">
                    <a:alpha val="43137"/>
                  </a:srgbClr>
                </a:outerShdw>
              </a:effectLst>
            </a:endParaRPr>
          </a:p>
          <a:p>
            <a:r>
              <a:rPr lang="ja-JP" altLang="en-US" sz="1400" b="1" dirty="0">
                <a:effectLst>
                  <a:outerShdw blurRad="38100" dist="38100" dir="2700000" algn="tl">
                    <a:srgbClr val="000000">
                      <a:alpha val="43137"/>
                    </a:srgbClr>
                  </a:outerShdw>
                </a:effectLst>
              </a:rPr>
              <a:t>　　　　　　　　　</a:t>
            </a:r>
            <a:r>
              <a:rPr kumimoji="1" lang="ja-JP" altLang="en-US" sz="1400" b="1" dirty="0">
                <a:effectLst>
                  <a:outerShdw blurRad="38100" dist="38100" dir="2700000" algn="tl">
                    <a:srgbClr val="000000">
                      <a:alpha val="43137"/>
                    </a:srgbClr>
                  </a:outerShdw>
                </a:effectLst>
              </a:rPr>
              <a:t>お問い合わせ</a:t>
            </a:r>
          </a:p>
        </p:txBody>
      </p:sp>
      <p:sp>
        <p:nvSpPr>
          <p:cNvPr id="28" name="テキスト ボックス 27">
            <a:extLst>
              <a:ext uri="{FF2B5EF4-FFF2-40B4-BE49-F238E27FC236}">
                <a16:creationId xmlns:a16="http://schemas.microsoft.com/office/drawing/2014/main" id="{BC3075B6-7F22-6872-3823-A65F56BE4614}"/>
              </a:ext>
            </a:extLst>
          </p:cNvPr>
          <p:cNvSpPr txBox="1"/>
          <p:nvPr/>
        </p:nvSpPr>
        <p:spPr>
          <a:xfrm>
            <a:off x="3955626" y="7575878"/>
            <a:ext cx="2618852" cy="954107"/>
          </a:xfrm>
          <a:prstGeom prst="rect">
            <a:avLst/>
          </a:prstGeom>
          <a:noFill/>
        </p:spPr>
        <p:txBody>
          <a:bodyPr wrap="square" rtlCol="0">
            <a:spAutoFit/>
          </a:bodyPr>
          <a:lstStyle/>
          <a:p>
            <a:r>
              <a:rPr kumimoji="1" lang="ja-JP" altLang="en-US" sz="1450" dirty="0">
                <a:latin typeface="HGSｺﾞｼｯｸM" panose="020B0600000000000000" pitchFamily="50" charset="-128"/>
                <a:ea typeface="HGSｺﾞｼｯｸM" panose="020B0600000000000000" pitchFamily="50" charset="-128"/>
              </a:rPr>
              <a:t>岩手県保健福祉部</a:t>
            </a:r>
            <a:endParaRPr kumimoji="1" lang="en-US" altLang="ja-JP" sz="1450" dirty="0">
              <a:latin typeface="HGSｺﾞｼｯｸM" panose="020B0600000000000000" pitchFamily="50" charset="-128"/>
              <a:ea typeface="HGSｺﾞｼｯｸM" panose="020B0600000000000000" pitchFamily="50" charset="-128"/>
            </a:endParaRPr>
          </a:p>
          <a:p>
            <a:r>
              <a:rPr kumimoji="1" lang="ja-JP" altLang="en-US" sz="1250" dirty="0">
                <a:latin typeface="HGSｺﾞｼｯｸM" panose="020B0600000000000000" pitchFamily="50" charset="-128"/>
                <a:ea typeface="HGSｺﾞｼｯｸM" panose="020B0600000000000000" pitchFamily="50" charset="-128"/>
              </a:rPr>
              <a:t>健康国保課健康予防担当（難病）</a:t>
            </a:r>
            <a:endParaRPr kumimoji="1" lang="en-US" altLang="ja-JP" sz="1250" dirty="0">
              <a:latin typeface="HGSｺﾞｼｯｸM" panose="020B0600000000000000" pitchFamily="50" charset="-128"/>
              <a:ea typeface="HGSｺﾞｼｯｸM" panose="020B0600000000000000" pitchFamily="50" charset="-128"/>
            </a:endParaRPr>
          </a:p>
          <a:p>
            <a:r>
              <a:rPr lang="ja-JP" altLang="en-US" sz="1450" dirty="0">
                <a:latin typeface="HGSｺﾞｼｯｸM" panose="020B0600000000000000" pitchFamily="50" charset="-128"/>
                <a:ea typeface="HGSｺﾞｼｯｸM" panose="020B0600000000000000" pitchFamily="50" charset="-128"/>
              </a:rPr>
              <a:t>☎：</a:t>
            </a:r>
            <a:r>
              <a:rPr lang="en-US" altLang="ja-JP" sz="1450" dirty="0">
                <a:latin typeface="HGSｺﾞｼｯｸM" panose="020B0600000000000000" pitchFamily="50" charset="-128"/>
                <a:ea typeface="HGSｺﾞｼｯｸM" panose="020B0600000000000000" pitchFamily="50" charset="-128"/>
              </a:rPr>
              <a:t>019-629-5471</a:t>
            </a:r>
          </a:p>
          <a:p>
            <a:r>
              <a:rPr kumimoji="1" lang="ja-JP" altLang="en-US" sz="1450" dirty="0">
                <a:latin typeface="HGSｺﾞｼｯｸM" panose="020B0600000000000000" pitchFamily="50" charset="-128"/>
                <a:ea typeface="HGSｺﾞｼｯｸM" panose="020B0600000000000000" pitchFamily="50" charset="-128"/>
              </a:rPr>
              <a:t>✉：</a:t>
            </a:r>
            <a:r>
              <a:rPr kumimoji="1" lang="en-US" altLang="ja-JP" sz="1450" dirty="0">
                <a:latin typeface="HGSｺﾞｼｯｸM" panose="020B0600000000000000" pitchFamily="50" charset="-128"/>
                <a:ea typeface="HGSｺﾞｼｯｸM" panose="020B0600000000000000" pitchFamily="50" charset="-128"/>
              </a:rPr>
              <a:t>AD0003</a:t>
            </a:r>
            <a:r>
              <a:rPr kumimoji="1" lang="ja-JP" altLang="en-US" sz="1450" dirty="0">
                <a:latin typeface="HGSｺﾞｼｯｸM" panose="020B0600000000000000" pitchFamily="50" charset="-128"/>
                <a:ea typeface="HGSｺﾞｼｯｸM" panose="020B0600000000000000" pitchFamily="50" charset="-128"/>
              </a:rPr>
              <a:t>＠</a:t>
            </a:r>
            <a:r>
              <a:rPr lang="en-US" altLang="ja-JP" sz="1450" dirty="0">
                <a:latin typeface="HGSｺﾞｼｯｸM" panose="020B0600000000000000" pitchFamily="50" charset="-128"/>
                <a:ea typeface="HGSｺﾞｼｯｸM" panose="020B0600000000000000" pitchFamily="50" charset="-128"/>
              </a:rPr>
              <a:t>pref.iwate.jp</a:t>
            </a:r>
            <a:endParaRPr kumimoji="1" lang="ja-JP" altLang="en-US" sz="1450" dirty="0">
              <a:latin typeface="HGSｺﾞｼｯｸM" panose="020B0600000000000000" pitchFamily="50" charset="-128"/>
              <a:ea typeface="HGSｺﾞｼｯｸM" panose="020B0600000000000000" pitchFamily="50" charset="-128"/>
            </a:endParaRPr>
          </a:p>
        </p:txBody>
      </p:sp>
      <p:sp>
        <p:nvSpPr>
          <p:cNvPr id="2" name="スライド番号プレースホルダー 4">
            <a:extLst>
              <a:ext uri="{FF2B5EF4-FFF2-40B4-BE49-F238E27FC236}">
                <a16:creationId xmlns:a16="http://schemas.microsoft.com/office/drawing/2014/main" id="{792B23DE-7F41-4D65-B572-749974314970}"/>
              </a:ext>
            </a:extLst>
          </p:cNvPr>
          <p:cNvSpPr>
            <a:spLocks noGrp="1"/>
          </p:cNvSpPr>
          <p:nvPr>
            <p:ph type="sldNum" sz="quarter" idx="12"/>
          </p:nvPr>
        </p:nvSpPr>
        <p:spPr>
          <a:xfrm>
            <a:off x="5293291" y="8738983"/>
            <a:ext cx="1543050" cy="486833"/>
          </a:xfrm>
        </p:spPr>
        <p:txBody>
          <a:bodyPr/>
          <a:lstStyle/>
          <a:p>
            <a:r>
              <a:rPr kumimoji="1" lang="en-US" altLang="ja-JP" sz="1600" dirty="0"/>
              <a:t>9</a:t>
            </a:r>
            <a:endParaRPr kumimoji="1" lang="ja-JP" altLang="en-US" sz="1600" dirty="0"/>
          </a:p>
        </p:txBody>
      </p:sp>
    </p:spTree>
    <p:extLst>
      <p:ext uri="{BB962C8B-B14F-4D97-AF65-F5344CB8AC3E}">
        <p14:creationId xmlns:p14="http://schemas.microsoft.com/office/powerpoint/2010/main" val="543509567"/>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7A3A2-B975-CE9E-2AE4-96F6A05C969F}"/>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4AB63F77-7A63-FB9F-B94B-38C10225E59C}"/>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在宅難病患者一時入院事業</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C1583C5B-D3D6-7133-2561-EE4352A83A86}"/>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AFF75C8D-5A8D-0D34-0A2D-59CAA1534453}"/>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2" name="サブタイトル 2">
            <a:extLst>
              <a:ext uri="{FF2B5EF4-FFF2-40B4-BE49-F238E27FC236}">
                <a16:creationId xmlns:a16="http://schemas.microsoft.com/office/drawing/2014/main" id="{7516DD74-A8A5-7F4B-DD99-643497497AE1}"/>
              </a:ext>
            </a:extLst>
          </p:cNvPr>
          <p:cNvSpPr txBox="1">
            <a:spLocks/>
          </p:cNvSpPr>
          <p:nvPr/>
        </p:nvSpPr>
        <p:spPr>
          <a:xfrm>
            <a:off x="203266" y="539552"/>
            <a:ext cx="6480720" cy="44902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100" dirty="0">
                <a:latin typeface="HGSｺﾞｼｯｸM" panose="020B0600000000000000" pitchFamily="50" charset="-128"/>
                <a:ea typeface="HGSｺﾞｼｯｸM" panose="020B0600000000000000" pitchFamily="50" charset="-128"/>
              </a:rPr>
              <a:t>　</a:t>
            </a:r>
            <a:r>
              <a:rPr lang="ja-JP" altLang="en-US" sz="1100" dirty="0">
                <a:latin typeface="BIZ UDPゴシック" panose="020B0400000000000000" pitchFamily="50" charset="-128"/>
                <a:ea typeface="BIZ UDPゴシック" panose="020B0400000000000000" pitchFamily="50" charset="-128"/>
              </a:rPr>
              <a:t>在宅の難病患者が、家族等の介護者の用事や休養等の理由により、在宅での介護が一時的に困難になった場合、一時入院することが可能な病床を確保する事業です。</a:t>
            </a:r>
            <a:endParaRPr lang="en-US" altLang="ja-JP" sz="11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3BF9C9E7-35BE-71B9-5EB3-A4C04F963335}"/>
              </a:ext>
            </a:extLst>
          </p:cNvPr>
          <p:cNvSpPr txBox="1"/>
          <p:nvPr/>
        </p:nvSpPr>
        <p:spPr>
          <a:xfrm>
            <a:off x="0" y="1063942"/>
            <a:ext cx="2060848"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〇対象患者</a:t>
            </a:r>
          </a:p>
        </p:txBody>
      </p:sp>
      <p:sp>
        <p:nvSpPr>
          <p:cNvPr id="6" name="サブタイトル 2">
            <a:extLst>
              <a:ext uri="{FF2B5EF4-FFF2-40B4-BE49-F238E27FC236}">
                <a16:creationId xmlns:a16="http://schemas.microsoft.com/office/drawing/2014/main" id="{FF18C170-491B-5833-48E2-D80EF41C5FDF}"/>
              </a:ext>
            </a:extLst>
          </p:cNvPr>
          <p:cNvSpPr txBox="1">
            <a:spLocks/>
          </p:cNvSpPr>
          <p:nvPr/>
        </p:nvSpPr>
        <p:spPr>
          <a:xfrm>
            <a:off x="171890" y="1360344"/>
            <a:ext cx="6480720" cy="1220706"/>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300" dirty="0">
                <a:latin typeface="HGSｺﾞｼｯｸM" panose="020B0600000000000000" pitchFamily="50" charset="-128"/>
                <a:ea typeface="HGSｺﾞｼｯｸM" panose="020B0600000000000000" pitchFamily="50" charset="-128"/>
              </a:rPr>
              <a:t>　</a:t>
            </a:r>
            <a:r>
              <a:rPr lang="ja-JP" altLang="en-US" sz="1200" dirty="0">
                <a:latin typeface="BIZ UDPゴシック" panose="020B0400000000000000" pitchFamily="50" charset="-128"/>
                <a:ea typeface="BIZ UDPゴシック" panose="020B0400000000000000" pitchFamily="50" charset="-128"/>
              </a:rPr>
              <a:t>指定難病の患者及び特定疾患治療研究事業対象疾患患者で、家族等介護者の休息（レスパイト）等の理由により、一時的に在宅で介護等が受けられなくなった方で次のいずれかに該当する方。</a:t>
            </a: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200" dirty="0">
                <a:latin typeface="BIZ UDPゴシック" panose="020B0400000000000000" pitchFamily="50" charset="-128"/>
                <a:ea typeface="BIZ UDPゴシック" panose="020B0400000000000000" pitchFamily="50" charset="-128"/>
              </a:rPr>
              <a:t>　・　人工呼吸器を装着している方</a:t>
            </a: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200" dirty="0">
                <a:latin typeface="BIZ UDPゴシック" panose="020B0400000000000000" pitchFamily="50" charset="-128"/>
                <a:ea typeface="BIZ UDPゴシック" panose="020B0400000000000000" pitchFamily="50" charset="-128"/>
              </a:rPr>
              <a:t>　・　気管切開をしている方</a:t>
            </a: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200" dirty="0">
                <a:latin typeface="BIZ UDPゴシック" panose="020B0400000000000000" pitchFamily="50" charset="-128"/>
                <a:ea typeface="BIZ UDPゴシック" panose="020B0400000000000000" pitchFamily="50" charset="-128"/>
              </a:rPr>
              <a:t>　・　上記に準ずる状態であると医師が認める方</a:t>
            </a:r>
            <a:endParaRPr lang="en-US" altLang="ja-JP" sz="12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ED154CBC-F075-61C1-64F3-33CA35A2DCC9}"/>
              </a:ext>
            </a:extLst>
          </p:cNvPr>
          <p:cNvSpPr txBox="1"/>
          <p:nvPr/>
        </p:nvSpPr>
        <p:spPr>
          <a:xfrm>
            <a:off x="0" y="2680266"/>
            <a:ext cx="2060848"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〇利用限度日数</a:t>
            </a:r>
          </a:p>
        </p:txBody>
      </p:sp>
      <p:sp>
        <p:nvSpPr>
          <p:cNvPr id="10" name="サブタイトル 2">
            <a:extLst>
              <a:ext uri="{FF2B5EF4-FFF2-40B4-BE49-F238E27FC236}">
                <a16:creationId xmlns:a16="http://schemas.microsoft.com/office/drawing/2014/main" id="{D3D67A08-D6DE-90CA-7186-4B4EBED06AF5}"/>
              </a:ext>
            </a:extLst>
          </p:cNvPr>
          <p:cNvSpPr txBox="1">
            <a:spLocks/>
          </p:cNvSpPr>
          <p:nvPr/>
        </p:nvSpPr>
        <p:spPr>
          <a:xfrm>
            <a:off x="174013" y="2978027"/>
            <a:ext cx="6480720" cy="334045"/>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300" dirty="0">
                <a:latin typeface="HGSｺﾞｼｯｸM" panose="020B0600000000000000" pitchFamily="50" charset="-128"/>
                <a:ea typeface="HGSｺﾞｼｯｸM" panose="020B0600000000000000" pitchFamily="50" charset="-128"/>
              </a:rPr>
              <a:t>　同一年度で一人あたり延べ１４日間</a:t>
            </a:r>
            <a:endParaRPr lang="en-US" altLang="ja-JP" sz="1300" dirty="0">
              <a:latin typeface="HGSｺﾞｼｯｸM" panose="020B0600000000000000" pitchFamily="50" charset="-128"/>
              <a:ea typeface="HGSｺﾞｼｯｸM" panose="020B0600000000000000" pitchFamily="50" charset="-128"/>
            </a:endParaRPr>
          </a:p>
        </p:txBody>
      </p:sp>
      <p:sp>
        <p:nvSpPr>
          <p:cNvPr id="13" name="テキスト ボックス 12">
            <a:extLst>
              <a:ext uri="{FF2B5EF4-FFF2-40B4-BE49-F238E27FC236}">
                <a16:creationId xmlns:a16="http://schemas.microsoft.com/office/drawing/2014/main" id="{28936DC4-E0FC-7019-72F1-34DFEFAAE315}"/>
              </a:ext>
            </a:extLst>
          </p:cNvPr>
          <p:cNvSpPr txBox="1"/>
          <p:nvPr/>
        </p:nvSpPr>
        <p:spPr>
          <a:xfrm>
            <a:off x="0" y="3516494"/>
            <a:ext cx="2060848"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〇受け入れ医療機関</a:t>
            </a:r>
          </a:p>
        </p:txBody>
      </p:sp>
      <p:graphicFrame>
        <p:nvGraphicFramePr>
          <p:cNvPr id="16" name="表 15">
            <a:extLst>
              <a:ext uri="{FF2B5EF4-FFF2-40B4-BE49-F238E27FC236}">
                <a16:creationId xmlns:a16="http://schemas.microsoft.com/office/drawing/2014/main" id="{35AB2411-DBB6-AF86-D7BA-A6395832CD5A}"/>
              </a:ext>
            </a:extLst>
          </p:cNvPr>
          <p:cNvGraphicFramePr>
            <a:graphicFrameLocks noGrp="1"/>
          </p:cNvGraphicFramePr>
          <p:nvPr>
            <p:extLst>
              <p:ext uri="{D42A27DB-BD31-4B8C-83A1-F6EECF244321}">
                <p14:modId xmlns:p14="http://schemas.microsoft.com/office/powerpoint/2010/main" val="3447637762"/>
              </p:ext>
            </p:extLst>
          </p:nvPr>
        </p:nvGraphicFramePr>
        <p:xfrm>
          <a:off x="129990" y="3923432"/>
          <a:ext cx="6598018" cy="3034116"/>
        </p:xfrm>
        <a:graphic>
          <a:graphicData uri="http://schemas.openxmlformats.org/drawingml/2006/table">
            <a:tbl>
              <a:tblPr>
                <a:tableStyleId>{5DA37D80-6434-44D0-A028-1B22A696006F}</a:tableStyleId>
              </a:tblPr>
              <a:tblGrid>
                <a:gridCol w="1789293">
                  <a:extLst>
                    <a:ext uri="{9D8B030D-6E8A-4147-A177-3AD203B41FA5}">
                      <a16:colId xmlns:a16="http://schemas.microsoft.com/office/drawing/2014/main" val="4243739409"/>
                    </a:ext>
                  </a:extLst>
                </a:gridCol>
                <a:gridCol w="1509716">
                  <a:extLst>
                    <a:ext uri="{9D8B030D-6E8A-4147-A177-3AD203B41FA5}">
                      <a16:colId xmlns:a16="http://schemas.microsoft.com/office/drawing/2014/main" val="2730173437"/>
                    </a:ext>
                  </a:extLst>
                </a:gridCol>
                <a:gridCol w="1789293">
                  <a:extLst>
                    <a:ext uri="{9D8B030D-6E8A-4147-A177-3AD203B41FA5}">
                      <a16:colId xmlns:a16="http://schemas.microsoft.com/office/drawing/2014/main" val="2366609827"/>
                    </a:ext>
                  </a:extLst>
                </a:gridCol>
                <a:gridCol w="1509716">
                  <a:extLst>
                    <a:ext uri="{9D8B030D-6E8A-4147-A177-3AD203B41FA5}">
                      <a16:colId xmlns:a16="http://schemas.microsoft.com/office/drawing/2014/main" val="2458994027"/>
                    </a:ext>
                  </a:extLst>
                </a:gridCol>
              </a:tblGrid>
              <a:tr h="252843">
                <a:tc>
                  <a:txBody>
                    <a:bodyPr/>
                    <a:lstStyle/>
                    <a:p>
                      <a:pPr algn="ctr" fontAlgn="ctr"/>
                      <a:r>
                        <a:rPr lang="ja-JP" altLang="en-US" sz="1000" u="none" strike="noStrike" dirty="0">
                          <a:effectLst/>
                        </a:rPr>
                        <a:t>医療機関名</a:t>
                      </a:r>
                      <a:endParaRPr lang="ja-JP" altLang="en-US" sz="10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8266" marR="8266" marT="8266" marB="0" anchor="ctr">
                    <a:solidFill>
                      <a:schemeClr val="accent4">
                        <a:lumMod val="40000"/>
                        <a:lumOff val="60000"/>
                      </a:schemeClr>
                    </a:solidFill>
                  </a:tcPr>
                </a:tc>
                <a:tc>
                  <a:txBody>
                    <a:bodyPr/>
                    <a:lstStyle/>
                    <a:p>
                      <a:pPr algn="ctr" fontAlgn="ctr"/>
                      <a:r>
                        <a:rPr lang="ja-JP" altLang="en-US" sz="1000" u="none" strike="noStrike" dirty="0">
                          <a:effectLst/>
                        </a:rPr>
                        <a:t>お問い合わせ先</a:t>
                      </a:r>
                      <a:endParaRPr lang="ja-JP" altLang="en-US" sz="10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8266" marR="8266" marT="8266" marB="0" anchor="ctr">
                    <a:solidFill>
                      <a:schemeClr val="accent4">
                        <a:lumMod val="40000"/>
                        <a:lumOff val="60000"/>
                      </a:schemeClr>
                    </a:solidFill>
                  </a:tcPr>
                </a:tc>
                <a:tc>
                  <a:txBody>
                    <a:bodyPr/>
                    <a:lstStyle/>
                    <a:p>
                      <a:pPr algn="ctr" fontAlgn="ctr"/>
                      <a:r>
                        <a:rPr lang="ja-JP" altLang="en-US" sz="1000" u="none" strike="noStrike" dirty="0">
                          <a:effectLst/>
                        </a:rPr>
                        <a:t>医療機関名</a:t>
                      </a:r>
                      <a:endParaRPr lang="ja-JP" altLang="en-US" sz="10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8266" marR="8266" marT="8266" marB="0" anchor="ctr">
                    <a:solidFill>
                      <a:schemeClr val="accent4">
                        <a:lumMod val="40000"/>
                        <a:lumOff val="60000"/>
                      </a:schemeClr>
                    </a:solidFill>
                  </a:tcPr>
                </a:tc>
                <a:tc>
                  <a:txBody>
                    <a:bodyPr/>
                    <a:lstStyle/>
                    <a:p>
                      <a:pPr algn="ctr" fontAlgn="ctr"/>
                      <a:r>
                        <a:rPr lang="ja-JP" altLang="en-US" sz="1000" u="none" strike="noStrike" dirty="0">
                          <a:effectLst/>
                        </a:rPr>
                        <a:t>お問い合わせ先</a:t>
                      </a:r>
                      <a:endParaRPr lang="ja-JP" altLang="en-US" sz="10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8266" marR="8266" marT="8266" marB="0" anchor="ctr">
                    <a:solidFill>
                      <a:schemeClr val="accent4">
                        <a:lumMod val="40000"/>
                        <a:lumOff val="60000"/>
                      </a:schemeClr>
                    </a:solidFill>
                  </a:tcPr>
                </a:tc>
                <a:extLst>
                  <a:ext uri="{0D108BD9-81ED-4DB2-BD59-A6C34878D82A}">
                    <a16:rowId xmlns:a16="http://schemas.microsoft.com/office/drawing/2014/main" val="3835978393"/>
                  </a:ext>
                </a:extLst>
              </a:tr>
              <a:tr h="252843">
                <a:tc>
                  <a:txBody>
                    <a:bodyPr/>
                    <a:lstStyle/>
                    <a:p>
                      <a:pPr algn="ctr" fontAlgn="ctr"/>
                      <a:r>
                        <a:rPr lang="zh-CN" altLang="en-US" sz="900" u="none" strike="noStrike" dirty="0">
                          <a:effectLst/>
                        </a:rPr>
                        <a:t>岩手医科大学附属病院</a:t>
                      </a:r>
                      <a:endParaRPr lang="zh-CN"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019-613-7111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zh-CN" altLang="en-US" sz="900" u="none" strike="noStrike" dirty="0">
                          <a:effectLst/>
                        </a:rPr>
                        <a:t>岩手県立胆沢病院</a:t>
                      </a:r>
                      <a:endParaRPr lang="zh-CN"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0197-24-4121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2890109369"/>
                  </a:ext>
                </a:extLst>
              </a:tr>
              <a:tr h="252843">
                <a:tc>
                  <a:txBody>
                    <a:bodyPr/>
                    <a:lstStyle/>
                    <a:p>
                      <a:pPr algn="ctr" fontAlgn="ctr"/>
                      <a:r>
                        <a:rPr lang="ja-JP" altLang="en-US" sz="900" u="none" strike="noStrike" dirty="0">
                          <a:effectLst/>
                        </a:rPr>
                        <a:t>国立病院機構盛岡医療センター</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019-647-2195</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ja-JP" altLang="en-US" sz="900" u="none" strike="noStrike" dirty="0">
                          <a:effectLst/>
                        </a:rPr>
                        <a:t>奥州病院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0197-25-5111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2710576037"/>
                  </a:ext>
                </a:extLst>
              </a:tr>
              <a:tr h="252843">
                <a:tc>
                  <a:txBody>
                    <a:bodyPr/>
                    <a:lstStyle/>
                    <a:p>
                      <a:pPr algn="ctr" fontAlgn="ctr"/>
                      <a:r>
                        <a:rPr lang="ja-JP" altLang="en-US" sz="900" u="none" strike="noStrike" dirty="0">
                          <a:effectLst/>
                        </a:rPr>
                        <a:t>八角病院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019-682-0201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ja-JP" altLang="en-US" sz="900" u="none" strike="noStrike" dirty="0">
                          <a:effectLst/>
                        </a:rPr>
                        <a:t>石川病院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0197-25-6311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233313832"/>
                  </a:ext>
                </a:extLst>
              </a:tr>
              <a:tr h="252843">
                <a:tc>
                  <a:txBody>
                    <a:bodyPr/>
                    <a:lstStyle/>
                    <a:p>
                      <a:pPr algn="ctr" fontAlgn="ctr"/>
                      <a:r>
                        <a:rPr lang="zh-TW" altLang="en-US" sz="900" u="none" strike="noStrike" dirty="0">
                          <a:effectLst/>
                        </a:rPr>
                        <a:t>盛岡市立病院</a:t>
                      </a:r>
                      <a:endPar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019-635-0101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zh-TW" altLang="en-US" sz="900" u="none" strike="noStrike" dirty="0">
                          <a:effectLst/>
                        </a:rPr>
                        <a:t>国立病院機構岩手病院</a:t>
                      </a:r>
                      <a:endPar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0191-25-2221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923392640"/>
                  </a:ext>
                </a:extLst>
              </a:tr>
              <a:tr h="252843">
                <a:tc>
                  <a:txBody>
                    <a:bodyPr/>
                    <a:lstStyle/>
                    <a:p>
                      <a:pPr algn="ctr" fontAlgn="ctr"/>
                      <a:r>
                        <a:rPr lang="ja-JP" altLang="en-US" sz="900" u="none" strike="noStrike" dirty="0">
                          <a:effectLst/>
                        </a:rPr>
                        <a:t>盛岡つなぎ温泉病院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019-689-2101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zh-CN" altLang="en-US" sz="900" u="none" strike="noStrike" dirty="0">
                          <a:effectLst/>
                        </a:rPr>
                        <a:t>一関市国民健康保険藤沢病院</a:t>
                      </a:r>
                      <a:endParaRPr lang="zh-CN"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0191-63-5211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4024360532"/>
                  </a:ext>
                </a:extLst>
              </a:tr>
              <a:tr h="252843">
                <a:tc>
                  <a:txBody>
                    <a:bodyPr/>
                    <a:lstStyle/>
                    <a:p>
                      <a:pPr algn="ctr" fontAlgn="ctr"/>
                      <a:r>
                        <a:rPr lang="zh-TW" altLang="en-US" sz="900" u="none" strike="noStrike" dirty="0">
                          <a:effectLst/>
                        </a:rPr>
                        <a:t>盛岡赤十字病院</a:t>
                      </a:r>
                      <a:endPar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019-637-3111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ja-JP" altLang="en-US" sz="900" u="none" strike="noStrike" dirty="0">
                          <a:effectLst/>
                        </a:rPr>
                        <a:t>岩手県立大船渡病院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0192-26-1111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1977072458"/>
                  </a:ext>
                </a:extLst>
              </a:tr>
              <a:tr h="252843">
                <a:tc>
                  <a:txBody>
                    <a:bodyPr/>
                    <a:lstStyle/>
                    <a:p>
                      <a:pPr algn="ctr" fontAlgn="ctr"/>
                      <a:r>
                        <a:rPr lang="zh-TW" altLang="en-US" sz="900" u="none" strike="noStrike" dirty="0">
                          <a:effectLst/>
                        </a:rPr>
                        <a:t>東八幡平病院</a:t>
                      </a:r>
                      <a:endPar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0195-78-2511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ja-JP" altLang="en-US" sz="900" u="none" strike="noStrike" dirty="0">
                          <a:effectLst/>
                        </a:rPr>
                        <a:t>岩手県立釜石病院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0193-25-2011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3037418208"/>
                  </a:ext>
                </a:extLst>
              </a:tr>
              <a:tr h="252843">
                <a:tc>
                  <a:txBody>
                    <a:bodyPr/>
                    <a:lstStyle/>
                    <a:p>
                      <a:pPr algn="ctr" fontAlgn="ctr"/>
                      <a:r>
                        <a:rPr lang="ja-JP" altLang="en-US" sz="900" u="none" strike="noStrike" dirty="0">
                          <a:effectLst/>
                        </a:rPr>
                        <a:t>滝沢中央病院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019-684-1151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zh-TW" altLang="en-US" sz="900" u="none" strike="noStrike" dirty="0">
                          <a:effectLst/>
                        </a:rPr>
                        <a:t>岩手</a:t>
                      </a:r>
                      <a:r>
                        <a:rPr lang="ja-JP" altLang="en-US" sz="900" u="none" strike="noStrike" dirty="0">
                          <a:effectLst/>
                        </a:rPr>
                        <a:t>県立</a:t>
                      </a:r>
                      <a:r>
                        <a:rPr lang="zh-TW" altLang="en-US" sz="900" u="none" strike="noStrike" dirty="0">
                          <a:effectLst/>
                        </a:rPr>
                        <a:t>宮古病院</a:t>
                      </a:r>
                      <a:endPar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0193-62-4011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3507336708"/>
                  </a:ext>
                </a:extLst>
              </a:tr>
              <a:tr h="252843">
                <a:tc>
                  <a:txBody>
                    <a:bodyPr/>
                    <a:lstStyle/>
                    <a:p>
                      <a:pPr algn="ctr" fontAlgn="ctr"/>
                      <a:r>
                        <a:rPr lang="ja-JP" altLang="en-US" sz="900" u="none" strike="noStrike" dirty="0">
                          <a:effectLst/>
                        </a:rPr>
                        <a:t>南昌病院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019-697-5211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ja-JP" altLang="en-US" sz="900" u="none" strike="noStrike" dirty="0">
                          <a:effectLst/>
                        </a:rPr>
                        <a:t>岩手県立久慈病院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0194-53-6131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1528260668"/>
                  </a:ext>
                </a:extLst>
              </a:tr>
              <a:tr h="252843">
                <a:tc>
                  <a:txBody>
                    <a:bodyPr/>
                    <a:lstStyle/>
                    <a:p>
                      <a:pPr algn="ctr" fontAlgn="ctr"/>
                      <a:r>
                        <a:rPr lang="zh-TW" altLang="en-US" sz="900" u="none" strike="noStrike" dirty="0">
                          <a:effectLst/>
                        </a:rPr>
                        <a:t>岩手県立東和病院</a:t>
                      </a:r>
                      <a:endPar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0198-42-2211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ja-JP" altLang="en-US" sz="900" u="none" strike="noStrike" dirty="0">
                          <a:effectLst/>
                        </a:rPr>
                        <a:t>岩手県立二戸病院</a:t>
                      </a: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0195-23-2191</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extLst>
                  <a:ext uri="{0D108BD9-81ED-4DB2-BD59-A6C34878D82A}">
                    <a16:rowId xmlns:a16="http://schemas.microsoft.com/office/drawing/2014/main" val="3100467552"/>
                  </a:ext>
                </a:extLst>
              </a:tr>
              <a:tr h="252843">
                <a:tc>
                  <a:txBody>
                    <a:bodyPr/>
                    <a:lstStyle/>
                    <a:p>
                      <a:pPr algn="ctr" fontAlgn="ctr"/>
                      <a:r>
                        <a:rPr lang="zh-TW" altLang="en-US" sz="900" u="none" strike="noStrike" dirty="0">
                          <a:effectLst/>
                        </a:rPr>
                        <a:t>岩手県立遠野病院</a:t>
                      </a:r>
                      <a:endPar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a:txBody>
                    <a:bodyPr/>
                    <a:lstStyle/>
                    <a:p>
                      <a:pPr algn="ctr" fontAlgn="ctr"/>
                      <a:r>
                        <a:rPr lang="en-US" altLang="ja-JP" sz="900" u="none" strike="noStrike" dirty="0">
                          <a:effectLst/>
                        </a:rPr>
                        <a:t>0198-62-2222</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solidFill>
                      <a:schemeClr val="bg1"/>
                    </a:solidFill>
                  </a:tcPr>
                </a:tc>
                <a:tc gridSpan="2">
                  <a:txBody>
                    <a:bodyPr/>
                    <a:lstStyle/>
                    <a:p>
                      <a:pPr algn="l"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266" marR="8266" marT="8266" marB="0" anchor="ctr"/>
                </a:tc>
                <a:tc hMerge="1">
                  <a:txBody>
                    <a:bodyPr/>
                    <a:lstStyle/>
                    <a:p>
                      <a:pPr algn="l" fontAlgn="ct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266" marR="8266" marT="8266" marB="0" anchor="ctr"/>
                </a:tc>
                <a:extLst>
                  <a:ext uri="{0D108BD9-81ED-4DB2-BD59-A6C34878D82A}">
                    <a16:rowId xmlns:a16="http://schemas.microsoft.com/office/drawing/2014/main" val="3104602896"/>
                  </a:ext>
                </a:extLst>
              </a:tr>
            </a:tbl>
          </a:graphicData>
        </a:graphic>
      </p:graphicFrame>
      <p:sp>
        <p:nvSpPr>
          <p:cNvPr id="17" name="テキスト ボックス 16">
            <a:extLst>
              <a:ext uri="{FF2B5EF4-FFF2-40B4-BE49-F238E27FC236}">
                <a16:creationId xmlns:a16="http://schemas.microsoft.com/office/drawing/2014/main" id="{601283BE-8C1B-BACB-7C64-EE3187B3B3DC}"/>
              </a:ext>
            </a:extLst>
          </p:cNvPr>
          <p:cNvSpPr txBox="1"/>
          <p:nvPr/>
        </p:nvSpPr>
        <p:spPr>
          <a:xfrm>
            <a:off x="214746" y="6990808"/>
            <a:ext cx="6659173" cy="441980"/>
          </a:xfrm>
          <a:prstGeom prst="rect">
            <a:avLst/>
          </a:prstGeom>
          <a:noFill/>
        </p:spPr>
        <p:txBody>
          <a:bodyPr wrap="square" rtlCol="0">
            <a:spAutoFit/>
          </a:bodyPr>
          <a:lstStyle/>
          <a:p>
            <a:pPr lvl="0">
              <a:lnSpc>
                <a:spcPct val="110000"/>
              </a:lnSpc>
            </a:pPr>
            <a:r>
              <a:rPr lang="en-US" altLang="ja-JP" sz="1100" dirty="0">
                <a:solidFill>
                  <a:prstClr val="black"/>
                </a:solidFill>
                <a:latin typeface="BIZ UDPゴシック" panose="020B0400000000000000" pitchFamily="50" charset="-128"/>
                <a:ea typeface="BIZ UDPゴシック" panose="020B0400000000000000" pitchFamily="50" charset="-128"/>
              </a:rPr>
              <a:t>※  </a:t>
            </a:r>
            <a:r>
              <a:rPr lang="ja-JP" altLang="en-US" sz="1100" dirty="0">
                <a:solidFill>
                  <a:prstClr val="black"/>
                </a:solidFill>
                <a:latin typeface="BIZ UDPゴシック" panose="020B0400000000000000" pitchFamily="50" charset="-128"/>
                <a:ea typeface="BIZ UDPゴシック" panose="020B0400000000000000" pitchFamily="50" charset="-128"/>
              </a:rPr>
              <a:t>受け入れ医療機関は変更になる場合があります。詳しくは住所地を所轄する保健所、上記受け入</a:t>
            </a:r>
            <a:endParaRPr lang="en-US" altLang="ja-JP" sz="1100" dirty="0">
              <a:solidFill>
                <a:prstClr val="black"/>
              </a:solidFill>
              <a:latin typeface="BIZ UDPゴシック" panose="020B0400000000000000" pitchFamily="50" charset="-128"/>
              <a:ea typeface="BIZ UDPゴシック" panose="020B0400000000000000" pitchFamily="50" charset="-128"/>
            </a:endParaRPr>
          </a:p>
          <a:p>
            <a:pPr lvl="0">
              <a:lnSpc>
                <a:spcPct val="110000"/>
              </a:lnSpc>
            </a:pPr>
            <a:r>
              <a:rPr lang="ja-JP" altLang="en-US" sz="1100" dirty="0">
                <a:solidFill>
                  <a:prstClr val="black"/>
                </a:solidFill>
                <a:latin typeface="BIZ UDPゴシック" panose="020B0400000000000000" pitchFamily="50" charset="-128"/>
                <a:ea typeface="BIZ UDPゴシック" panose="020B0400000000000000" pitchFamily="50" charset="-128"/>
              </a:rPr>
              <a:t>　  れ医療機関の医療福祉相談室等にお問合せください。</a:t>
            </a:r>
            <a:endParaRPr lang="en-US" altLang="ja-JP" sz="1100" dirty="0">
              <a:solidFill>
                <a:prstClr val="black"/>
              </a:solidFill>
              <a:latin typeface="BIZ UDPゴシック" panose="020B0400000000000000" pitchFamily="50" charset="-128"/>
              <a:ea typeface="BIZ UDPゴシック" panose="020B0400000000000000" pitchFamily="50" charset="-128"/>
            </a:endParaRPr>
          </a:p>
        </p:txBody>
      </p:sp>
      <p:sp>
        <p:nvSpPr>
          <p:cNvPr id="4" name="スライド番号プレースホルダー 4">
            <a:extLst>
              <a:ext uri="{FF2B5EF4-FFF2-40B4-BE49-F238E27FC236}">
                <a16:creationId xmlns:a16="http://schemas.microsoft.com/office/drawing/2014/main" id="{28AA64AD-0057-78F2-AFEB-4925824A5834}"/>
              </a:ext>
            </a:extLst>
          </p:cNvPr>
          <p:cNvSpPr>
            <a:spLocks noGrp="1"/>
          </p:cNvSpPr>
          <p:nvPr>
            <p:ph type="sldNum" sz="quarter" idx="12"/>
          </p:nvPr>
        </p:nvSpPr>
        <p:spPr>
          <a:xfrm>
            <a:off x="5293291" y="8738983"/>
            <a:ext cx="1543050" cy="486833"/>
          </a:xfrm>
        </p:spPr>
        <p:txBody>
          <a:bodyPr/>
          <a:lstStyle/>
          <a:p>
            <a:r>
              <a:rPr kumimoji="1" lang="en-US" altLang="ja-JP" sz="1600" dirty="0"/>
              <a:t>10</a:t>
            </a:r>
            <a:endParaRPr kumimoji="1" lang="ja-JP" altLang="en-US" sz="1600" dirty="0"/>
          </a:p>
        </p:txBody>
      </p:sp>
    </p:spTree>
    <p:extLst>
      <p:ext uri="{BB962C8B-B14F-4D97-AF65-F5344CB8AC3E}">
        <p14:creationId xmlns:p14="http://schemas.microsoft.com/office/powerpoint/2010/main" val="2110847758"/>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CBABC-25C0-91B5-D0E3-2A25D2ECD40F}"/>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D22D272C-EF5F-4F36-6953-4B2667A808F9}"/>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岩手県難病診療連携拠点病院及び難病医療協力病院</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6A8524EB-D53E-DB76-BADD-191B8AE5624A}"/>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6401E84C-6C9F-2530-60A2-E16BD7D59AAE}"/>
              </a:ext>
            </a:extLst>
          </p:cNvPr>
          <p:cNvSpPr txBox="1">
            <a:spLocks/>
          </p:cNvSpPr>
          <p:nvPr/>
        </p:nvSpPr>
        <p:spPr>
          <a:xfrm>
            <a:off x="202069" y="4211960"/>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4" name="サブタイトル 2">
            <a:extLst>
              <a:ext uri="{FF2B5EF4-FFF2-40B4-BE49-F238E27FC236}">
                <a16:creationId xmlns:a16="http://schemas.microsoft.com/office/drawing/2014/main" id="{F11F8D58-03D5-CCB3-F144-7B7D3A83D67E}"/>
              </a:ext>
            </a:extLst>
          </p:cNvPr>
          <p:cNvSpPr txBox="1">
            <a:spLocks/>
          </p:cNvSpPr>
          <p:nvPr/>
        </p:nvSpPr>
        <p:spPr>
          <a:xfrm>
            <a:off x="174013" y="503548"/>
            <a:ext cx="6480720" cy="792088"/>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2000"/>
              </a:lnSpc>
              <a:buNone/>
            </a:pPr>
            <a:r>
              <a:rPr lang="ja-JP" altLang="en-US" sz="1100" dirty="0">
                <a:latin typeface="BIZ UDPゴシック" panose="020B0400000000000000" pitchFamily="50" charset="-128"/>
                <a:ea typeface="BIZ UDPゴシック" panose="020B0400000000000000" pitchFamily="50" charset="-128"/>
              </a:rPr>
              <a:t>　難病患者に対し、必要な医療及び各種支援が円滑に提供されるよう、難病患者への支援策の実施、評価及び改善を通じて、必要な医療提供体制を確保するため、難病診療連携拠点病院及び難病医療協力病院を指定しています。</a:t>
            </a:r>
            <a:endParaRPr lang="en-US" altLang="ja-JP" sz="1100"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1942D326-9C79-7698-BE78-82CFA112542C}"/>
              </a:ext>
            </a:extLst>
          </p:cNvPr>
          <p:cNvSpPr/>
          <p:nvPr/>
        </p:nvSpPr>
        <p:spPr>
          <a:xfrm>
            <a:off x="120326" y="1339455"/>
            <a:ext cx="2606915" cy="290119"/>
          </a:xfrm>
          <a:prstGeom prst="rect">
            <a:avLst/>
          </a:prstGeom>
          <a:solidFill>
            <a:schemeClr val="accent2">
              <a:lumMod val="75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BIZ UDPゴシック" panose="020B0400000000000000" pitchFamily="50" charset="-128"/>
                <a:ea typeface="BIZ UDPゴシック" panose="020B0400000000000000" pitchFamily="50" charset="-128"/>
              </a:rPr>
              <a:t>難病診療連携拠点病院</a:t>
            </a:r>
          </a:p>
        </p:txBody>
      </p:sp>
      <p:graphicFrame>
        <p:nvGraphicFramePr>
          <p:cNvPr id="8" name="表 7">
            <a:extLst>
              <a:ext uri="{FF2B5EF4-FFF2-40B4-BE49-F238E27FC236}">
                <a16:creationId xmlns:a16="http://schemas.microsoft.com/office/drawing/2014/main" id="{D447CC34-0BBD-839B-4983-356B6BC8EE3B}"/>
              </a:ext>
            </a:extLst>
          </p:cNvPr>
          <p:cNvGraphicFramePr>
            <a:graphicFrameLocks noGrp="1"/>
          </p:cNvGraphicFramePr>
          <p:nvPr>
            <p:extLst>
              <p:ext uri="{D42A27DB-BD31-4B8C-83A1-F6EECF244321}">
                <p14:modId xmlns:p14="http://schemas.microsoft.com/office/powerpoint/2010/main" val="4239587073"/>
              </p:ext>
            </p:extLst>
          </p:nvPr>
        </p:nvGraphicFramePr>
        <p:xfrm>
          <a:off x="138220" y="1690608"/>
          <a:ext cx="6581557" cy="505859"/>
        </p:xfrm>
        <a:graphic>
          <a:graphicData uri="http://schemas.openxmlformats.org/drawingml/2006/table">
            <a:tbl>
              <a:tblPr firstRow="1" bandRow="1">
                <a:tableStyleId>{72833802-FEF1-4C79-8D5D-14CF1EAF98D9}</a:tableStyleId>
              </a:tblPr>
              <a:tblGrid>
                <a:gridCol w="1696484">
                  <a:extLst>
                    <a:ext uri="{9D8B030D-6E8A-4147-A177-3AD203B41FA5}">
                      <a16:colId xmlns:a16="http://schemas.microsoft.com/office/drawing/2014/main" val="20000"/>
                    </a:ext>
                  </a:extLst>
                </a:gridCol>
                <a:gridCol w="3302399">
                  <a:extLst>
                    <a:ext uri="{9D8B030D-6E8A-4147-A177-3AD203B41FA5}">
                      <a16:colId xmlns:a16="http://schemas.microsoft.com/office/drawing/2014/main" val="1418770290"/>
                    </a:ext>
                  </a:extLst>
                </a:gridCol>
                <a:gridCol w="1582674">
                  <a:extLst>
                    <a:ext uri="{9D8B030D-6E8A-4147-A177-3AD203B41FA5}">
                      <a16:colId xmlns:a16="http://schemas.microsoft.com/office/drawing/2014/main" val="20002"/>
                    </a:ext>
                  </a:extLst>
                </a:gridCol>
              </a:tblGrid>
              <a:tr h="133051">
                <a:tc>
                  <a:txBody>
                    <a:bodyPr/>
                    <a:lstStyle/>
                    <a:p>
                      <a:pPr algn="ctr"/>
                      <a:r>
                        <a:rPr kumimoji="1" lang="ja-JP" altLang="en-US" sz="1000" dirty="0">
                          <a:latin typeface="BIZ UDPゴシック" panose="020B0400000000000000" pitchFamily="50" charset="-128"/>
                          <a:ea typeface="BIZ UDPゴシック" panose="020B0400000000000000" pitchFamily="50" charset="-128"/>
                        </a:rPr>
                        <a:t>医療機関名</a:t>
                      </a:r>
                    </a:p>
                  </a:txBody>
                  <a:tcPr anchor="ctr">
                    <a:lnR w="12700" cap="flat" cmpd="sng" algn="ctr">
                      <a:solidFill>
                        <a:srgbClr val="FA9F26"/>
                      </a:solidFill>
                      <a:prstDash val="solid"/>
                      <a:round/>
                      <a:headEnd type="none" w="med" len="med"/>
                      <a:tailEnd type="none" w="med" len="med"/>
                    </a:lnR>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所在地</a:t>
                      </a:r>
                    </a:p>
                  </a:txBody>
                  <a:tcPr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電話番号</a:t>
                      </a:r>
                    </a:p>
                  </a:txBody>
                  <a:tcPr anchor="ctr">
                    <a:lnL w="12700" cap="flat" cmpd="sng" algn="ctr">
                      <a:solidFill>
                        <a:srgbClr val="FA9F26"/>
                      </a:solidFill>
                      <a:prstDash val="solid"/>
                      <a:round/>
                      <a:headEnd type="none" w="med" len="med"/>
                      <a:tailEnd type="none" w="med" len="med"/>
                    </a:lnL>
                  </a:tcPr>
                </a:tc>
                <a:extLst>
                  <a:ext uri="{0D108BD9-81ED-4DB2-BD59-A6C34878D82A}">
                    <a16:rowId xmlns:a16="http://schemas.microsoft.com/office/drawing/2014/main" val="10000"/>
                  </a:ext>
                </a:extLst>
              </a:tr>
              <a:tr h="262019">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岩手医科大学附属病院</a:t>
                      </a:r>
                      <a:endParaRPr lang="zh-TW"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ja-JP" altLang="en-US"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028-3695</a:t>
                      </a:r>
                      <a:r>
                        <a:rPr lang="ja-JP" altLang="en-US" sz="1100" b="0" u="none" strike="noStrike" dirty="0">
                          <a:effectLst/>
                          <a:latin typeface="BIZ UDPゴシック" panose="020B0400000000000000" pitchFamily="50" charset="-128"/>
                          <a:ea typeface="BIZ UDPゴシック" panose="020B0400000000000000" pitchFamily="50" charset="-128"/>
                        </a:rPr>
                        <a:t>　紫波郡矢巾町医大通</a:t>
                      </a:r>
                      <a:r>
                        <a:rPr lang="en-US" altLang="ja-JP" sz="1100" b="0" u="none" strike="noStrike" dirty="0">
                          <a:effectLst/>
                          <a:latin typeface="BIZ UDPゴシック" panose="020B0400000000000000" pitchFamily="50" charset="-128"/>
                          <a:ea typeface="BIZ UDPゴシック" panose="020B0400000000000000" pitchFamily="50" charset="-128"/>
                        </a:rPr>
                        <a:t>2-1-1</a:t>
                      </a:r>
                      <a:endParaRPr lang="zh-TW"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019-613-7111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10001"/>
                  </a:ext>
                </a:extLst>
              </a:tr>
            </a:tbl>
          </a:graphicData>
        </a:graphic>
      </p:graphicFrame>
      <p:sp>
        <p:nvSpPr>
          <p:cNvPr id="15" name="正方形/長方形 14">
            <a:extLst>
              <a:ext uri="{FF2B5EF4-FFF2-40B4-BE49-F238E27FC236}">
                <a16:creationId xmlns:a16="http://schemas.microsoft.com/office/drawing/2014/main" id="{C5A0E459-2502-E05E-5BB5-9C358FF97422}"/>
              </a:ext>
            </a:extLst>
          </p:cNvPr>
          <p:cNvSpPr/>
          <p:nvPr/>
        </p:nvSpPr>
        <p:spPr>
          <a:xfrm>
            <a:off x="138219" y="2412710"/>
            <a:ext cx="2210661" cy="377116"/>
          </a:xfrm>
          <a:prstGeom prst="rect">
            <a:avLst/>
          </a:prstGeom>
          <a:solidFill>
            <a:schemeClr val="accent2">
              <a:lumMod val="75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BIZ UDPゴシック" panose="020B0400000000000000" pitchFamily="50" charset="-128"/>
                <a:ea typeface="BIZ UDPゴシック" panose="020B0400000000000000" pitchFamily="50" charset="-128"/>
              </a:rPr>
              <a:t>難病医療協力病院</a:t>
            </a:r>
          </a:p>
        </p:txBody>
      </p:sp>
      <p:graphicFrame>
        <p:nvGraphicFramePr>
          <p:cNvPr id="18" name="表 17">
            <a:extLst>
              <a:ext uri="{FF2B5EF4-FFF2-40B4-BE49-F238E27FC236}">
                <a16:creationId xmlns:a16="http://schemas.microsoft.com/office/drawing/2014/main" id="{A1569091-9BFD-86B2-11A4-7C1C5B102548}"/>
              </a:ext>
            </a:extLst>
          </p:cNvPr>
          <p:cNvGraphicFramePr>
            <a:graphicFrameLocks noGrp="1"/>
          </p:cNvGraphicFramePr>
          <p:nvPr>
            <p:extLst>
              <p:ext uri="{D42A27DB-BD31-4B8C-83A1-F6EECF244321}">
                <p14:modId xmlns:p14="http://schemas.microsoft.com/office/powerpoint/2010/main" val="880839490"/>
              </p:ext>
            </p:extLst>
          </p:nvPr>
        </p:nvGraphicFramePr>
        <p:xfrm>
          <a:off x="120326" y="2895751"/>
          <a:ext cx="6581556" cy="6093113"/>
        </p:xfrm>
        <a:graphic>
          <a:graphicData uri="http://schemas.openxmlformats.org/drawingml/2006/table">
            <a:tbl>
              <a:tblPr firstRow="1" bandRow="1">
                <a:tableStyleId>{72833802-FEF1-4C79-8D5D-14CF1EAF98D9}</a:tableStyleId>
              </a:tblPr>
              <a:tblGrid>
                <a:gridCol w="1757020">
                  <a:extLst>
                    <a:ext uri="{9D8B030D-6E8A-4147-A177-3AD203B41FA5}">
                      <a16:colId xmlns:a16="http://schemas.microsoft.com/office/drawing/2014/main" val="66630863"/>
                    </a:ext>
                  </a:extLst>
                </a:gridCol>
                <a:gridCol w="3235885">
                  <a:extLst>
                    <a:ext uri="{9D8B030D-6E8A-4147-A177-3AD203B41FA5}">
                      <a16:colId xmlns:a16="http://schemas.microsoft.com/office/drawing/2014/main" val="1857182086"/>
                    </a:ext>
                  </a:extLst>
                </a:gridCol>
                <a:gridCol w="1588651">
                  <a:extLst>
                    <a:ext uri="{9D8B030D-6E8A-4147-A177-3AD203B41FA5}">
                      <a16:colId xmlns:a16="http://schemas.microsoft.com/office/drawing/2014/main" val="3115183460"/>
                    </a:ext>
                  </a:extLst>
                </a:gridCol>
              </a:tblGrid>
              <a:tr h="273503">
                <a:tc>
                  <a:txBody>
                    <a:bodyPr/>
                    <a:lstStyle/>
                    <a:p>
                      <a:pPr algn="ctr"/>
                      <a:r>
                        <a:rPr kumimoji="1" lang="ja-JP" altLang="en-US" sz="1000" dirty="0">
                          <a:latin typeface="BIZ UDPゴシック" panose="020B0400000000000000" pitchFamily="50" charset="-128"/>
                          <a:ea typeface="BIZ UDPゴシック" panose="020B0400000000000000" pitchFamily="50" charset="-128"/>
                        </a:rPr>
                        <a:t>医療機関名</a:t>
                      </a:r>
                    </a:p>
                  </a:txBody>
                  <a:tcPr anchor="ctr">
                    <a:lnR w="12700" cap="flat" cmpd="sng" algn="ctr">
                      <a:solidFill>
                        <a:srgbClr val="FA9F26"/>
                      </a:solidFill>
                      <a:prstDash val="solid"/>
                      <a:round/>
                      <a:headEnd type="none" w="med" len="med"/>
                      <a:tailEnd type="none" w="med" len="med"/>
                    </a:lnR>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所在地</a:t>
                      </a:r>
                    </a:p>
                  </a:txBody>
                  <a:tcPr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電話番号</a:t>
                      </a:r>
                    </a:p>
                  </a:txBody>
                  <a:tcPr anchor="ctr">
                    <a:lnL w="12700" cap="flat" cmpd="sng" algn="ctr">
                      <a:solidFill>
                        <a:srgbClr val="FA9F26"/>
                      </a:solidFill>
                      <a:prstDash val="solid"/>
                      <a:round/>
                      <a:headEnd type="none" w="med" len="med"/>
                      <a:tailEnd type="none" w="med" len="med"/>
                    </a:lnL>
                  </a:tcPr>
                </a:tc>
                <a:extLst>
                  <a:ext uri="{0D108BD9-81ED-4DB2-BD59-A6C34878D82A}">
                    <a16:rowId xmlns:a16="http://schemas.microsoft.com/office/drawing/2014/main" val="1441203906"/>
                  </a:ext>
                </a:extLst>
              </a:tr>
              <a:tr h="344805">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国立病院機構</a:t>
                      </a:r>
                      <a:endParaRPr lang="en-US" altLang="ja-JP" sz="1100" b="0" u="none" strike="noStrike" dirty="0">
                        <a:effectLst/>
                        <a:latin typeface="BIZ UDPゴシック" panose="020B0400000000000000" pitchFamily="50" charset="-128"/>
                        <a:ea typeface="BIZ UDPゴシック" panose="020B0400000000000000" pitchFamily="50" charset="-128"/>
                      </a:endParaRPr>
                    </a:p>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盛岡医療センター</a:t>
                      </a:r>
                      <a:endParaRPr lang="zh-TW"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ja-JP" altLang="en-US"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020-0133</a:t>
                      </a:r>
                      <a:r>
                        <a:rPr lang="ja-JP" altLang="en-US" sz="1100" b="0" u="none" strike="noStrike" dirty="0">
                          <a:effectLst/>
                          <a:latin typeface="BIZ UDPゴシック" panose="020B0400000000000000" pitchFamily="50" charset="-128"/>
                          <a:ea typeface="BIZ UDPゴシック" panose="020B0400000000000000" pitchFamily="50" charset="-128"/>
                        </a:rPr>
                        <a:t>　盛岡市青山</a:t>
                      </a:r>
                      <a:r>
                        <a:rPr lang="en-US" altLang="ja-JP" sz="1100" b="0" u="none" strike="noStrike" dirty="0">
                          <a:effectLst/>
                          <a:latin typeface="BIZ UDPゴシック" panose="020B0400000000000000" pitchFamily="50" charset="-128"/>
                          <a:ea typeface="BIZ UDPゴシック" panose="020B0400000000000000" pitchFamily="50" charset="-128"/>
                        </a:rPr>
                        <a:t>1-25-1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019-647-2195</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243732808"/>
                  </a:ext>
                </a:extLst>
              </a:tr>
              <a:tr h="270000">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岩手県立中央病院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ja-JP" sz="1100" b="0" u="none" strike="noStrike" dirty="0">
                          <a:effectLst/>
                          <a:latin typeface="BIZ UDPゴシック" panose="020B0400000000000000" pitchFamily="50" charset="-128"/>
                          <a:ea typeface="BIZ UDPゴシック" panose="020B0400000000000000" pitchFamily="50" charset="-128"/>
                        </a:rPr>
                        <a:t>〒020-0066</a:t>
                      </a:r>
                      <a:r>
                        <a:rPr lang="ja-JP" altLang="en-US" sz="1100" b="0" u="none" strike="noStrike" dirty="0">
                          <a:effectLst/>
                          <a:latin typeface="BIZ UDPゴシック" panose="020B0400000000000000" pitchFamily="50" charset="-128"/>
                          <a:ea typeface="BIZ UDPゴシック" panose="020B0400000000000000" pitchFamily="50" charset="-128"/>
                        </a:rPr>
                        <a:t>　盛岡市上田</a:t>
                      </a:r>
                      <a:r>
                        <a:rPr lang="en-US" altLang="ja-JP" sz="1100" b="0" u="none" strike="noStrike" dirty="0">
                          <a:effectLst/>
                          <a:latin typeface="BIZ UDPゴシック" panose="020B0400000000000000" pitchFamily="50" charset="-128"/>
                          <a:ea typeface="BIZ UDPゴシック" panose="020B0400000000000000" pitchFamily="50" charset="-128"/>
                        </a:rPr>
                        <a:t>1-4-1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019-653-1151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2688894106"/>
                  </a:ext>
                </a:extLst>
              </a:tr>
              <a:tr h="270000">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八角病院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100" b="0" u="none" strike="noStrike" dirty="0">
                          <a:effectLst/>
                          <a:latin typeface="BIZ UDPゴシック" panose="020B0400000000000000" pitchFamily="50" charset="-128"/>
                          <a:ea typeface="BIZ UDPゴシック" panose="020B0400000000000000" pitchFamily="50" charset="-128"/>
                        </a:rPr>
                        <a:t>〒02</a:t>
                      </a:r>
                      <a:r>
                        <a:rPr lang="en-US" altLang="ja-JP" sz="1100" b="0" u="none" strike="noStrike" dirty="0">
                          <a:effectLst/>
                          <a:latin typeface="BIZ UDPゴシック" panose="020B0400000000000000" pitchFamily="50" charset="-128"/>
                          <a:ea typeface="BIZ UDPゴシック" panose="020B0400000000000000" pitchFamily="50" charset="-128"/>
                        </a:rPr>
                        <a:t>8-4125</a:t>
                      </a:r>
                      <a:r>
                        <a:rPr lang="ja-JP" altLang="en-US" sz="1100" b="0" u="none" strike="noStrike" dirty="0">
                          <a:effectLst/>
                          <a:latin typeface="BIZ UDPゴシック" panose="020B0400000000000000" pitchFamily="50" charset="-128"/>
                          <a:ea typeface="BIZ UDPゴシック" panose="020B0400000000000000" pitchFamily="50" charset="-128"/>
                        </a:rPr>
                        <a:t>　盛岡市好摩字夏間木</a:t>
                      </a:r>
                      <a:r>
                        <a:rPr lang="en-US" altLang="ja-JP" sz="1100" b="0" u="none" strike="noStrike" dirty="0">
                          <a:effectLst/>
                          <a:latin typeface="BIZ UDPゴシック" panose="020B0400000000000000" pitchFamily="50" charset="-128"/>
                          <a:ea typeface="BIZ UDPゴシック" panose="020B0400000000000000" pitchFamily="50" charset="-128"/>
                        </a:rPr>
                        <a:t>70</a:t>
                      </a:r>
                      <a:r>
                        <a:rPr lang="ja-JP" altLang="en-US" sz="1100" b="0" u="none" strike="noStrike" dirty="0">
                          <a:effectLst/>
                          <a:latin typeface="BIZ UDPゴシック" panose="020B0400000000000000" pitchFamily="50" charset="-128"/>
                          <a:ea typeface="BIZ UDPゴシック" panose="020B0400000000000000" pitchFamily="50" charset="-128"/>
                        </a:rPr>
                        <a:t>番地</a:t>
                      </a:r>
                      <a:r>
                        <a:rPr lang="en-US" altLang="ja-JP" sz="1100" b="0" u="none" strike="noStrike" dirty="0">
                          <a:effectLst/>
                          <a:latin typeface="BIZ UDPゴシック" panose="020B0400000000000000" pitchFamily="50" charset="-128"/>
                          <a:ea typeface="BIZ UDPゴシック" panose="020B0400000000000000" pitchFamily="50" charset="-128"/>
                        </a:rPr>
                        <a:t>190</a:t>
                      </a:r>
                      <a:endParaRPr lang="en-US" altLang="zh-TW"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019-682-0201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802043767"/>
                  </a:ext>
                </a:extLst>
              </a:tr>
              <a:tr h="270000">
                <a:tc>
                  <a:txBody>
                    <a:bodyPr/>
                    <a:lstStyle/>
                    <a:p>
                      <a:pPr algn="ctr" fontAlgn="ctr"/>
                      <a:r>
                        <a:rPr lang="zh-TW" altLang="en-US" sz="1100" b="0" u="none" strike="noStrike" dirty="0">
                          <a:effectLst/>
                          <a:latin typeface="BIZ UDPゴシック" panose="020B0400000000000000" pitchFamily="50" charset="-128"/>
                          <a:ea typeface="BIZ UDPゴシック" panose="020B0400000000000000" pitchFamily="50" charset="-128"/>
                        </a:rPr>
                        <a:t>盛岡市立病院</a:t>
                      </a:r>
                      <a:endParaRPr lang="zh-TW"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zh-TW" altLang="en-US" sz="1100" b="0" u="none" strike="noStrike" dirty="0">
                          <a:effectLst/>
                          <a:latin typeface="BIZ UDPゴシック" panose="020B0400000000000000" pitchFamily="50" charset="-128"/>
                          <a:ea typeface="BIZ UDPゴシック" panose="020B0400000000000000" pitchFamily="50" charset="-128"/>
                        </a:rPr>
                        <a:t>〒</a:t>
                      </a:r>
                      <a:r>
                        <a:rPr lang="en-US" altLang="zh-TW" sz="1100" b="0" u="none" strike="noStrike" dirty="0">
                          <a:effectLst/>
                          <a:latin typeface="BIZ UDPゴシック" panose="020B0400000000000000" pitchFamily="50" charset="-128"/>
                          <a:ea typeface="BIZ UDPゴシック" panose="020B0400000000000000" pitchFamily="50" charset="-128"/>
                        </a:rPr>
                        <a:t>020-</a:t>
                      </a:r>
                      <a:r>
                        <a:rPr lang="en-US" altLang="ja-JP" sz="1100" b="0" u="none" strike="noStrike" dirty="0">
                          <a:effectLst/>
                          <a:latin typeface="BIZ UDPゴシック" panose="020B0400000000000000" pitchFamily="50" charset="-128"/>
                          <a:ea typeface="BIZ UDPゴシック" panose="020B0400000000000000" pitchFamily="50" charset="-128"/>
                        </a:rPr>
                        <a:t>0866</a:t>
                      </a:r>
                      <a:r>
                        <a:rPr lang="ja-JP" altLang="en-US" sz="1100" b="0" u="none" strike="noStrike" dirty="0">
                          <a:effectLst/>
                          <a:latin typeface="BIZ UDPゴシック" panose="020B0400000000000000" pitchFamily="50" charset="-128"/>
                          <a:ea typeface="BIZ UDPゴシック" panose="020B0400000000000000" pitchFamily="50" charset="-128"/>
                        </a:rPr>
                        <a:t>　盛岡市本宮</a:t>
                      </a:r>
                      <a:r>
                        <a:rPr lang="en-US" altLang="ja-JP" sz="1100" b="0" u="none" strike="noStrike" dirty="0">
                          <a:effectLst/>
                          <a:latin typeface="BIZ UDPゴシック" panose="020B0400000000000000" pitchFamily="50" charset="-128"/>
                          <a:ea typeface="BIZ UDPゴシック" panose="020B0400000000000000" pitchFamily="50" charset="-128"/>
                        </a:rPr>
                        <a:t>5</a:t>
                      </a:r>
                      <a:r>
                        <a:rPr lang="ja-JP" altLang="en-US" sz="1100" b="0" u="none" strike="noStrike" dirty="0">
                          <a:effectLst/>
                          <a:latin typeface="BIZ UDPゴシック" panose="020B0400000000000000" pitchFamily="50" charset="-128"/>
                          <a:ea typeface="BIZ UDPゴシック" panose="020B0400000000000000" pitchFamily="50" charset="-128"/>
                        </a:rPr>
                        <a:t>丁目</a:t>
                      </a:r>
                      <a:r>
                        <a:rPr lang="en-US" altLang="ja-JP" sz="1100" b="0" u="none" strike="noStrike" dirty="0">
                          <a:effectLst/>
                          <a:latin typeface="BIZ UDPゴシック" panose="020B0400000000000000" pitchFamily="50" charset="-128"/>
                          <a:ea typeface="BIZ UDPゴシック" panose="020B0400000000000000" pitchFamily="50" charset="-128"/>
                        </a:rPr>
                        <a:t>15</a:t>
                      </a:r>
                      <a:r>
                        <a:rPr lang="ja-JP" altLang="en-US" sz="1100" b="0" u="none" strike="noStrike" dirty="0">
                          <a:effectLst/>
                          <a:latin typeface="BIZ UDPゴシック" panose="020B0400000000000000" pitchFamily="50" charset="-128"/>
                          <a:ea typeface="BIZ UDPゴシック" panose="020B0400000000000000" pitchFamily="50" charset="-128"/>
                        </a:rPr>
                        <a:t>番</a:t>
                      </a:r>
                      <a:r>
                        <a:rPr lang="en-US" altLang="ja-JP" sz="1100" b="0" u="none" strike="noStrike" dirty="0">
                          <a:effectLst/>
                          <a:latin typeface="BIZ UDPゴシック" panose="020B0400000000000000" pitchFamily="50" charset="-128"/>
                          <a:ea typeface="BIZ UDPゴシック" panose="020B0400000000000000" pitchFamily="50" charset="-128"/>
                        </a:rPr>
                        <a:t>1</a:t>
                      </a:r>
                      <a:r>
                        <a:rPr lang="ja-JP" altLang="en-US" sz="1100" b="0" u="none" strike="noStrike" dirty="0">
                          <a:effectLst/>
                          <a:latin typeface="BIZ UDPゴシック" panose="020B0400000000000000" pitchFamily="50" charset="-128"/>
                          <a:ea typeface="BIZ UDPゴシック" panose="020B0400000000000000" pitchFamily="50" charset="-128"/>
                        </a:rPr>
                        <a:t>号</a:t>
                      </a:r>
                      <a:endParaRPr lang="zh-TW"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019-635-0101</a:t>
                      </a:r>
                      <a:endPar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645916261"/>
                  </a:ext>
                </a:extLst>
              </a:tr>
              <a:tr h="270000">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盛岡つなぎ温泉病院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100" b="0" u="none" strike="noStrike" dirty="0">
                          <a:effectLst/>
                          <a:latin typeface="BIZ UDPゴシック" panose="020B0400000000000000" pitchFamily="50" charset="-128"/>
                          <a:ea typeface="BIZ UDPゴシック" panose="020B0400000000000000" pitchFamily="50" charset="-128"/>
                        </a:rPr>
                        <a:t>〒020-</a:t>
                      </a:r>
                      <a:r>
                        <a:rPr lang="en-US" altLang="ja-JP" sz="1100" b="0" u="none" strike="noStrike" dirty="0">
                          <a:effectLst/>
                          <a:latin typeface="BIZ UDPゴシック" panose="020B0400000000000000" pitchFamily="50" charset="-128"/>
                          <a:ea typeface="BIZ UDPゴシック" panose="020B0400000000000000" pitchFamily="50" charset="-128"/>
                        </a:rPr>
                        <a:t>0055</a:t>
                      </a:r>
                      <a:r>
                        <a:rPr lang="ja-JP" altLang="en-US" sz="1100" b="0" u="none" strike="noStrike" dirty="0">
                          <a:effectLst/>
                          <a:latin typeface="BIZ UDPゴシック" panose="020B0400000000000000" pitchFamily="50" charset="-128"/>
                          <a:ea typeface="BIZ UDPゴシック" panose="020B0400000000000000" pitchFamily="50" charset="-128"/>
                        </a:rPr>
                        <a:t>　盛岡市繋字尾入野</a:t>
                      </a:r>
                      <a:r>
                        <a:rPr lang="en-US" altLang="ja-JP" sz="1100" b="0" u="none" strike="noStrike" dirty="0">
                          <a:effectLst/>
                          <a:latin typeface="BIZ UDPゴシック" panose="020B0400000000000000" pitchFamily="50" charset="-128"/>
                          <a:ea typeface="BIZ UDPゴシック" panose="020B0400000000000000" pitchFamily="50" charset="-128"/>
                        </a:rPr>
                        <a:t>64</a:t>
                      </a:r>
                      <a:r>
                        <a:rPr lang="ja-JP" altLang="en-US" sz="1100" b="0" u="none" strike="noStrike" dirty="0">
                          <a:effectLst/>
                          <a:latin typeface="BIZ UDPゴシック" panose="020B0400000000000000" pitchFamily="50" charset="-128"/>
                          <a:ea typeface="BIZ UDPゴシック" panose="020B0400000000000000" pitchFamily="50" charset="-128"/>
                        </a:rPr>
                        <a:t>番地</a:t>
                      </a:r>
                      <a:r>
                        <a:rPr lang="en-US" altLang="ja-JP" sz="1100" b="0" u="none" strike="noStrike" dirty="0">
                          <a:effectLst/>
                          <a:latin typeface="BIZ UDPゴシック" panose="020B0400000000000000" pitchFamily="50" charset="-128"/>
                          <a:ea typeface="BIZ UDPゴシック" panose="020B0400000000000000" pitchFamily="50" charset="-128"/>
                        </a:rPr>
                        <a:t>9</a:t>
                      </a:r>
                      <a:endParaRPr lang="en-US" altLang="zh-TW"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019-689-2101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850128311"/>
                  </a:ext>
                </a:extLst>
              </a:tr>
              <a:tr h="270000">
                <a:tc>
                  <a:txBody>
                    <a:bodyPr/>
                    <a:lstStyle/>
                    <a:p>
                      <a:pPr algn="ctr" fontAlgn="ctr"/>
                      <a:r>
                        <a:rPr lang="zh-TW" altLang="en-US" sz="1100" b="0" u="none" strike="noStrike" dirty="0">
                          <a:effectLst/>
                          <a:latin typeface="BIZ UDPゴシック" panose="020B0400000000000000" pitchFamily="50" charset="-128"/>
                          <a:ea typeface="BIZ UDPゴシック" panose="020B0400000000000000" pitchFamily="50" charset="-128"/>
                        </a:rPr>
                        <a:t>盛岡赤十字病院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100" b="0" u="none" strike="noStrike" dirty="0">
                          <a:effectLst/>
                          <a:latin typeface="BIZ UDPゴシック" panose="020B0400000000000000" pitchFamily="50" charset="-128"/>
                          <a:ea typeface="BIZ UDPゴシック" panose="020B0400000000000000" pitchFamily="50" charset="-128"/>
                        </a:rPr>
                        <a:t>〒020-</a:t>
                      </a:r>
                      <a:r>
                        <a:rPr lang="en-US" altLang="ja-JP" sz="1100" b="0" u="none" strike="noStrike" dirty="0">
                          <a:effectLst/>
                          <a:latin typeface="BIZ UDPゴシック" panose="020B0400000000000000" pitchFamily="50" charset="-128"/>
                          <a:ea typeface="BIZ UDPゴシック" panose="020B0400000000000000" pitchFamily="50" charset="-128"/>
                        </a:rPr>
                        <a:t>8560</a:t>
                      </a:r>
                      <a:r>
                        <a:rPr lang="ja-JP" altLang="en-US" sz="1100" b="0" u="none" strike="noStrike" dirty="0">
                          <a:effectLst/>
                          <a:latin typeface="BIZ UDPゴシック" panose="020B0400000000000000" pitchFamily="50" charset="-128"/>
                          <a:ea typeface="BIZ UDPゴシック" panose="020B0400000000000000" pitchFamily="50" charset="-128"/>
                        </a:rPr>
                        <a:t>　盛岡市三本柳</a:t>
                      </a:r>
                      <a:r>
                        <a:rPr lang="en-US" altLang="ja-JP" sz="1100" b="0" u="none" strike="noStrike" dirty="0">
                          <a:effectLst/>
                          <a:latin typeface="BIZ UDPゴシック" panose="020B0400000000000000" pitchFamily="50" charset="-128"/>
                          <a:ea typeface="BIZ UDPゴシック" panose="020B0400000000000000" pitchFamily="50" charset="-128"/>
                        </a:rPr>
                        <a:t>6</a:t>
                      </a:r>
                      <a:r>
                        <a:rPr lang="ja-JP" altLang="en-US" sz="1100" b="0" u="none" strike="noStrike" dirty="0">
                          <a:effectLst/>
                          <a:latin typeface="BIZ UDPゴシック" panose="020B0400000000000000" pitchFamily="50" charset="-128"/>
                          <a:ea typeface="BIZ UDPゴシック" panose="020B0400000000000000" pitchFamily="50" charset="-128"/>
                        </a:rPr>
                        <a:t>地割</a:t>
                      </a:r>
                      <a:r>
                        <a:rPr lang="en-US" altLang="ja-JP" sz="1100" b="0" u="none" strike="noStrike" dirty="0">
                          <a:effectLst/>
                          <a:latin typeface="BIZ UDPゴシック" panose="020B0400000000000000" pitchFamily="50" charset="-128"/>
                          <a:ea typeface="BIZ UDPゴシック" panose="020B0400000000000000" pitchFamily="50" charset="-128"/>
                        </a:rPr>
                        <a:t>1</a:t>
                      </a:r>
                      <a:r>
                        <a:rPr lang="ja-JP" altLang="en-US" sz="1100" b="0" u="none" strike="noStrike" dirty="0">
                          <a:effectLst/>
                          <a:latin typeface="BIZ UDPゴシック" panose="020B0400000000000000" pitchFamily="50" charset="-128"/>
                          <a:ea typeface="BIZ UDPゴシック" panose="020B0400000000000000" pitchFamily="50" charset="-128"/>
                        </a:rPr>
                        <a:t>番地</a:t>
                      </a:r>
                      <a:r>
                        <a:rPr lang="en-US" altLang="ja-JP" sz="1100" b="0" u="none" strike="noStrike" dirty="0">
                          <a:effectLst/>
                          <a:latin typeface="BIZ UDPゴシック" panose="020B0400000000000000" pitchFamily="50" charset="-128"/>
                          <a:ea typeface="BIZ UDPゴシック" panose="020B0400000000000000" pitchFamily="50" charset="-128"/>
                        </a:rPr>
                        <a:t>1</a:t>
                      </a:r>
                      <a:endParaRPr lang="en-US" altLang="zh-TW"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019-637-3111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2266148662"/>
                  </a:ext>
                </a:extLst>
              </a:tr>
              <a:tr h="270000">
                <a:tc>
                  <a:txBody>
                    <a:bodyPr/>
                    <a:lstStyle/>
                    <a:p>
                      <a:pPr algn="ctr" fontAlgn="ctr"/>
                      <a:r>
                        <a:rPr lang="zh-TW" altLang="en-US" sz="1100" b="0" u="none" strike="noStrike" dirty="0">
                          <a:effectLst/>
                          <a:latin typeface="BIZ UDPゴシック" panose="020B0400000000000000" pitchFamily="50" charset="-128"/>
                          <a:ea typeface="BIZ UDPゴシック" panose="020B0400000000000000" pitchFamily="50" charset="-128"/>
                        </a:rPr>
                        <a:t>東八幡平病院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028-7303</a:t>
                      </a:r>
                      <a:r>
                        <a:rPr lang="ja-JP" altLang="en-US" sz="1100" b="0" u="none" strike="noStrike" dirty="0">
                          <a:effectLst/>
                          <a:latin typeface="BIZ UDPゴシック" panose="020B0400000000000000" pitchFamily="50" charset="-128"/>
                          <a:ea typeface="BIZ UDPゴシック" panose="020B0400000000000000" pitchFamily="50" charset="-128"/>
                        </a:rPr>
                        <a:t>　八幡平市柏台二丁目</a:t>
                      </a:r>
                      <a:r>
                        <a:rPr lang="en-US" altLang="ja-JP" sz="1100" b="0" u="none" strike="noStrike" dirty="0">
                          <a:effectLst/>
                          <a:latin typeface="BIZ UDPゴシック" panose="020B0400000000000000" pitchFamily="50" charset="-128"/>
                          <a:ea typeface="BIZ UDPゴシック" panose="020B0400000000000000" pitchFamily="50" charset="-128"/>
                        </a:rPr>
                        <a:t>8</a:t>
                      </a:r>
                      <a:r>
                        <a:rPr lang="ja-JP" altLang="en-US" sz="1100" b="0" u="none" strike="noStrike" dirty="0">
                          <a:effectLst/>
                          <a:latin typeface="BIZ UDPゴシック" panose="020B0400000000000000" pitchFamily="50" charset="-128"/>
                          <a:ea typeface="BIZ UDPゴシック" panose="020B0400000000000000" pitchFamily="50" charset="-128"/>
                        </a:rPr>
                        <a:t>番</a:t>
                      </a:r>
                      <a:r>
                        <a:rPr lang="en-US" altLang="ja-JP" sz="1100" b="0" u="none" strike="noStrike" dirty="0">
                          <a:effectLst/>
                          <a:latin typeface="BIZ UDPゴシック" panose="020B0400000000000000" pitchFamily="50" charset="-128"/>
                          <a:ea typeface="BIZ UDPゴシック" panose="020B0400000000000000" pitchFamily="50" charset="-128"/>
                        </a:rPr>
                        <a:t>2</a:t>
                      </a:r>
                      <a:r>
                        <a:rPr lang="ja-JP" altLang="en-US" sz="1100" b="0" u="none" strike="noStrike" dirty="0">
                          <a:effectLst/>
                          <a:latin typeface="BIZ UDPゴシック" panose="020B0400000000000000" pitchFamily="50" charset="-128"/>
                          <a:ea typeface="BIZ UDPゴシック" panose="020B0400000000000000" pitchFamily="50" charset="-128"/>
                        </a:rPr>
                        <a:t>号</a:t>
                      </a:r>
                      <a:endParaRPr lang="en-US" altLang="zh-TW"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0195-78-2511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2402409163"/>
                  </a:ext>
                </a:extLst>
              </a:tr>
              <a:tr h="270000">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滝沢中央病院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028-0664</a:t>
                      </a:r>
                      <a:r>
                        <a:rPr lang="ja-JP" altLang="en-US" sz="1100" b="0" u="none" strike="noStrike" dirty="0">
                          <a:effectLst/>
                          <a:latin typeface="BIZ UDPゴシック" panose="020B0400000000000000" pitchFamily="50" charset="-128"/>
                          <a:ea typeface="BIZ UDPゴシック" panose="020B0400000000000000" pitchFamily="50" charset="-128"/>
                        </a:rPr>
                        <a:t>　滝沢市鵜飼笹森</a:t>
                      </a:r>
                      <a:r>
                        <a:rPr lang="en-US" altLang="ja-JP" sz="1100" b="0" u="none" strike="noStrike" dirty="0">
                          <a:effectLst/>
                          <a:latin typeface="BIZ UDPゴシック" panose="020B0400000000000000" pitchFamily="50" charset="-128"/>
                          <a:ea typeface="BIZ UDPゴシック" panose="020B0400000000000000" pitchFamily="50" charset="-128"/>
                        </a:rPr>
                        <a:t>42</a:t>
                      </a:r>
                      <a:r>
                        <a:rPr lang="ja-JP" altLang="en-US" sz="1100" b="0" u="none" strike="noStrike" dirty="0">
                          <a:effectLst/>
                          <a:latin typeface="BIZ UDPゴシック" panose="020B0400000000000000" pitchFamily="50" charset="-128"/>
                          <a:ea typeface="BIZ UDPゴシック" panose="020B0400000000000000" pitchFamily="50" charset="-128"/>
                        </a:rPr>
                        <a:t>番地</a:t>
                      </a:r>
                      <a:r>
                        <a:rPr lang="en-US" altLang="ja-JP" sz="1100" b="0" u="none" strike="noStrike" dirty="0">
                          <a:effectLst/>
                          <a:latin typeface="BIZ UDPゴシック" panose="020B0400000000000000" pitchFamily="50" charset="-128"/>
                          <a:ea typeface="BIZ UDPゴシック" panose="020B0400000000000000" pitchFamily="50" charset="-128"/>
                        </a:rPr>
                        <a:t>2</a:t>
                      </a:r>
                      <a:endParaRPr lang="en-US" altLang="zh-TW"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019-684-1151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4256104426"/>
                  </a:ext>
                </a:extLst>
              </a:tr>
              <a:tr h="270000">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南昌病院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050" b="0" u="none" strike="noStrike" dirty="0">
                          <a:effectLst/>
                          <a:latin typeface="BIZ UDPゴシック" panose="020B0400000000000000" pitchFamily="50" charset="-128"/>
                          <a:ea typeface="BIZ UDPゴシック" panose="020B0400000000000000" pitchFamily="50" charset="-128"/>
                        </a:rPr>
                        <a:t>〒02</a:t>
                      </a:r>
                      <a:r>
                        <a:rPr lang="en-US" altLang="ja-JP" sz="1050" b="0" u="none" strike="noStrike" dirty="0">
                          <a:effectLst/>
                          <a:latin typeface="BIZ UDPゴシック" panose="020B0400000000000000" pitchFamily="50" charset="-128"/>
                          <a:ea typeface="BIZ UDPゴシック" panose="020B0400000000000000" pitchFamily="50" charset="-128"/>
                        </a:rPr>
                        <a:t>8-3621</a:t>
                      </a:r>
                      <a:r>
                        <a:rPr lang="ja-JP" altLang="en-US" sz="1050" b="0" u="none" strike="noStrike" dirty="0">
                          <a:effectLst/>
                          <a:latin typeface="BIZ UDPゴシック" panose="020B0400000000000000" pitchFamily="50" charset="-128"/>
                          <a:ea typeface="BIZ UDPゴシック" panose="020B0400000000000000" pitchFamily="50" charset="-128"/>
                        </a:rPr>
                        <a:t>　紫波郡矢巾町大字広宮沢</a:t>
                      </a:r>
                      <a:r>
                        <a:rPr lang="en-US" altLang="ja-JP" sz="1050" b="0" u="none" strike="noStrike" dirty="0">
                          <a:effectLst/>
                          <a:latin typeface="BIZ UDPゴシック" panose="020B0400000000000000" pitchFamily="50" charset="-128"/>
                          <a:ea typeface="BIZ UDPゴシック" panose="020B0400000000000000" pitchFamily="50" charset="-128"/>
                        </a:rPr>
                        <a:t>1-2-181</a:t>
                      </a:r>
                      <a:endParaRPr lang="en-US" altLang="zh-TW" sz="105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019-697-5211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4263266254"/>
                  </a:ext>
                </a:extLst>
              </a:tr>
              <a:tr h="270000">
                <a:tc>
                  <a:txBody>
                    <a:bodyPr/>
                    <a:lstStyle/>
                    <a:p>
                      <a:pPr algn="ctr" fontAlgn="ctr"/>
                      <a:r>
                        <a:rPr lang="zh-TW" altLang="en-US" sz="1100" b="0" u="none" strike="noStrike" dirty="0">
                          <a:effectLst/>
                          <a:latin typeface="BIZ UDPゴシック" panose="020B0400000000000000" pitchFamily="50" charset="-128"/>
                          <a:ea typeface="BIZ UDPゴシック" panose="020B0400000000000000" pitchFamily="50" charset="-128"/>
                        </a:rPr>
                        <a:t>岩手県立東和病院</a:t>
                      </a:r>
                      <a:endParaRPr lang="zh-TW"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028-0115</a:t>
                      </a:r>
                      <a:r>
                        <a:rPr lang="ja-JP" altLang="en-US" sz="1100" b="0" u="none" strike="noStrike" dirty="0">
                          <a:effectLst/>
                          <a:latin typeface="BIZ UDPゴシック" panose="020B0400000000000000" pitchFamily="50" charset="-128"/>
                          <a:ea typeface="BIZ UDPゴシック" panose="020B0400000000000000" pitchFamily="50" charset="-128"/>
                        </a:rPr>
                        <a:t>　花巻市東和町安俵</a:t>
                      </a:r>
                      <a:r>
                        <a:rPr lang="en-US" altLang="ja-JP" sz="1100" b="0" u="none" strike="noStrike" dirty="0">
                          <a:effectLst/>
                          <a:latin typeface="BIZ UDPゴシック" panose="020B0400000000000000" pitchFamily="50" charset="-128"/>
                          <a:ea typeface="BIZ UDPゴシック" panose="020B0400000000000000" pitchFamily="50" charset="-128"/>
                        </a:rPr>
                        <a:t>6</a:t>
                      </a:r>
                      <a:r>
                        <a:rPr lang="ja-JP" altLang="en-US" sz="1100" b="0" u="none" strike="noStrike" dirty="0">
                          <a:effectLst/>
                          <a:latin typeface="BIZ UDPゴシック" panose="020B0400000000000000" pitchFamily="50" charset="-128"/>
                          <a:ea typeface="BIZ UDPゴシック" panose="020B0400000000000000" pitchFamily="50" charset="-128"/>
                        </a:rPr>
                        <a:t>区</a:t>
                      </a:r>
                      <a:r>
                        <a:rPr lang="en-US" altLang="ja-JP" sz="1100" b="0" u="none" strike="noStrike" dirty="0">
                          <a:effectLst/>
                          <a:latin typeface="BIZ UDPゴシック" panose="020B0400000000000000" pitchFamily="50" charset="-128"/>
                          <a:ea typeface="BIZ UDPゴシック" panose="020B0400000000000000" pitchFamily="50" charset="-128"/>
                        </a:rPr>
                        <a:t>75</a:t>
                      </a:r>
                      <a:r>
                        <a:rPr lang="ja-JP" altLang="en-US" sz="1100" b="0" u="none" strike="noStrike" dirty="0">
                          <a:effectLst/>
                          <a:latin typeface="BIZ UDPゴシック" panose="020B0400000000000000" pitchFamily="50" charset="-128"/>
                          <a:ea typeface="BIZ UDPゴシック" panose="020B0400000000000000" pitchFamily="50" charset="-128"/>
                        </a:rPr>
                        <a:t>番地</a:t>
                      </a:r>
                      <a:r>
                        <a:rPr lang="en-US" altLang="ja-JP" sz="1100" b="0" u="none" strike="noStrike" dirty="0">
                          <a:effectLst/>
                          <a:latin typeface="BIZ UDPゴシック" panose="020B0400000000000000" pitchFamily="50" charset="-128"/>
                          <a:ea typeface="BIZ UDPゴシック" panose="020B0400000000000000" pitchFamily="50" charset="-128"/>
                        </a:rPr>
                        <a:t>1</a:t>
                      </a:r>
                      <a:endParaRPr lang="en-US" altLang="zh-TW"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0198-42-2211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3956787167"/>
                  </a:ext>
                </a:extLst>
              </a:tr>
              <a:tr h="270000">
                <a:tc>
                  <a:txBody>
                    <a:bodyPr/>
                    <a:lstStyle/>
                    <a:p>
                      <a:pPr algn="ctr" fontAlgn="ctr"/>
                      <a:r>
                        <a:rPr lang="zh-TW" altLang="en-US" sz="1100" b="0" u="none" strike="noStrike" dirty="0">
                          <a:effectLst/>
                          <a:latin typeface="BIZ UDPゴシック" panose="020B0400000000000000" pitchFamily="50" charset="-128"/>
                          <a:ea typeface="BIZ UDPゴシック" panose="020B0400000000000000" pitchFamily="50" charset="-128"/>
                        </a:rPr>
                        <a:t>岩手県立遠野病院</a:t>
                      </a:r>
                      <a:endParaRPr lang="zh-TW"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028-0541</a:t>
                      </a:r>
                      <a:r>
                        <a:rPr lang="ja-JP" altLang="en-US" sz="1100" b="0" u="none" strike="noStrike" dirty="0">
                          <a:effectLst/>
                          <a:latin typeface="BIZ UDPゴシック" panose="020B0400000000000000" pitchFamily="50" charset="-128"/>
                          <a:ea typeface="BIZ UDPゴシック" panose="020B0400000000000000" pitchFamily="50" charset="-128"/>
                        </a:rPr>
                        <a:t>　遠野市松崎町白岩</a:t>
                      </a:r>
                      <a:r>
                        <a:rPr lang="en-US" altLang="ja-JP" sz="1100" b="0" u="none" strike="noStrike" dirty="0">
                          <a:effectLst/>
                          <a:latin typeface="BIZ UDPゴシック" panose="020B0400000000000000" pitchFamily="50" charset="-128"/>
                          <a:ea typeface="BIZ UDPゴシック" panose="020B0400000000000000" pitchFamily="50" charset="-128"/>
                        </a:rPr>
                        <a:t>14-74</a:t>
                      </a:r>
                      <a:endParaRPr lang="en-US" altLang="zh-TW"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0198-62-2222</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2429660343"/>
                  </a:ext>
                </a:extLst>
              </a:tr>
              <a:tr h="270000">
                <a:tc>
                  <a:txBody>
                    <a:bodyPr/>
                    <a:lstStyle/>
                    <a:p>
                      <a:pPr algn="ctr" fontAlgn="ctr"/>
                      <a:r>
                        <a:rPr lang="zh-CN" altLang="en-US" sz="1100" b="0" u="none" strike="noStrike" dirty="0">
                          <a:effectLst/>
                          <a:latin typeface="BIZ UDPゴシック" panose="020B0400000000000000" pitchFamily="50" charset="-128"/>
                          <a:ea typeface="BIZ UDPゴシック" panose="020B0400000000000000" pitchFamily="50" charset="-128"/>
                        </a:rPr>
                        <a:t>岩手県立胆沢病院</a:t>
                      </a:r>
                      <a:endParaRPr lang="zh-CN"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ja-JP" altLang="en-US"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023-0864</a:t>
                      </a:r>
                      <a:r>
                        <a:rPr lang="ja-JP" altLang="en-US" sz="1100" b="0" u="none" strike="noStrike" dirty="0">
                          <a:effectLst/>
                          <a:latin typeface="BIZ UDPゴシック" panose="020B0400000000000000" pitchFamily="50" charset="-128"/>
                          <a:ea typeface="BIZ UDPゴシック" panose="020B0400000000000000" pitchFamily="50" charset="-128"/>
                        </a:rPr>
                        <a:t>　奥州市</a:t>
                      </a:r>
                      <a:r>
                        <a:rPr lang="ja-JP" altLang="en-US" sz="1100" b="0" u="none" strike="noStrike" dirty="0" err="1">
                          <a:effectLst/>
                          <a:latin typeface="BIZ UDPゴシック" panose="020B0400000000000000" pitchFamily="50" charset="-128"/>
                          <a:ea typeface="BIZ UDPゴシック" panose="020B0400000000000000" pitchFamily="50" charset="-128"/>
                        </a:rPr>
                        <a:t>水沢字龍ヶ</a:t>
                      </a:r>
                      <a:r>
                        <a:rPr lang="ja-JP" altLang="en-US" sz="1100" b="0" u="none" strike="noStrike" dirty="0">
                          <a:effectLst/>
                          <a:latin typeface="BIZ UDPゴシック" panose="020B0400000000000000" pitchFamily="50" charset="-128"/>
                          <a:ea typeface="BIZ UDPゴシック" panose="020B0400000000000000" pitchFamily="50" charset="-128"/>
                        </a:rPr>
                        <a:t>馬場</a:t>
                      </a:r>
                      <a:r>
                        <a:rPr lang="en-US" altLang="ja-JP" sz="1100" b="0" u="none" strike="noStrike" dirty="0">
                          <a:effectLst/>
                          <a:latin typeface="BIZ UDPゴシック" panose="020B0400000000000000" pitchFamily="50" charset="-128"/>
                          <a:ea typeface="BIZ UDPゴシック" panose="020B0400000000000000" pitchFamily="50" charset="-128"/>
                        </a:rPr>
                        <a:t>61</a:t>
                      </a:r>
                      <a:r>
                        <a:rPr lang="ja-JP" altLang="en-US" sz="1100" b="0" u="none" strike="noStrike" dirty="0">
                          <a:effectLst/>
                          <a:latin typeface="BIZ UDPゴシック" panose="020B0400000000000000" pitchFamily="50" charset="-128"/>
                          <a:ea typeface="BIZ UDPゴシック" panose="020B0400000000000000" pitchFamily="50" charset="-128"/>
                        </a:rPr>
                        <a:t>番地</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0197-24-4121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3005466248"/>
                  </a:ext>
                </a:extLst>
              </a:tr>
              <a:tr h="270000">
                <a:tc>
                  <a:txBody>
                    <a:bodyPr/>
                    <a:lstStyle/>
                    <a:p>
                      <a:pPr algn="ctr" fontAlgn="ctr"/>
                      <a:r>
                        <a:rPr lang="zh-CN" altLang="en-US" sz="1100" b="0" u="none" strike="noStrike" dirty="0">
                          <a:effectLst/>
                          <a:latin typeface="BIZ UDPゴシック" panose="020B0400000000000000" pitchFamily="50" charset="-128"/>
                          <a:ea typeface="BIZ UDPゴシック" panose="020B0400000000000000" pitchFamily="50" charset="-128"/>
                        </a:rPr>
                        <a:t>奥州病院</a:t>
                      </a:r>
                      <a:endParaRPr lang="zh-CN"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ja-JP" sz="1050" b="0" u="none" strike="noStrike" dirty="0">
                          <a:effectLst/>
                          <a:latin typeface="BIZ UDPゴシック" panose="020B0400000000000000" pitchFamily="50" charset="-128"/>
                          <a:ea typeface="BIZ UDPゴシック" panose="020B0400000000000000" pitchFamily="50" charset="-128"/>
                        </a:rPr>
                        <a:t>〒023-0828</a:t>
                      </a:r>
                      <a:r>
                        <a:rPr lang="ja-JP" altLang="en-US" sz="1050" b="0" u="none" strike="noStrike" dirty="0">
                          <a:effectLst/>
                          <a:latin typeface="BIZ UDPゴシック" panose="020B0400000000000000" pitchFamily="50" charset="-128"/>
                          <a:ea typeface="BIZ UDPゴシック" panose="020B0400000000000000" pitchFamily="50" charset="-128"/>
                        </a:rPr>
                        <a:t>　奥州市水沢東大通り一丁目</a:t>
                      </a:r>
                      <a:r>
                        <a:rPr lang="en-US" altLang="ja-JP" sz="1050" b="0" u="none" strike="noStrike" dirty="0">
                          <a:effectLst/>
                          <a:latin typeface="BIZ UDPゴシック" panose="020B0400000000000000" pitchFamily="50" charset="-128"/>
                          <a:ea typeface="BIZ UDPゴシック" panose="020B0400000000000000" pitchFamily="50" charset="-128"/>
                        </a:rPr>
                        <a:t>5</a:t>
                      </a:r>
                      <a:r>
                        <a:rPr lang="ja-JP" altLang="en-US" sz="1050" b="0" u="none" strike="noStrike" dirty="0">
                          <a:effectLst/>
                          <a:latin typeface="BIZ UDPゴシック" panose="020B0400000000000000" pitchFamily="50" charset="-128"/>
                          <a:ea typeface="BIZ UDPゴシック" panose="020B0400000000000000" pitchFamily="50" charset="-128"/>
                        </a:rPr>
                        <a:t>番地</a:t>
                      </a:r>
                      <a:r>
                        <a:rPr lang="en-US" altLang="ja-JP" sz="1050" b="0" u="none" strike="noStrike" dirty="0">
                          <a:effectLst/>
                          <a:latin typeface="BIZ UDPゴシック" panose="020B0400000000000000" pitchFamily="50" charset="-128"/>
                          <a:ea typeface="BIZ UDPゴシック" panose="020B0400000000000000" pitchFamily="50" charset="-128"/>
                        </a:rPr>
                        <a:t>30</a:t>
                      </a:r>
                      <a:endParaRPr lang="en-US" altLang="ja-JP" sz="105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0197-25-5111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4179046033"/>
                  </a:ext>
                </a:extLst>
              </a:tr>
              <a:tr h="270000">
                <a:tc>
                  <a:txBody>
                    <a:bodyPr/>
                    <a:lstStyle/>
                    <a:p>
                      <a:pPr algn="ctr" fontAlgn="ctr"/>
                      <a:r>
                        <a:rPr lang="zh-CN" altLang="en-US" sz="1100" b="0" u="none" strike="noStrike" dirty="0">
                          <a:effectLst/>
                          <a:latin typeface="BIZ UDPゴシック" panose="020B0400000000000000" pitchFamily="50" charset="-128"/>
                          <a:ea typeface="BIZ UDPゴシック" panose="020B0400000000000000" pitchFamily="50" charset="-128"/>
                        </a:rPr>
                        <a:t>石川病院</a:t>
                      </a:r>
                      <a:endParaRPr lang="zh-CN"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ja-JP" sz="1100" b="0" u="none" strike="noStrike" dirty="0">
                          <a:effectLst/>
                          <a:latin typeface="BIZ UDPゴシック" panose="020B0400000000000000" pitchFamily="50" charset="-128"/>
                          <a:ea typeface="BIZ UDPゴシック" panose="020B0400000000000000" pitchFamily="50" charset="-128"/>
                        </a:rPr>
                        <a:t>〒023-0864</a:t>
                      </a:r>
                      <a:r>
                        <a:rPr lang="ja-JP" altLang="en-US" sz="1100" b="0" u="none" strike="noStrike" dirty="0">
                          <a:effectLst/>
                          <a:latin typeface="BIZ UDPゴシック" panose="020B0400000000000000" pitchFamily="50" charset="-128"/>
                          <a:ea typeface="BIZ UDPゴシック" panose="020B0400000000000000" pitchFamily="50" charset="-128"/>
                        </a:rPr>
                        <a:t>　奥州市水沢南町</a:t>
                      </a:r>
                      <a:r>
                        <a:rPr lang="en-US" altLang="ja-JP" sz="1100" b="0" u="none" strike="noStrike" dirty="0">
                          <a:effectLst/>
                          <a:latin typeface="BIZ UDPゴシック" panose="020B0400000000000000" pitchFamily="50" charset="-128"/>
                          <a:ea typeface="BIZ UDPゴシック" panose="020B0400000000000000" pitchFamily="50" charset="-128"/>
                        </a:rPr>
                        <a:t>8</a:t>
                      </a:r>
                      <a:r>
                        <a:rPr lang="ja-JP" altLang="en-US" sz="1100" b="0" u="none" strike="noStrike" dirty="0">
                          <a:effectLst/>
                          <a:latin typeface="BIZ UDPゴシック" panose="020B0400000000000000" pitchFamily="50" charset="-128"/>
                          <a:ea typeface="BIZ UDPゴシック" panose="020B0400000000000000" pitchFamily="50" charset="-128"/>
                        </a:rPr>
                        <a:t>番</a:t>
                      </a:r>
                      <a:r>
                        <a:rPr lang="en-US" altLang="ja-JP" sz="1100" b="0" u="none" strike="noStrike" dirty="0">
                          <a:effectLst/>
                          <a:latin typeface="BIZ UDPゴシック" panose="020B0400000000000000" pitchFamily="50" charset="-128"/>
                          <a:ea typeface="BIZ UDPゴシック" panose="020B0400000000000000" pitchFamily="50" charset="-128"/>
                        </a:rPr>
                        <a:t>10</a:t>
                      </a:r>
                      <a:r>
                        <a:rPr lang="ja-JP" altLang="en-US" sz="1100" b="0" u="none" strike="noStrike" dirty="0">
                          <a:effectLst/>
                          <a:latin typeface="BIZ UDPゴシック" panose="020B0400000000000000" pitchFamily="50" charset="-128"/>
                          <a:ea typeface="BIZ UDPゴシック" panose="020B0400000000000000" pitchFamily="50" charset="-128"/>
                        </a:rPr>
                        <a:t>号</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0197-25-6311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2406756872"/>
                  </a:ext>
                </a:extLst>
              </a:tr>
              <a:tr h="270000">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国立病院機構岩手病院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ja-JP" altLang="en-US"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021-0056</a:t>
                      </a:r>
                      <a:r>
                        <a:rPr lang="ja-JP" altLang="en-US" sz="1100" b="0" u="none" strike="noStrike" dirty="0">
                          <a:effectLst/>
                          <a:latin typeface="BIZ UDPゴシック" panose="020B0400000000000000" pitchFamily="50" charset="-128"/>
                          <a:ea typeface="BIZ UDPゴシック" panose="020B0400000000000000" pitchFamily="50" charset="-128"/>
                        </a:rPr>
                        <a:t>　一関市山目字泥田山下</a:t>
                      </a:r>
                      <a:r>
                        <a:rPr lang="en-US" altLang="ja-JP" sz="1100" b="0" u="none" strike="noStrike" dirty="0">
                          <a:effectLst/>
                          <a:latin typeface="BIZ UDPゴシック" panose="020B0400000000000000" pitchFamily="50" charset="-128"/>
                          <a:ea typeface="BIZ UDPゴシック" panose="020B0400000000000000" pitchFamily="50" charset="-128"/>
                        </a:rPr>
                        <a:t>48</a:t>
                      </a:r>
                      <a:r>
                        <a:rPr lang="ja-JP" altLang="en-US" sz="1100" b="0" u="none" strike="noStrike" dirty="0">
                          <a:effectLst/>
                          <a:latin typeface="BIZ UDPゴシック" panose="020B0400000000000000" pitchFamily="50" charset="-128"/>
                          <a:ea typeface="BIZ UDPゴシック" panose="020B0400000000000000" pitchFamily="50" charset="-128"/>
                        </a:rPr>
                        <a:t>番地</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0191-25-2111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3084513553"/>
                  </a:ext>
                </a:extLst>
              </a:tr>
              <a:tr h="270000">
                <a:tc>
                  <a:txBody>
                    <a:bodyPr/>
                    <a:lstStyle/>
                    <a:p>
                      <a:pPr algn="ctr" fontAlgn="ctr"/>
                      <a:r>
                        <a:rPr lang="zh-CN" altLang="en-US" sz="1100" b="0" u="none" strike="noStrike" dirty="0">
                          <a:effectLst/>
                          <a:latin typeface="BIZ UDPゴシック" panose="020B0400000000000000" pitchFamily="50" charset="-128"/>
                          <a:ea typeface="BIZ UDPゴシック" panose="020B0400000000000000" pitchFamily="50" charset="-128"/>
                        </a:rPr>
                        <a:t>一関市</a:t>
                      </a:r>
                      <a:r>
                        <a:rPr lang="ja-JP" altLang="en-US" sz="1100" b="0" u="none" strike="noStrike" dirty="0">
                          <a:effectLst/>
                          <a:latin typeface="BIZ UDPゴシック" panose="020B0400000000000000" pitchFamily="50" charset="-128"/>
                          <a:ea typeface="BIZ UDPゴシック" panose="020B0400000000000000" pitchFamily="50" charset="-128"/>
                        </a:rPr>
                        <a:t>国保</a:t>
                      </a:r>
                      <a:r>
                        <a:rPr lang="zh-CN" altLang="en-US" sz="1100" b="0" u="none" strike="noStrike" dirty="0">
                          <a:effectLst/>
                          <a:latin typeface="BIZ UDPゴシック" panose="020B0400000000000000" pitchFamily="50" charset="-128"/>
                          <a:ea typeface="BIZ UDPゴシック" panose="020B0400000000000000" pitchFamily="50" charset="-128"/>
                        </a:rPr>
                        <a:t>藤沢病院</a:t>
                      </a:r>
                      <a:endParaRPr lang="zh-CN"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029-3405</a:t>
                      </a:r>
                      <a:r>
                        <a:rPr lang="ja-JP" altLang="en-US" sz="1100" b="0" u="none" strike="noStrike" dirty="0">
                          <a:effectLst/>
                          <a:latin typeface="BIZ UDPゴシック" panose="020B0400000000000000" pitchFamily="50" charset="-128"/>
                          <a:ea typeface="BIZ UDPゴシック" panose="020B0400000000000000" pitchFamily="50" charset="-128"/>
                        </a:rPr>
                        <a:t>　一関市藤沢町藤沢字町裏</a:t>
                      </a:r>
                      <a:r>
                        <a:rPr lang="en-US" altLang="ja-JP" sz="1100" b="0" u="none" strike="noStrike" dirty="0">
                          <a:effectLst/>
                          <a:latin typeface="BIZ UDPゴシック" panose="020B0400000000000000" pitchFamily="50" charset="-128"/>
                          <a:ea typeface="BIZ UDPゴシック" panose="020B0400000000000000" pitchFamily="50" charset="-128"/>
                        </a:rPr>
                        <a:t>52</a:t>
                      </a:r>
                      <a:r>
                        <a:rPr lang="ja-JP" altLang="en-US" sz="1100" b="0" u="none" strike="noStrike" dirty="0">
                          <a:effectLst/>
                          <a:latin typeface="BIZ UDPゴシック" panose="020B0400000000000000" pitchFamily="50" charset="-128"/>
                          <a:ea typeface="BIZ UDPゴシック" panose="020B0400000000000000" pitchFamily="50" charset="-128"/>
                        </a:rPr>
                        <a:t>番地</a:t>
                      </a:r>
                      <a:r>
                        <a:rPr lang="en-US" altLang="ja-JP" sz="1100" b="0" u="none" strike="noStrike" dirty="0">
                          <a:effectLst/>
                          <a:latin typeface="BIZ UDPゴシック" panose="020B0400000000000000" pitchFamily="50" charset="-128"/>
                          <a:ea typeface="BIZ UDPゴシック" panose="020B0400000000000000" pitchFamily="50" charset="-128"/>
                        </a:rPr>
                        <a:t>2</a:t>
                      </a:r>
                      <a:endParaRPr lang="en-US" altLang="zh-TW"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0191-63-5211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3670000025"/>
                  </a:ext>
                </a:extLst>
              </a:tr>
              <a:tr h="270000">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岩手県立大船渡病院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zh-TW"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022-8512</a:t>
                      </a:r>
                      <a:r>
                        <a:rPr lang="ja-JP" altLang="en-US" sz="1100" b="0" u="none" strike="noStrike" dirty="0">
                          <a:effectLst/>
                          <a:latin typeface="BIZ UDPゴシック" panose="020B0400000000000000" pitchFamily="50" charset="-128"/>
                          <a:ea typeface="BIZ UDPゴシック" panose="020B0400000000000000" pitchFamily="50" charset="-128"/>
                        </a:rPr>
                        <a:t>　大船渡市大船渡町字山馬越</a:t>
                      </a:r>
                      <a:r>
                        <a:rPr lang="en-US" altLang="ja-JP" sz="1100" b="0" u="none" strike="noStrike" dirty="0">
                          <a:effectLst/>
                          <a:latin typeface="BIZ UDPゴシック" panose="020B0400000000000000" pitchFamily="50" charset="-128"/>
                          <a:ea typeface="BIZ UDPゴシック" panose="020B0400000000000000" pitchFamily="50" charset="-128"/>
                        </a:rPr>
                        <a:t>10-1</a:t>
                      </a:r>
                      <a:endParaRPr lang="en-US" altLang="zh-TW"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0192-26-1111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2345502058"/>
                  </a:ext>
                </a:extLst>
              </a:tr>
              <a:tr h="270000">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岩手県立釜石病院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ja-JP" sz="1100" b="0" u="none" strike="noStrike" dirty="0">
                          <a:effectLst/>
                          <a:latin typeface="BIZ UDPゴシック" panose="020B0400000000000000" pitchFamily="50" charset="-128"/>
                          <a:ea typeface="BIZ UDPゴシック" panose="020B0400000000000000" pitchFamily="50" charset="-128"/>
                        </a:rPr>
                        <a:t>〒026-8550</a:t>
                      </a:r>
                      <a:r>
                        <a:rPr lang="ja-JP" altLang="en-US" sz="1100" b="0" u="none" strike="noStrike" dirty="0">
                          <a:effectLst/>
                          <a:latin typeface="BIZ UDPゴシック" panose="020B0400000000000000" pitchFamily="50" charset="-128"/>
                          <a:ea typeface="BIZ UDPゴシック" panose="020B0400000000000000" pitchFamily="50" charset="-128"/>
                        </a:rPr>
                        <a:t>　釜石市甲子町</a:t>
                      </a:r>
                      <a:r>
                        <a:rPr lang="en-US" altLang="ja-JP" sz="1100" b="0" u="none" strike="noStrike" dirty="0">
                          <a:effectLst/>
                          <a:latin typeface="BIZ UDPゴシック" panose="020B0400000000000000" pitchFamily="50" charset="-128"/>
                          <a:ea typeface="BIZ UDPゴシック" panose="020B0400000000000000" pitchFamily="50" charset="-128"/>
                        </a:rPr>
                        <a:t>10</a:t>
                      </a:r>
                      <a:r>
                        <a:rPr lang="ja-JP" altLang="en-US" sz="1100" b="0" u="none" strike="noStrike" dirty="0">
                          <a:effectLst/>
                          <a:latin typeface="BIZ UDPゴシック" panose="020B0400000000000000" pitchFamily="50" charset="-128"/>
                          <a:ea typeface="BIZ UDPゴシック" panose="020B0400000000000000" pitchFamily="50" charset="-128"/>
                        </a:rPr>
                        <a:t>地割</a:t>
                      </a:r>
                      <a:r>
                        <a:rPr lang="en-US" altLang="ja-JP" sz="1100" b="0" u="none" strike="noStrike" dirty="0">
                          <a:effectLst/>
                          <a:latin typeface="BIZ UDPゴシック" panose="020B0400000000000000" pitchFamily="50" charset="-128"/>
                          <a:ea typeface="BIZ UDPゴシック" panose="020B0400000000000000" pitchFamily="50" charset="-128"/>
                        </a:rPr>
                        <a:t>483</a:t>
                      </a:r>
                      <a:r>
                        <a:rPr lang="ja-JP" altLang="en-US" sz="1100" b="0" u="none" strike="noStrike" dirty="0">
                          <a:effectLst/>
                          <a:latin typeface="BIZ UDPゴシック" panose="020B0400000000000000" pitchFamily="50" charset="-128"/>
                          <a:ea typeface="BIZ UDPゴシック" panose="020B0400000000000000" pitchFamily="50" charset="-128"/>
                        </a:rPr>
                        <a:t>番地</a:t>
                      </a:r>
                      <a:r>
                        <a:rPr lang="en-US" altLang="ja-JP" sz="1100" b="0" u="none" strike="noStrike" dirty="0">
                          <a:effectLst/>
                          <a:latin typeface="BIZ UDPゴシック" panose="020B0400000000000000" pitchFamily="50" charset="-128"/>
                          <a:ea typeface="BIZ UDPゴシック" panose="020B0400000000000000" pitchFamily="50" charset="-128"/>
                        </a:rPr>
                        <a:t>6</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0193-25-2011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3340352952"/>
                  </a:ext>
                </a:extLst>
              </a:tr>
              <a:tr h="270000">
                <a:tc>
                  <a:txBody>
                    <a:bodyPr/>
                    <a:lstStyle/>
                    <a:p>
                      <a:pPr algn="ctr" fontAlgn="ctr"/>
                      <a:r>
                        <a:rPr lang="zh-TW" altLang="en-US" sz="1100" b="0" u="none" strike="noStrike" dirty="0">
                          <a:effectLst/>
                          <a:latin typeface="BIZ UDPゴシック" panose="020B0400000000000000" pitchFamily="50" charset="-128"/>
                          <a:ea typeface="BIZ UDPゴシック" panose="020B0400000000000000" pitchFamily="50" charset="-128"/>
                        </a:rPr>
                        <a:t>岩手県立宮古病院</a:t>
                      </a:r>
                      <a:endParaRPr lang="zh-TW"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ja-JP" sz="1100" b="0" u="none" strike="noStrike" dirty="0">
                          <a:effectLst/>
                          <a:latin typeface="BIZ UDPゴシック" panose="020B0400000000000000" pitchFamily="50" charset="-128"/>
                          <a:ea typeface="BIZ UDPゴシック" panose="020B0400000000000000" pitchFamily="50" charset="-128"/>
                        </a:rPr>
                        <a:t>〒027-0096</a:t>
                      </a:r>
                      <a:r>
                        <a:rPr lang="ja-JP" altLang="en-US" sz="1100" b="0" u="none" strike="noStrike" dirty="0">
                          <a:effectLst/>
                          <a:latin typeface="BIZ UDPゴシック" panose="020B0400000000000000" pitchFamily="50" charset="-128"/>
                          <a:ea typeface="BIZ UDPゴシック" panose="020B0400000000000000" pitchFamily="50" charset="-128"/>
                        </a:rPr>
                        <a:t>　宮古市崎鍬ケ崎第</a:t>
                      </a:r>
                      <a:r>
                        <a:rPr lang="en-US" altLang="ja-JP" sz="1100" b="0" u="none" strike="noStrike" dirty="0">
                          <a:effectLst/>
                          <a:latin typeface="BIZ UDPゴシック" panose="020B0400000000000000" pitchFamily="50" charset="-128"/>
                          <a:ea typeface="BIZ UDPゴシック" panose="020B0400000000000000" pitchFamily="50" charset="-128"/>
                        </a:rPr>
                        <a:t>1</a:t>
                      </a:r>
                      <a:r>
                        <a:rPr lang="ja-JP" altLang="en-US" sz="1100" b="0" u="none" strike="noStrike" dirty="0">
                          <a:effectLst/>
                          <a:latin typeface="BIZ UDPゴシック" panose="020B0400000000000000" pitchFamily="50" charset="-128"/>
                          <a:ea typeface="BIZ UDPゴシック" panose="020B0400000000000000" pitchFamily="50" charset="-128"/>
                        </a:rPr>
                        <a:t>地割</a:t>
                      </a:r>
                      <a:r>
                        <a:rPr lang="en-US" altLang="ja-JP" sz="1100" b="0" u="none" strike="noStrike" dirty="0">
                          <a:effectLst/>
                          <a:latin typeface="BIZ UDPゴシック" panose="020B0400000000000000" pitchFamily="50" charset="-128"/>
                          <a:ea typeface="BIZ UDPゴシック" panose="020B0400000000000000" pitchFamily="50" charset="-128"/>
                        </a:rPr>
                        <a:t>11</a:t>
                      </a:r>
                      <a:r>
                        <a:rPr lang="ja-JP" altLang="en-US" sz="1100" b="0" u="none" strike="noStrike" dirty="0">
                          <a:effectLst/>
                          <a:latin typeface="BIZ UDPゴシック" panose="020B0400000000000000" pitchFamily="50" charset="-128"/>
                          <a:ea typeface="BIZ UDPゴシック" panose="020B0400000000000000" pitchFamily="50" charset="-128"/>
                        </a:rPr>
                        <a:t>番地</a:t>
                      </a:r>
                      <a:r>
                        <a:rPr lang="en-US" altLang="ja-JP" sz="1100" b="0" u="none" strike="noStrike" dirty="0">
                          <a:effectLst/>
                          <a:latin typeface="BIZ UDPゴシック" panose="020B0400000000000000" pitchFamily="50" charset="-128"/>
                          <a:ea typeface="BIZ UDPゴシック" panose="020B0400000000000000" pitchFamily="50" charset="-128"/>
                        </a:rPr>
                        <a:t>26</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0193-62-4011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3884978467"/>
                  </a:ext>
                </a:extLst>
              </a:tr>
              <a:tr h="270000">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岩手県立久慈病院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ja-JP" altLang="en-US" sz="1100" b="0" u="none" strike="noStrike" dirty="0">
                          <a:effectLst/>
                          <a:latin typeface="BIZ UDPゴシック" panose="020B0400000000000000" pitchFamily="50" charset="-128"/>
                          <a:ea typeface="BIZ UDPゴシック" panose="020B0400000000000000" pitchFamily="50" charset="-128"/>
                        </a:rPr>
                        <a:t>〒</a:t>
                      </a:r>
                      <a:r>
                        <a:rPr lang="en-US" altLang="ja-JP" sz="1100" b="0" u="none" strike="noStrike" dirty="0">
                          <a:effectLst/>
                          <a:latin typeface="BIZ UDPゴシック" panose="020B0400000000000000" pitchFamily="50" charset="-128"/>
                          <a:ea typeface="BIZ UDPゴシック" panose="020B0400000000000000" pitchFamily="50" charset="-128"/>
                        </a:rPr>
                        <a:t>028-0014</a:t>
                      </a:r>
                      <a:r>
                        <a:rPr lang="ja-JP" altLang="en-US" sz="1100" b="0" u="none" strike="noStrike" dirty="0">
                          <a:effectLst/>
                          <a:latin typeface="BIZ UDPゴシック" panose="020B0400000000000000" pitchFamily="50" charset="-128"/>
                          <a:ea typeface="BIZ UDPゴシック" panose="020B0400000000000000" pitchFamily="50" charset="-128"/>
                        </a:rPr>
                        <a:t>　久慈市旭町</a:t>
                      </a:r>
                      <a:r>
                        <a:rPr lang="en-US" altLang="ja-JP" sz="1100" b="0" u="none" strike="noStrike" dirty="0">
                          <a:effectLst/>
                          <a:latin typeface="BIZ UDPゴシック" panose="020B0400000000000000" pitchFamily="50" charset="-128"/>
                          <a:ea typeface="BIZ UDPゴシック" panose="020B0400000000000000" pitchFamily="50" charset="-128"/>
                        </a:rPr>
                        <a:t>10</a:t>
                      </a:r>
                      <a:r>
                        <a:rPr lang="ja-JP" altLang="en-US" sz="1100" b="0" u="none" strike="noStrike" dirty="0">
                          <a:effectLst/>
                          <a:latin typeface="BIZ UDPゴシック" panose="020B0400000000000000" pitchFamily="50" charset="-128"/>
                          <a:ea typeface="BIZ UDPゴシック" panose="020B0400000000000000" pitchFamily="50" charset="-128"/>
                        </a:rPr>
                        <a:t>地割</a:t>
                      </a:r>
                      <a:r>
                        <a:rPr lang="en-US" altLang="ja-JP" sz="1100" b="0" u="none" strike="noStrike" dirty="0">
                          <a:effectLst/>
                          <a:latin typeface="BIZ UDPゴシック" panose="020B0400000000000000" pitchFamily="50" charset="-128"/>
                          <a:ea typeface="BIZ UDPゴシック" panose="020B0400000000000000" pitchFamily="50" charset="-128"/>
                        </a:rPr>
                        <a:t>1</a:t>
                      </a:r>
                      <a:r>
                        <a:rPr lang="ja-JP" altLang="en-US" sz="1100" b="0" u="none" strike="noStrike" dirty="0">
                          <a:effectLst/>
                          <a:latin typeface="BIZ UDPゴシック" panose="020B0400000000000000" pitchFamily="50" charset="-128"/>
                          <a:ea typeface="BIZ UDPゴシック" panose="020B0400000000000000" pitchFamily="50" charset="-128"/>
                        </a:rPr>
                        <a:t>番</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0194-53-6131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4001627794"/>
                  </a:ext>
                </a:extLst>
              </a:tr>
              <a:tr h="344805">
                <a:tc>
                  <a:txBody>
                    <a:bodyPr/>
                    <a:lstStyle/>
                    <a:p>
                      <a:pPr algn="ctr" fontAlgn="ctr"/>
                      <a:r>
                        <a:rPr lang="ja-JP" altLang="en-US" sz="1100" b="0" u="none" strike="noStrike" dirty="0">
                          <a:effectLst/>
                          <a:latin typeface="BIZ UDPゴシック" panose="020B0400000000000000" pitchFamily="50" charset="-128"/>
                          <a:ea typeface="BIZ UDPゴシック" panose="020B0400000000000000" pitchFamily="50" charset="-128"/>
                        </a:rPr>
                        <a:t>岩手県立二戸病院</a:t>
                      </a:r>
                      <a:endParaRPr lang="ja-JP" altLang="en-US"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l" fontAlgn="ctr"/>
                      <a:r>
                        <a:rPr lang="en-US" altLang="ja-JP" sz="1100" b="0" u="none" strike="noStrike" dirty="0">
                          <a:effectLst/>
                          <a:latin typeface="BIZ UDPゴシック" panose="020B0400000000000000" pitchFamily="50" charset="-128"/>
                          <a:ea typeface="BIZ UDPゴシック" panose="020B0400000000000000" pitchFamily="50" charset="-128"/>
                        </a:rPr>
                        <a:t>〒028-6193</a:t>
                      </a:r>
                      <a:r>
                        <a:rPr lang="ja-JP" altLang="en-US" sz="1100" b="0" u="none" strike="noStrike" dirty="0">
                          <a:effectLst/>
                          <a:latin typeface="BIZ UDPゴシック" panose="020B0400000000000000" pitchFamily="50" charset="-128"/>
                          <a:ea typeface="BIZ UDPゴシック" panose="020B0400000000000000" pitchFamily="50" charset="-128"/>
                        </a:rPr>
                        <a:t>　二戸市堀野字大川原毛</a:t>
                      </a:r>
                      <a:r>
                        <a:rPr lang="en-US" altLang="ja-JP" sz="1100" b="0" u="none" strike="noStrike" dirty="0">
                          <a:effectLst/>
                          <a:latin typeface="BIZ UDPゴシック" panose="020B0400000000000000" pitchFamily="50" charset="-128"/>
                          <a:ea typeface="BIZ UDPゴシック" panose="020B0400000000000000" pitchFamily="50" charset="-128"/>
                        </a:rPr>
                        <a:t>38</a:t>
                      </a:r>
                      <a:r>
                        <a:rPr lang="ja-JP" altLang="en-US" sz="1100" b="0" u="none" strike="noStrike" dirty="0">
                          <a:effectLst/>
                          <a:latin typeface="BIZ UDPゴシック" panose="020B0400000000000000" pitchFamily="50" charset="-128"/>
                          <a:ea typeface="BIZ UDPゴシック" panose="020B0400000000000000" pitchFamily="50" charset="-128"/>
                        </a:rPr>
                        <a:t>番地</a:t>
                      </a:r>
                      <a:r>
                        <a:rPr lang="en-US" altLang="ja-JP" sz="1100" b="0" u="none" strike="noStrike" dirty="0">
                          <a:effectLst/>
                          <a:latin typeface="BIZ UDPゴシック" panose="020B0400000000000000" pitchFamily="50" charset="-128"/>
                          <a:ea typeface="BIZ UDPゴシック" panose="020B0400000000000000" pitchFamily="50" charset="-128"/>
                        </a:rPr>
                        <a:t>2</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lnR w="12700" cap="flat" cmpd="sng" algn="ctr">
                      <a:solidFill>
                        <a:srgbClr val="FA9F26"/>
                      </a:solidFill>
                      <a:prstDash val="solid"/>
                      <a:round/>
                      <a:headEnd type="none" w="med" len="med"/>
                      <a:tailEnd type="none" w="med" len="med"/>
                    </a:lnR>
                    <a:solidFill>
                      <a:schemeClr val="bg1">
                        <a:lumMod val="95000"/>
                      </a:schemeClr>
                    </a:solidFill>
                  </a:tcPr>
                </a:tc>
                <a:tc>
                  <a:txBody>
                    <a:bodyPr/>
                    <a:lstStyle/>
                    <a:p>
                      <a:pPr algn="ctr" fontAlgn="ctr"/>
                      <a:r>
                        <a:rPr lang="en-US" altLang="ja-JP" sz="1100" b="0" u="none" strike="noStrike" dirty="0">
                          <a:effectLst/>
                          <a:latin typeface="BIZ UDPゴシック" panose="020B0400000000000000" pitchFamily="50" charset="-128"/>
                          <a:ea typeface="BIZ UDPゴシック" panose="020B0400000000000000" pitchFamily="50" charset="-128"/>
                        </a:rPr>
                        <a:t>0195-23-2191</a:t>
                      </a:r>
                      <a:endParaRPr lang="en-US" altLang="ja-JP" sz="11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rgbClr val="FA9F26"/>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14088601"/>
                  </a:ext>
                </a:extLst>
              </a:tr>
            </a:tbl>
          </a:graphicData>
        </a:graphic>
      </p:graphicFrame>
      <p:sp>
        <p:nvSpPr>
          <p:cNvPr id="2" name="スライド番号プレースホルダー 4">
            <a:extLst>
              <a:ext uri="{FF2B5EF4-FFF2-40B4-BE49-F238E27FC236}">
                <a16:creationId xmlns:a16="http://schemas.microsoft.com/office/drawing/2014/main" id="{C75B08D5-56DF-11FB-7B8D-E108F2F73B58}"/>
              </a:ext>
            </a:extLst>
          </p:cNvPr>
          <p:cNvSpPr>
            <a:spLocks noGrp="1"/>
          </p:cNvSpPr>
          <p:nvPr>
            <p:ph type="sldNum" sz="quarter" idx="12"/>
          </p:nvPr>
        </p:nvSpPr>
        <p:spPr>
          <a:xfrm>
            <a:off x="5373216" y="8793079"/>
            <a:ext cx="1543050" cy="486833"/>
          </a:xfrm>
        </p:spPr>
        <p:txBody>
          <a:bodyPr/>
          <a:lstStyle/>
          <a:p>
            <a:r>
              <a:rPr kumimoji="1" lang="en-US" altLang="ja-JP" sz="1200" dirty="0"/>
              <a:t>11</a:t>
            </a:r>
            <a:endParaRPr kumimoji="1" lang="ja-JP" altLang="en-US" sz="1200" dirty="0"/>
          </a:p>
        </p:txBody>
      </p:sp>
    </p:spTree>
    <p:extLst>
      <p:ext uri="{BB962C8B-B14F-4D97-AF65-F5344CB8AC3E}">
        <p14:creationId xmlns:p14="http://schemas.microsoft.com/office/powerpoint/2010/main" val="1086638652"/>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E2677-D917-A7EB-C7BA-486FD120D518}"/>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536767DC-007B-5582-381C-BC538536CB95}"/>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障がい福祉サービス等</a:t>
            </a:r>
          </a:p>
        </p:txBody>
      </p:sp>
      <p:sp>
        <p:nvSpPr>
          <p:cNvPr id="11" name="角丸四角形 10">
            <a:extLst>
              <a:ext uri="{FF2B5EF4-FFF2-40B4-BE49-F238E27FC236}">
                <a16:creationId xmlns:a16="http://schemas.microsoft.com/office/drawing/2014/main" id="{E1086276-EBD9-3220-4158-1533AD05553A}"/>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74DC8A38-65E0-C316-0910-0C3D8F3AEAD1}"/>
              </a:ext>
            </a:extLst>
          </p:cNvPr>
          <p:cNvSpPr txBox="1">
            <a:spLocks/>
          </p:cNvSpPr>
          <p:nvPr/>
        </p:nvSpPr>
        <p:spPr>
          <a:xfrm>
            <a:off x="202069" y="4211960"/>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2" name="テキスト ボックス 1">
            <a:extLst>
              <a:ext uri="{FF2B5EF4-FFF2-40B4-BE49-F238E27FC236}">
                <a16:creationId xmlns:a16="http://schemas.microsoft.com/office/drawing/2014/main" id="{F970BE06-791E-D84D-5B60-FBF645839855}"/>
              </a:ext>
            </a:extLst>
          </p:cNvPr>
          <p:cNvSpPr txBox="1"/>
          <p:nvPr/>
        </p:nvSpPr>
        <p:spPr>
          <a:xfrm>
            <a:off x="57929" y="539552"/>
            <a:ext cx="6742139" cy="1938992"/>
          </a:xfrm>
          <a:prstGeom prst="rect">
            <a:avLst/>
          </a:prstGeom>
          <a:noFill/>
        </p:spPr>
        <p:txBody>
          <a:bodyPr wrap="square" rtlCol="0">
            <a:spAutoFit/>
          </a:bodyPr>
          <a:lstStyle/>
          <a:p>
            <a:pPr lvl="0">
              <a:lnSpc>
                <a:spcPts val="1800"/>
              </a:lnSpc>
            </a:pPr>
            <a:r>
              <a:rPr lang="ja-JP" altLang="en-US" sz="1100" dirty="0">
                <a:solidFill>
                  <a:prstClr val="black"/>
                </a:solidFill>
                <a:latin typeface="BIZ UDPゴシック" panose="020B0400000000000000" pitchFamily="50" charset="-128"/>
                <a:ea typeface="BIZ UDPゴシック" panose="020B0400000000000000" pitchFamily="50" charset="-128"/>
              </a:rPr>
              <a:t>　</a:t>
            </a:r>
            <a:r>
              <a:rPr lang="ja-JP" altLang="en-US" sz="1100" dirty="0" err="1">
                <a:solidFill>
                  <a:prstClr val="black"/>
                </a:solidFill>
                <a:latin typeface="BIZ UDPゴシック" panose="020B0400000000000000" pitchFamily="50" charset="-128"/>
                <a:ea typeface="BIZ UDPゴシック" panose="020B0400000000000000" pitchFamily="50" charset="-128"/>
              </a:rPr>
              <a:t>障がい</a:t>
            </a:r>
            <a:r>
              <a:rPr lang="ja-JP" altLang="en-US" sz="1100" dirty="0">
                <a:solidFill>
                  <a:prstClr val="black"/>
                </a:solidFill>
                <a:latin typeface="BIZ UDPゴシック" panose="020B0400000000000000" pitchFamily="50" charset="-128"/>
                <a:ea typeface="BIZ UDPゴシック" panose="020B0400000000000000" pitchFamily="50" charset="-128"/>
              </a:rPr>
              <a:t>福祉サービス等は、障害者の日常生活及び社会生活を総合的に支援するための法律（障害者総合支援法）に基づく、自立支援給付（介護給付、訓練等給付、自立支援医療、補装具）と地域生活支援事業で構成されています。</a:t>
            </a:r>
          </a:p>
          <a:p>
            <a:pPr lvl="0">
              <a:lnSpc>
                <a:spcPts val="1800"/>
              </a:lnSpc>
            </a:pPr>
            <a:r>
              <a:rPr lang="ja-JP" altLang="en-US" sz="1100" dirty="0">
                <a:solidFill>
                  <a:prstClr val="black"/>
                </a:solidFill>
                <a:latin typeface="BIZ UDPゴシック" panose="020B0400000000000000" pitchFamily="50" charset="-128"/>
                <a:ea typeface="BIZ UDPゴシック" panose="020B0400000000000000" pitchFamily="50" charset="-128"/>
              </a:rPr>
              <a:t>　対象は身体障がい者、知的障がい者、精神障がい者（発達障がい者を含む。）、難病患者等です。難病は令和７年４月から</a:t>
            </a:r>
            <a:r>
              <a:rPr lang="en-US" altLang="ja-JP" sz="1100" dirty="0">
                <a:solidFill>
                  <a:prstClr val="black"/>
                </a:solidFill>
                <a:latin typeface="BIZ UDPゴシック" panose="020B0400000000000000" pitchFamily="50" charset="-128"/>
                <a:ea typeface="BIZ UDPゴシック" panose="020B0400000000000000" pitchFamily="50" charset="-128"/>
              </a:rPr>
              <a:t>376</a:t>
            </a:r>
            <a:r>
              <a:rPr lang="ja-JP" altLang="en-US" sz="1100" dirty="0">
                <a:solidFill>
                  <a:prstClr val="black"/>
                </a:solidFill>
                <a:latin typeface="BIZ UDPゴシック" panose="020B0400000000000000" pitchFamily="50" charset="-128"/>
                <a:ea typeface="BIZ UDPゴシック" panose="020B0400000000000000" pitchFamily="50" charset="-128"/>
              </a:rPr>
              <a:t>疾病が対象とされています。障がい児に関するサービスはすべて児童福祉法に位置づけられています。</a:t>
            </a:r>
          </a:p>
          <a:p>
            <a:pPr lvl="0">
              <a:lnSpc>
                <a:spcPts val="1800"/>
              </a:lnSpc>
            </a:pPr>
            <a:r>
              <a:rPr lang="ja-JP" altLang="en-US" sz="1100" dirty="0">
                <a:solidFill>
                  <a:prstClr val="black"/>
                </a:solidFill>
                <a:latin typeface="BIZ UDPゴシック" panose="020B0400000000000000" pitchFamily="50" charset="-128"/>
                <a:ea typeface="BIZ UDPゴシック" panose="020B0400000000000000" pitchFamily="50" charset="-128"/>
              </a:rPr>
              <a:t>　利用者の負担は原則</a:t>
            </a:r>
            <a:r>
              <a:rPr lang="en-US" altLang="ja-JP" sz="1100" dirty="0">
                <a:solidFill>
                  <a:prstClr val="black"/>
                </a:solidFill>
                <a:latin typeface="BIZ UDPゴシック" panose="020B0400000000000000" pitchFamily="50" charset="-128"/>
                <a:ea typeface="BIZ UDPゴシック" panose="020B0400000000000000" pitchFamily="50" charset="-128"/>
              </a:rPr>
              <a:t>1</a:t>
            </a:r>
            <a:r>
              <a:rPr lang="ja-JP" altLang="en-US" sz="1100" dirty="0">
                <a:solidFill>
                  <a:prstClr val="black"/>
                </a:solidFill>
                <a:latin typeface="BIZ UDPゴシック" panose="020B0400000000000000" pitchFamily="50" charset="-128"/>
                <a:ea typeface="BIZ UDPゴシック" panose="020B0400000000000000" pitchFamily="50" charset="-128"/>
              </a:rPr>
              <a:t>割負担ですが、世帯の所得状況により月ごとの負担上限額が設定されています。また介護保険と重複するサービスは介護保険からの給付が優先されます。</a:t>
            </a:r>
          </a:p>
        </p:txBody>
      </p:sp>
      <p:sp>
        <p:nvSpPr>
          <p:cNvPr id="6" name="正方形/長方形 5">
            <a:extLst>
              <a:ext uri="{FF2B5EF4-FFF2-40B4-BE49-F238E27FC236}">
                <a16:creationId xmlns:a16="http://schemas.microsoft.com/office/drawing/2014/main" id="{3C5BADF1-EDDD-764D-922F-67679655F104}"/>
              </a:ext>
            </a:extLst>
          </p:cNvPr>
          <p:cNvSpPr/>
          <p:nvPr/>
        </p:nvSpPr>
        <p:spPr>
          <a:xfrm>
            <a:off x="188038" y="2478544"/>
            <a:ext cx="6481917" cy="4181688"/>
          </a:xfrm>
          <a:prstGeom prst="rect">
            <a:avLst/>
          </a:prstGeom>
          <a:solidFill>
            <a:schemeClr val="accent4">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4">
            <a:extLst>
              <a:ext uri="{FF2B5EF4-FFF2-40B4-BE49-F238E27FC236}">
                <a16:creationId xmlns:a16="http://schemas.microsoft.com/office/drawing/2014/main" id="{5A0094B2-3827-89D8-4709-F2F84DD3976A}"/>
              </a:ext>
            </a:extLst>
          </p:cNvPr>
          <p:cNvSpPr/>
          <p:nvPr/>
        </p:nvSpPr>
        <p:spPr>
          <a:xfrm>
            <a:off x="260645" y="2528642"/>
            <a:ext cx="6336704" cy="284400"/>
          </a:xfrm>
          <a:prstGeom prst="round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400" dirty="0">
                <a:solidFill>
                  <a:schemeClr val="tx1"/>
                </a:solidFill>
                <a:latin typeface="BIZ UDPゴシック" panose="020B0400000000000000" pitchFamily="50" charset="-128"/>
                <a:ea typeface="BIZ UDPゴシック" panose="020B0400000000000000" pitchFamily="50" charset="-128"/>
              </a:rPr>
              <a:t>①お住いの市町村へ</a:t>
            </a:r>
            <a:r>
              <a:rPr kumimoji="1" lang="ja-JP" altLang="en-US" sz="1400" dirty="0">
                <a:solidFill>
                  <a:schemeClr val="tx1"/>
                </a:solidFill>
                <a:latin typeface="BIZ UDPゴシック" panose="020B0400000000000000" pitchFamily="50" charset="-128"/>
                <a:ea typeface="BIZ UDPゴシック" panose="020B0400000000000000" pitchFamily="50" charset="-128"/>
              </a:rPr>
              <a:t>相談・利用申請</a:t>
            </a:r>
          </a:p>
        </p:txBody>
      </p:sp>
      <p:sp>
        <p:nvSpPr>
          <p:cNvPr id="13" name="テキスト ボックス 12">
            <a:extLst>
              <a:ext uri="{FF2B5EF4-FFF2-40B4-BE49-F238E27FC236}">
                <a16:creationId xmlns:a16="http://schemas.microsoft.com/office/drawing/2014/main" id="{CEE3E623-78FF-A258-CBAF-9DC7576F7973}"/>
              </a:ext>
            </a:extLst>
          </p:cNvPr>
          <p:cNvSpPr txBox="1"/>
          <p:nvPr/>
        </p:nvSpPr>
        <p:spPr>
          <a:xfrm>
            <a:off x="537996" y="2893906"/>
            <a:ext cx="1942223" cy="400110"/>
          </a:xfrm>
          <a:prstGeom prst="rect">
            <a:avLst/>
          </a:prstGeom>
          <a:noFill/>
        </p:spPr>
        <p:txBody>
          <a:bodyPr wrap="square" rtlCol="0">
            <a:spAutoFit/>
          </a:bodyPr>
          <a:lstStyle/>
          <a:p>
            <a:r>
              <a:rPr kumimoji="1" lang="ja-JP" altLang="en-US" sz="1000" dirty="0"/>
              <a:t>指定特定相談支援事業者へ</a:t>
            </a:r>
            <a:endParaRPr kumimoji="1" lang="en-US" altLang="ja-JP" sz="1000" dirty="0"/>
          </a:p>
          <a:p>
            <a:r>
              <a:rPr lang="ja-JP" altLang="en-US" sz="1000" dirty="0"/>
              <a:t>　　　　　　</a:t>
            </a:r>
            <a:r>
              <a:rPr kumimoji="1" lang="ja-JP" altLang="en-US" sz="1000" dirty="0"/>
              <a:t>作成依頼が可能。</a:t>
            </a:r>
          </a:p>
        </p:txBody>
      </p:sp>
      <p:cxnSp>
        <p:nvCxnSpPr>
          <p:cNvPr id="19" name="直線矢印コネクタ 18">
            <a:extLst>
              <a:ext uri="{FF2B5EF4-FFF2-40B4-BE49-F238E27FC236}">
                <a16:creationId xmlns:a16="http://schemas.microsoft.com/office/drawing/2014/main" id="{FBABE535-9BA4-3E3D-0047-5904D802947A}"/>
              </a:ext>
            </a:extLst>
          </p:cNvPr>
          <p:cNvCxnSpPr>
            <a:cxnSpLocks/>
          </p:cNvCxnSpPr>
          <p:nvPr/>
        </p:nvCxnSpPr>
        <p:spPr>
          <a:xfrm>
            <a:off x="3645024" y="2942640"/>
            <a:ext cx="0" cy="30264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22" name="直線矢印コネクタ 21">
            <a:extLst>
              <a:ext uri="{FF2B5EF4-FFF2-40B4-BE49-F238E27FC236}">
                <a16:creationId xmlns:a16="http://schemas.microsoft.com/office/drawing/2014/main" id="{6D887852-92B7-8D00-AD70-C8B7527EEB1D}"/>
              </a:ext>
            </a:extLst>
          </p:cNvPr>
          <p:cNvCxnSpPr>
            <a:cxnSpLocks/>
          </p:cNvCxnSpPr>
          <p:nvPr/>
        </p:nvCxnSpPr>
        <p:spPr>
          <a:xfrm>
            <a:off x="3140968" y="2942640"/>
            <a:ext cx="0" cy="30264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24" name="楕円 23">
            <a:extLst>
              <a:ext uri="{FF2B5EF4-FFF2-40B4-BE49-F238E27FC236}">
                <a16:creationId xmlns:a16="http://schemas.microsoft.com/office/drawing/2014/main" id="{A5568AFF-49C2-FAF5-9940-747DCB49A5EA}"/>
              </a:ext>
            </a:extLst>
          </p:cNvPr>
          <p:cNvSpPr/>
          <p:nvPr/>
        </p:nvSpPr>
        <p:spPr>
          <a:xfrm>
            <a:off x="2139544" y="3429941"/>
            <a:ext cx="2273887" cy="584155"/>
          </a:xfrm>
          <a:prstGeom prst="ellipse">
            <a:avLst/>
          </a:prstGeom>
          <a:solidFill>
            <a:schemeClr val="accent4">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21">
            <a:extLst>
              <a:ext uri="{FF2B5EF4-FFF2-40B4-BE49-F238E27FC236}">
                <a16:creationId xmlns:a16="http://schemas.microsoft.com/office/drawing/2014/main" id="{E1CCB68F-79BA-1ADB-1A82-5AF7A5F68E35}"/>
              </a:ext>
            </a:extLst>
          </p:cNvPr>
          <p:cNvSpPr/>
          <p:nvPr/>
        </p:nvSpPr>
        <p:spPr>
          <a:xfrm>
            <a:off x="3457403" y="3780183"/>
            <a:ext cx="3085074" cy="287489"/>
          </a:xfrm>
          <a:prstGeom prst="round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300" dirty="0">
                <a:solidFill>
                  <a:schemeClr val="tx1"/>
                </a:solidFill>
                <a:latin typeface="BIZ UDPゴシック" panose="020B0400000000000000" pitchFamily="50" charset="-128"/>
                <a:ea typeface="BIZ UDPゴシック" panose="020B0400000000000000" pitchFamily="50" charset="-128"/>
              </a:rPr>
              <a:t>⑤区分認定</a:t>
            </a:r>
          </a:p>
        </p:txBody>
      </p:sp>
      <p:sp>
        <p:nvSpPr>
          <p:cNvPr id="12" name="角丸四角形 20">
            <a:extLst>
              <a:ext uri="{FF2B5EF4-FFF2-40B4-BE49-F238E27FC236}">
                <a16:creationId xmlns:a16="http://schemas.microsoft.com/office/drawing/2014/main" id="{44B3A52E-13BB-398F-C578-58B1F6C7E36D}"/>
              </a:ext>
            </a:extLst>
          </p:cNvPr>
          <p:cNvSpPr/>
          <p:nvPr/>
        </p:nvSpPr>
        <p:spPr>
          <a:xfrm>
            <a:off x="3450997" y="3275856"/>
            <a:ext cx="3085074" cy="284400"/>
          </a:xfrm>
          <a:prstGeom prst="round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300" dirty="0">
                <a:solidFill>
                  <a:schemeClr val="tx1"/>
                </a:solidFill>
                <a:latin typeface="BIZ UDPゴシック" panose="020B0400000000000000" pitchFamily="50" charset="-128"/>
                <a:ea typeface="BIZ UDPゴシック" panose="020B0400000000000000" pitchFamily="50" charset="-128"/>
              </a:rPr>
              <a:t>④認定調査</a:t>
            </a:r>
          </a:p>
        </p:txBody>
      </p:sp>
      <p:sp>
        <p:nvSpPr>
          <p:cNvPr id="10" name="角丸四角形 19">
            <a:extLst>
              <a:ext uri="{FF2B5EF4-FFF2-40B4-BE49-F238E27FC236}">
                <a16:creationId xmlns:a16="http://schemas.microsoft.com/office/drawing/2014/main" id="{AF013801-E3D3-1A17-02BB-19B8C2E92387}"/>
              </a:ext>
            </a:extLst>
          </p:cNvPr>
          <p:cNvSpPr/>
          <p:nvPr/>
        </p:nvSpPr>
        <p:spPr>
          <a:xfrm>
            <a:off x="260645" y="3275856"/>
            <a:ext cx="3091744" cy="284400"/>
          </a:xfrm>
          <a:prstGeom prst="round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③「計画案」の作成依頼</a:t>
            </a:r>
            <a:r>
              <a:rPr lang="ja-JP" altLang="en-US" sz="1200" dirty="0">
                <a:solidFill>
                  <a:schemeClr val="tx1"/>
                </a:solidFill>
                <a:latin typeface="BIZ UDPゴシック" panose="020B0400000000000000" pitchFamily="50" charset="-128"/>
                <a:ea typeface="BIZ UDPゴシック" panose="020B0400000000000000" pitchFamily="50" charset="-128"/>
              </a:rPr>
              <a:t>～アセスメント</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D768BF6F-CBE5-A7E9-6104-E24E2725E6FB}"/>
              </a:ext>
            </a:extLst>
          </p:cNvPr>
          <p:cNvSpPr txBox="1"/>
          <p:nvPr/>
        </p:nvSpPr>
        <p:spPr>
          <a:xfrm>
            <a:off x="2524429" y="3591749"/>
            <a:ext cx="1090268"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同時進行</a:t>
            </a:r>
          </a:p>
        </p:txBody>
      </p:sp>
      <p:sp>
        <p:nvSpPr>
          <p:cNvPr id="26" name="角丸四角形 22">
            <a:extLst>
              <a:ext uri="{FF2B5EF4-FFF2-40B4-BE49-F238E27FC236}">
                <a16:creationId xmlns:a16="http://schemas.microsoft.com/office/drawing/2014/main" id="{759D1859-DBB6-5359-C80B-089DBBF10514}"/>
              </a:ext>
            </a:extLst>
          </p:cNvPr>
          <p:cNvSpPr/>
          <p:nvPr/>
        </p:nvSpPr>
        <p:spPr>
          <a:xfrm>
            <a:off x="275812" y="4121492"/>
            <a:ext cx="3085074" cy="288032"/>
          </a:xfrm>
          <a:prstGeom prst="round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300" dirty="0">
                <a:solidFill>
                  <a:schemeClr val="tx1"/>
                </a:solidFill>
                <a:latin typeface="BIZ UDPゴシック" panose="020B0400000000000000" pitchFamily="50" charset="-128"/>
                <a:ea typeface="BIZ UDPゴシック" panose="020B0400000000000000" pitchFamily="50" charset="-128"/>
              </a:rPr>
              <a:t>⑥「計画案」の作成・提出</a:t>
            </a:r>
          </a:p>
        </p:txBody>
      </p:sp>
      <p:cxnSp>
        <p:nvCxnSpPr>
          <p:cNvPr id="27" name="直線矢印コネクタ 26">
            <a:extLst>
              <a:ext uri="{FF2B5EF4-FFF2-40B4-BE49-F238E27FC236}">
                <a16:creationId xmlns:a16="http://schemas.microsoft.com/office/drawing/2014/main" id="{8D97C4D0-B1AD-1176-2BAA-7E026D19FBB4}"/>
              </a:ext>
            </a:extLst>
          </p:cNvPr>
          <p:cNvCxnSpPr>
            <a:cxnSpLocks/>
          </p:cNvCxnSpPr>
          <p:nvPr/>
        </p:nvCxnSpPr>
        <p:spPr>
          <a:xfrm>
            <a:off x="1628800" y="3647999"/>
            <a:ext cx="0" cy="419673"/>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29" name="直線矢印コネクタ 28">
            <a:extLst>
              <a:ext uri="{FF2B5EF4-FFF2-40B4-BE49-F238E27FC236}">
                <a16:creationId xmlns:a16="http://schemas.microsoft.com/office/drawing/2014/main" id="{8E9D1902-7DD2-FB35-35EC-D4AC4905CF68}"/>
              </a:ext>
            </a:extLst>
          </p:cNvPr>
          <p:cNvCxnSpPr>
            <a:cxnSpLocks/>
          </p:cNvCxnSpPr>
          <p:nvPr/>
        </p:nvCxnSpPr>
        <p:spPr>
          <a:xfrm>
            <a:off x="1622394" y="4446143"/>
            <a:ext cx="6406" cy="16288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32" name="角丸四角形 23">
            <a:extLst>
              <a:ext uri="{FF2B5EF4-FFF2-40B4-BE49-F238E27FC236}">
                <a16:creationId xmlns:a16="http://schemas.microsoft.com/office/drawing/2014/main" id="{1A3AC5CF-2F6F-4261-CDA1-6E16F0C13353}"/>
              </a:ext>
            </a:extLst>
          </p:cNvPr>
          <p:cNvSpPr/>
          <p:nvPr/>
        </p:nvSpPr>
        <p:spPr>
          <a:xfrm>
            <a:off x="260645" y="4681953"/>
            <a:ext cx="6336704" cy="285175"/>
          </a:xfrm>
          <a:prstGeom prst="round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⑦支給決定</a:t>
            </a:r>
          </a:p>
        </p:txBody>
      </p:sp>
      <p:cxnSp>
        <p:nvCxnSpPr>
          <p:cNvPr id="34" name="直線矢印コネクタ 33">
            <a:extLst>
              <a:ext uri="{FF2B5EF4-FFF2-40B4-BE49-F238E27FC236}">
                <a16:creationId xmlns:a16="http://schemas.microsoft.com/office/drawing/2014/main" id="{3A88E5FB-33E9-A594-7FBD-36FC73F4B73D}"/>
              </a:ext>
            </a:extLst>
          </p:cNvPr>
          <p:cNvCxnSpPr>
            <a:cxnSpLocks/>
          </p:cNvCxnSpPr>
          <p:nvPr/>
        </p:nvCxnSpPr>
        <p:spPr>
          <a:xfrm>
            <a:off x="5031498" y="3590323"/>
            <a:ext cx="6406" cy="16288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5" name="直線矢印コネクタ 34">
            <a:extLst>
              <a:ext uri="{FF2B5EF4-FFF2-40B4-BE49-F238E27FC236}">
                <a16:creationId xmlns:a16="http://schemas.microsoft.com/office/drawing/2014/main" id="{04FE5A0D-6F77-A421-B04E-C257B0EA86F2}"/>
              </a:ext>
            </a:extLst>
          </p:cNvPr>
          <p:cNvCxnSpPr>
            <a:cxnSpLocks/>
          </p:cNvCxnSpPr>
          <p:nvPr/>
        </p:nvCxnSpPr>
        <p:spPr>
          <a:xfrm>
            <a:off x="5037904" y="4189351"/>
            <a:ext cx="0" cy="419673"/>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36" name="角丸四角形 24">
            <a:extLst>
              <a:ext uri="{FF2B5EF4-FFF2-40B4-BE49-F238E27FC236}">
                <a16:creationId xmlns:a16="http://schemas.microsoft.com/office/drawing/2014/main" id="{462D7F4E-3472-2B76-EA04-E8176F0C565D}"/>
              </a:ext>
            </a:extLst>
          </p:cNvPr>
          <p:cNvSpPr/>
          <p:nvPr/>
        </p:nvSpPr>
        <p:spPr>
          <a:xfrm>
            <a:off x="260645" y="5204169"/>
            <a:ext cx="6336704" cy="285175"/>
          </a:xfrm>
          <a:prstGeom prst="round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⑧サービス担当者会議を開催</a:t>
            </a:r>
          </a:p>
        </p:txBody>
      </p:sp>
      <p:cxnSp>
        <p:nvCxnSpPr>
          <p:cNvPr id="37" name="直線矢印コネクタ 36">
            <a:extLst>
              <a:ext uri="{FF2B5EF4-FFF2-40B4-BE49-F238E27FC236}">
                <a16:creationId xmlns:a16="http://schemas.microsoft.com/office/drawing/2014/main" id="{76E37AF7-70C7-91DF-9F9F-00DCA9C22F19}"/>
              </a:ext>
            </a:extLst>
          </p:cNvPr>
          <p:cNvCxnSpPr>
            <a:cxnSpLocks/>
          </p:cNvCxnSpPr>
          <p:nvPr/>
        </p:nvCxnSpPr>
        <p:spPr>
          <a:xfrm>
            <a:off x="3457403" y="5058861"/>
            <a:ext cx="0" cy="14530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40" name="角丸四角形 25">
            <a:extLst>
              <a:ext uri="{FF2B5EF4-FFF2-40B4-BE49-F238E27FC236}">
                <a16:creationId xmlns:a16="http://schemas.microsoft.com/office/drawing/2014/main" id="{2D2B4A92-1A17-9B5F-19E4-49CBCDFFA512}"/>
              </a:ext>
            </a:extLst>
          </p:cNvPr>
          <p:cNvSpPr/>
          <p:nvPr/>
        </p:nvSpPr>
        <p:spPr>
          <a:xfrm>
            <a:off x="258830" y="5689927"/>
            <a:ext cx="6336704" cy="284400"/>
          </a:xfrm>
          <a:prstGeom prst="round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⑨「本計画」の作成・提出</a:t>
            </a:r>
          </a:p>
        </p:txBody>
      </p:sp>
      <p:cxnSp>
        <p:nvCxnSpPr>
          <p:cNvPr id="41" name="直線矢印コネクタ 40">
            <a:extLst>
              <a:ext uri="{FF2B5EF4-FFF2-40B4-BE49-F238E27FC236}">
                <a16:creationId xmlns:a16="http://schemas.microsoft.com/office/drawing/2014/main" id="{5AF27542-67EF-9512-91DD-7F2FA790EC4F}"/>
              </a:ext>
            </a:extLst>
          </p:cNvPr>
          <p:cNvCxnSpPr>
            <a:cxnSpLocks/>
          </p:cNvCxnSpPr>
          <p:nvPr/>
        </p:nvCxnSpPr>
        <p:spPr>
          <a:xfrm>
            <a:off x="3450997" y="5544619"/>
            <a:ext cx="0" cy="14530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42" name="角丸四角形 26">
            <a:extLst>
              <a:ext uri="{FF2B5EF4-FFF2-40B4-BE49-F238E27FC236}">
                <a16:creationId xmlns:a16="http://schemas.microsoft.com/office/drawing/2014/main" id="{C1111133-9498-9876-70B4-E0DF32460951}"/>
              </a:ext>
            </a:extLst>
          </p:cNvPr>
          <p:cNvSpPr/>
          <p:nvPr/>
        </p:nvSpPr>
        <p:spPr>
          <a:xfrm>
            <a:off x="303929" y="6254947"/>
            <a:ext cx="6336704" cy="284400"/>
          </a:xfrm>
          <a:prstGeom prst="round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⑩サービス開始</a:t>
            </a:r>
          </a:p>
        </p:txBody>
      </p:sp>
      <p:cxnSp>
        <p:nvCxnSpPr>
          <p:cNvPr id="43" name="直線矢印コネクタ 42">
            <a:extLst>
              <a:ext uri="{FF2B5EF4-FFF2-40B4-BE49-F238E27FC236}">
                <a16:creationId xmlns:a16="http://schemas.microsoft.com/office/drawing/2014/main" id="{BE9B2883-0A61-5166-CF62-5AF5989D9E28}"/>
              </a:ext>
            </a:extLst>
          </p:cNvPr>
          <p:cNvCxnSpPr>
            <a:cxnSpLocks/>
          </p:cNvCxnSpPr>
          <p:nvPr/>
        </p:nvCxnSpPr>
        <p:spPr>
          <a:xfrm>
            <a:off x="3472281" y="6109639"/>
            <a:ext cx="0" cy="14530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44" name="テキスト ボックス 43">
            <a:extLst>
              <a:ext uri="{FF2B5EF4-FFF2-40B4-BE49-F238E27FC236}">
                <a16:creationId xmlns:a16="http://schemas.microsoft.com/office/drawing/2014/main" id="{325143D8-DD73-57F4-0E87-A59FBC9640A8}"/>
              </a:ext>
            </a:extLst>
          </p:cNvPr>
          <p:cNvSpPr txBox="1"/>
          <p:nvPr/>
        </p:nvSpPr>
        <p:spPr>
          <a:xfrm>
            <a:off x="0" y="6730528"/>
            <a:ext cx="2060848"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a:t>
            </a:r>
            <a:r>
              <a:rPr lang="ja-JP" altLang="en-US" sz="1600" b="1" dirty="0">
                <a:latin typeface="BIZ UDPゴシック" panose="020B0400000000000000" pitchFamily="50" charset="-128"/>
                <a:ea typeface="BIZ UDPゴシック" panose="020B0400000000000000" pitchFamily="50" charset="-128"/>
              </a:rPr>
              <a:t>サービスの種類</a:t>
            </a:r>
            <a:endParaRPr kumimoji="1" lang="ja-JP" altLang="en-US" sz="1600" b="1" dirty="0">
              <a:latin typeface="BIZ UDPゴシック" panose="020B0400000000000000" pitchFamily="50" charset="-128"/>
              <a:ea typeface="BIZ UDPゴシック" panose="020B0400000000000000" pitchFamily="50" charset="-128"/>
            </a:endParaRPr>
          </a:p>
        </p:txBody>
      </p:sp>
      <p:graphicFrame>
        <p:nvGraphicFramePr>
          <p:cNvPr id="45" name="オブジェクト 44">
            <a:extLst>
              <a:ext uri="{FF2B5EF4-FFF2-40B4-BE49-F238E27FC236}">
                <a16:creationId xmlns:a16="http://schemas.microsoft.com/office/drawing/2014/main" id="{3A467207-DB98-F8F5-B6DD-49C5A155786C}"/>
              </a:ext>
            </a:extLst>
          </p:cNvPr>
          <p:cNvGraphicFramePr>
            <a:graphicFrameLocks noChangeAspect="1"/>
          </p:cNvGraphicFramePr>
          <p:nvPr>
            <p:extLst>
              <p:ext uri="{D42A27DB-BD31-4B8C-83A1-F6EECF244321}">
                <p14:modId xmlns:p14="http://schemas.microsoft.com/office/powerpoint/2010/main" val="3224348128"/>
              </p:ext>
            </p:extLst>
          </p:nvPr>
        </p:nvGraphicFramePr>
        <p:xfrm>
          <a:off x="1016732" y="6814317"/>
          <a:ext cx="5256584" cy="2364005"/>
        </p:xfrm>
        <a:graphic>
          <a:graphicData uri="http://schemas.openxmlformats.org/presentationml/2006/ole">
            <mc:AlternateContent xmlns:mc="http://schemas.openxmlformats.org/markup-compatibility/2006">
              <mc:Choice xmlns:v="urn:schemas-microsoft-com:vml" Requires="v">
                <p:oleObj name="ワークシート" r:id="rId4" imgW="6343554" imgH="3390872" progId="Excel.Sheet.12">
                  <p:embed/>
                </p:oleObj>
              </mc:Choice>
              <mc:Fallback>
                <p:oleObj name="ワークシート" r:id="rId4" imgW="6343554" imgH="3390872" progId="Excel.Sheet.12">
                  <p:embed/>
                  <p:pic>
                    <p:nvPicPr>
                      <p:cNvPr id="3" name="オブジェクト 2"/>
                      <p:cNvPicPr/>
                      <p:nvPr/>
                    </p:nvPicPr>
                    <p:blipFill>
                      <a:blip r:embed="rId5"/>
                      <a:stretch>
                        <a:fillRect/>
                      </a:stretch>
                    </p:blipFill>
                    <p:spPr>
                      <a:xfrm>
                        <a:off x="1016732" y="6814317"/>
                        <a:ext cx="5256584" cy="2364005"/>
                      </a:xfrm>
                      <a:prstGeom prst="rect">
                        <a:avLst/>
                      </a:prstGeom>
                    </p:spPr>
                  </p:pic>
                </p:oleObj>
              </mc:Fallback>
            </mc:AlternateContent>
          </a:graphicData>
        </a:graphic>
      </p:graphicFrame>
      <p:sp>
        <p:nvSpPr>
          <p:cNvPr id="3" name="スライド番号プレースホルダー 4">
            <a:extLst>
              <a:ext uri="{FF2B5EF4-FFF2-40B4-BE49-F238E27FC236}">
                <a16:creationId xmlns:a16="http://schemas.microsoft.com/office/drawing/2014/main" id="{73EAF2B0-DED6-7F0A-CE7C-25F78A47A358}"/>
              </a:ext>
            </a:extLst>
          </p:cNvPr>
          <p:cNvSpPr>
            <a:spLocks noGrp="1"/>
          </p:cNvSpPr>
          <p:nvPr>
            <p:ph type="sldNum" sz="quarter" idx="12"/>
          </p:nvPr>
        </p:nvSpPr>
        <p:spPr>
          <a:xfrm>
            <a:off x="5293291" y="8738983"/>
            <a:ext cx="1543050" cy="486833"/>
          </a:xfrm>
        </p:spPr>
        <p:txBody>
          <a:bodyPr/>
          <a:lstStyle/>
          <a:p>
            <a:r>
              <a:rPr kumimoji="1" lang="en-US" altLang="ja-JP" sz="1600" dirty="0"/>
              <a:t>12</a:t>
            </a:r>
            <a:endParaRPr kumimoji="1" lang="ja-JP" altLang="en-US" sz="1600" dirty="0"/>
          </a:p>
        </p:txBody>
      </p:sp>
    </p:spTree>
    <p:extLst>
      <p:ext uri="{BB962C8B-B14F-4D97-AF65-F5344CB8AC3E}">
        <p14:creationId xmlns:p14="http://schemas.microsoft.com/office/powerpoint/2010/main" val="1154036781"/>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4130A-4221-9991-08EF-F1AB6ACC916B}"/>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1DA0500D-0F70-6F7B-D19E-996A8641276B}"/>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障がい者（児）の福祉制度</a:t>
            </a:r>
          </a:p>
        </p:txBody>
      </p:sp>
      <p:sp>
        <p:nvSpPr>
          <p:cNvPr id="11" name="角丸四角形 10">
            <a:extLst>
              <a:ext uri="{FF2B5EF4-FFF2-40B4-BE49-F238E27FC236}">
                <a16:creationId xmlns:a16="http://schemas.microsoft.com/office/drawing/2014/main" id="{129E8BA3-350A-00B7-6EDA-082250243F58}"/>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4C33AC59-8BBC-F66E-C48F-7CE84A0E2269}"/>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5" name="テキスト ボックス 4">
            <a:extLst>
              <a:ext uri="{FF2B5EF4-FFF2-40B4-BE49-F238E27FC236}">
                <a16:creationId xmlns:a16="http://schemas.microsoft.com/office/drawing/2014/main" id="{2BBB2CD1-B6FF-84CE-6D54-1A5E91D141DE}"/>
              </a:ext>
            </a:extLst>
          </p:cNvPr>
          <p:cNvSpPr txBox="1"/>
          <p:nvPr/>
        </p:nvSpPr>
        <p:spPr>
          <a:xfrm>
            <a:off x="99715" y="559750"/>
            <a:ext cx="1235306"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〇手帳</a:t>
            </a:r>
          </a:p>
        </p:txBody>
      </p:sp>
      <p:sp>
        <p:nvSpPr>
          <p:cNvPr id="12" name="正方形/長方形 11">
            <a:extLst>
              <a:ext uri="{FF2B5EF4-FFF2-40B4-BE49-F238E27FC236}">
                <a16:creationId xmlns:a16="http://schemas.microsoft.com/office/drawing/2014/main" id="{0585501C-4A9B-68E0-30E5-AC891FD89134}"/>
              </a:ext>
            </a:extLst>
          </p:cNvPr>
          <p:cNvSpPr/>
          <p:nvPr/>
        </p:nvSpPr>
        <p:spPr>
          <a:xfrm>
            <a:off x="174013" y="898304"/>
            <a:ext cx="6509973" cy="2377552"/>
          </a:xfrm>
          <a:prstGeom prst="rect">
            <a:avLst/>
          </a:prstGeom>
          <a:solidFill>
            <a:schemeClr val="bg1"/>
          </a:solidFill>
          <a:ln>
            <a:solidFill>
              <a:schemeClr val="accent2">
                <a:lumMod val="75000"/>
              </a:schemeClr>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65CD7C41-C9C5-6868-D63E-628E9F3EC77D}"/>
              </a:ext>
            </a:extLst>
          </p:cNvPr>
          <p:cNvSpPr txBox="1"/>
          <p:nvPr/>
        </p:nvSpPr>
        <p:spPr>
          <a:xfrm>
            <a:off x="183551" y="960439"/>
            <a:ext cx="1811370" cy="307777"/>
          </a:xfrm>
          <a:prstGeom prst="rect">
            <a:avLst/>
          </a:prstGeom>
          <a:noFill/>
        </p:spPr>
        <p:txBody>
          <a:bodyPr wrap="square" rtlCol="0">
            <a:spAutoFit/>
          </a:bodyPr>
          <a:lstStyle/>
          <a:p>
            <a:r>
              <a:rPr kumimoji="1" lang="ja-JP" altLang="en-US" sz="1400" b="1" dirty="0">
                <a:latin typeface="BIZ UDPゴシック" panose="020B0400000000000000" pitchFamily="50" charset="-128"/>
                <a:ea typeface="BIZ UDPゴシック" panose="020B0400000000000000" pitchFamily="50" charset="-128"/>
              </a:rPr>
              <a:t>身体障害者手帳　　</a:t>
            </a:r>
          </a:p>
        </p:txBody>
      </p:sp>
      <p:sp>
        <p:nvSpPr>
          <p:cNvPr id="18" name="テキスト ボックス 17">
            <a:extLst>
              <a:ext uri="{FF2B5EF4-FFF2-40B4-BE49-F238E27FC236}">
                <a16:creationId xmlns:a16="http://schemas.microsoft.com/office/drawing/2014/main" id="{661ED89F-EA85-F7AC-13C7-F66399E74FEB}"/>
              </a:ext>
            </a:extLst>
          </p:cNvPr>
          <p:cNvSpPr txBox="1"/>
          <p:nvPr/>
        </p:nvSpPr>
        <p:spPr>
          <a:xfrm>
            <a:off x="440664" y="1328883"/>
            <a:ext cx="5976664" cy="1754326"/>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身体に障がいのある方に交付される手帳で、様々な福祉サービスを利用するために必要な手帳になります。</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障がいの種類は</a:t>
            </a:r>
            <a:r>
              <a:rPr lang="ja-JP" altLang="en-US" sz="1200" dirty="0" err="1">
                <a:latin typeface="BIZ UDPゴシック" panose="020B0400000000000000" pitchFamily="50" charset="-128"/>
                <a:ea typeface="BIZ UDPゴシック" panose="020B0400000000000000" pitchFamily="50" charset="-128"/>
              </a:rPr>
              <a:t>視覚障がい</a:t>
            </a:r>
            <a:r>
              <a:rPr lang="ja-JP" altLang="en-US" sz="1200" dirty="0">
                <a:latin typeface="BIZ UDPゴシック" panose="020B0400000000000000" pitchFamily="50" charset="-128"/>
                <a:ea typeface="BIZ UDPゴシック" panose="020B0400000000000000" pitchFamily="50" charset="-128"/>
              </a:rPr>
              <a:t>、聴覚・平衡障がい、音声・言語・そしゃく</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、肢体不自由、内部障がい（心臓、腎臓、呼吸器、膀胱又は直腸、小腸、免疫機能、肝臓の</a:t>
            </a:r>
            <a:r>
              <a:rPr lang="ja-JP" altLang="en-US" sz="1200" dirty="0" err="1">
                <a:latin typeface="BIZ UDPゴシック" panose="020B0400000000000000" pitchFamily="50" charset="-128"/>
                <a:ea typeface="BIZ UDPゴシック" panose="020B0400000000000000" pitchFamily="50" charset="-128"/>
              </a:rPr>
              <a:t>各障がい</a:t>
            </a:r>
            <a:r>
              <a:rPr lang="ja-JP" altLang="en-US" sz="1200" dirty="0">
                <a:latin typeface="BIZ UDPゴシック" panose="020B0400000000000000" pitchFamily="50" charset="-128"/>
                <a:ea typeface="BIZ UDPゴシック" panose="020B0400000000000000" pitchFamily="50" charset="-128"/>
              </a:rPr>
              <a:t>）があります。また、障がいの程度は、身体障害者</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程度等級表により、１級から７級までの区分がありますが、手帳が交付となるのは、１級から６級までの方です。</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１、２級の手帳を取得された場合、さらに重度心身障が</a:t>
            </a:r>
            <a:r>
              <a:rPr kumimoji="1" lang="ja-JP" altLang="en-US" sz="1200" dirty="0" err="1">
                <a:latin typeface="BIZ UDPゴシック" panose="020B0400000000000000" pitchFamily="50" charset="-128"/>
                <a:ea typeface="BIZ UDPゴシック" panose="020B0400000000000000" pitchFamily="50" charset="-128"/>
              </a:rPr>
              <a:t>い</a:t>
            </a:r>
            <a:r>
              <a:rPr kumimoji="1" lang="ja-JP" altLang="en-US" sz="1200" dirty="0">
                <a:latin typeface="BIZ UDPゴシック" panose="020B0400000000000000" pitchFamily="50" charset="-128"/>
                <a:ea typeface="BIZ UDPゴシック" panose="020B0400000000000000" pitchFamily="50" charset="-128"/>
              </a:rPr>
              <a:t>者医療費助成制度の対象となり医療費の助成が受けられます（市町村によっては３級、４級（一部）の方への助成制度もありますので、お住いの市町村にご確認ください）。</a:t>
            </a:r>
          </a:p>
        </p:txBody>
      </p:sp>
      <p:sp>
        <p:nvSpPr>
          <p:cNvPr id="19" name="テキスト ボックス 18">
            <a:extLst>
              <a:ext uri="{FF2B5EF4-FFF2-40B4-BE49-F238E27FC236}">
                <a16:creationId xmlns:a16="http://schemas.microsoft.com/office/drawing/2014/main" id="{0317E560-73A7-FE17-3E3B-0E0D627F2FB6}"/>
              </a:ext>
            </a:extLst>
          </p:cNvPr>
          <p:cNvSpPr txBox="1"/>
          <p:nvPr/>
        </p:nvSpPr>
        <p:spPr>
          <a:xfrm>
            <a:off x="1700808" y="975827"/>
            <a:ext cx="2025739" cy="276999"/>
          </a:xfrm>
          <a:prstGeom prst="rect">
            <a:avLst/>
          </a:prstGeom>
          <a:noFill/>
        </p:spPr>
        <p:txBody>
          <a:bodyPr wrap="square" rtlCol="0">
            <a:spAutoFit/>
          </a:bodyPr>
          <a:lstStyle/>
          <a:p>
            <a:r>
              <a:rPr kumimoji="1" lang="ja-JP" altLang="en-US" sz="1200" dirty="0">
                <a:latin typeface="HGSｺﾞｼｯｸM" panose="020B0600000000000000" pitchFamily="50" charset="-128"/>
                <a:ea typeface="HGSｺﾞｼｯｸM" panose="020B0600000000000000" pitchFamily="50" charset="-128"/>
              </a:rPr>
              <a:t>申請窓口：市町村役場</a:t>
            </a:r>
          </a:p>
        </p:txBody>
      </p:sp>
      <p:sp>
        <p:nvSpPr>
          <p:cNvPr id="20" name="正方形/長方形 19">
            <a:extLst>
              <a:ext uri="{FF2B5EF4-FFF2-40B4-BE49-F238E27FC236}">
                <a16:creationId xmlns:a16="http://schemas.microsoft.com/office/drawing/2014/main" id="{6C8D4C85-0D1E-B95B-0CF2-C92CD6FE08BD}"/>
              </a:ext>
            </a:extLst>
          </p:cNvPr>
          <p:cNvSpPr/>
          <p:nvPr/>
        </p:nvSpPr>
        <p:spPr>
          <a:xfrm>
            <a:off x="174011" y="3680665"/>
            <a:ext cx="6509973" cy="1297432"/>
          </a:xfrm>
          <a:prstGeom prst="rect">
            <a:avLst/>
          </a:prstGeom>
          <a:solidFill>
            <a:schemeClr val="bg1"/>
          </a:solidFill>
          <a:ln>
            <a:solidFill>
              <a:schemeClr val="accent2">
                <a:lumMod val="75000"/>
              </a:schemeClr>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9297B619-A317-1F38-69AA-B7C1CDC6F59A}"/>
              </a:ext>
            </a:extLst>
          </p:cNvPr>
          <p:cNvSpPr txBox="1"/>
          <p:nvPr/>
        </p:nvSpPr>
        <p:spPr>
          <a:xfrm>
            <a:off x="245161" y="3719191"/>
            <a:ext cx="1811370" cy="307777"/>
          </a:xfrm>
          <a:prstGeom prst="rect">
            <a:avLst/>
          </a:prstGeom>
          <a:noFill/>
        </p:spPr>
        <p:txBody>
          <a:bodyPr wrap="square" rtlCol="0">
            <a:spAutoFit/>
          </a:bodyPr>
          <a:lstStyle/>
          <a:p>
            <a:r>
              <a:rPr kumimoji="1" lang="ja-JP" altLang="en-US" sz="1400" b="1" dirty="0">
                <a:latin typeface="BIZ UDPゴシック" panose="020B0400000000000000" pitchFamily="50" charset="-128"/>
                <a:ea typeface="BIZ UDPゴシック" panose="020B0400000000000000" pitchFamily="50" charset="-128"/>
              </a:rPr>
              <a:t>療育手帳　　</a:t>
            </a:r>
          </a:p>
        </p:txBody>
      </p:sp>
      <p:sp>
        <p:nvSpPr>
          <p:cNvPr id="23" name="テキスト ボックス 22">
            <a:extLst>
              <a:ext uri="{FF2B5EF4-FFF2-40B4-BE49-F238E27FC236}">
                <a16:creationId xmlns:a16="http://schemas.microsoft.com/office/drawing/2014/main" id="{E9D6BBB9-D7D1-158B-03EA-79FEE9282715}"/>
              </a:ext>
            </a:extLst>
          </p:cNvPr>
          <p:cNvSpPr txBox="1"/>
          <p:nvPr/>
        </p:nvSpPr>
        <p:spPr>
          <a:xfrm>
            <a:off x="318533" y="3947193"/>
            <a:ext cx="6220927" cy="923330"/>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知的</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者（児）に交付される手帳で、様々な福祉サービスを利用するために必要な手帳になります。</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障がいの程度によってＡ（重度）またはＢ（中・軽度）があり、事前に岩手県福祉総合センター又は児童相談所での手帳の判定を受けた後に、市町村役場に申請します。</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24" name="テキスト ボックス 23">
            <a:extLst>
              <a:ext uri="{FF2B5EF4-FFF2-40B4-BE49-F238E27FC236}">
                <a16:creationId xmlns:a16="http://schemas.microsoft.com/office/drawing/2014/main" id="{23DBBC49-8729-A534-6336-AABD2204CE83}"/>
              </a:ext>
            </a:extLst>
          </p:cNvPr>
          <p:cNvSpPr txBox="1"/>
          <p:nvPr/>
        </p:nvSpPr>
        <p:spPr>
          <a:xfrm>
            <a:off x="1217832" y="3734579"/>
            <a:ext cx="2025739" cy="276999"/>
          </a:xfrm>
          <a:prstGeom prst="rect">
            <a:avLst/>
          </a:prstGeom>
          <a:noFill/>
        </p:spPr>
        <p:txBody>
          <a:bodyPr wrap="square" rtlCol="0">
            <a:spAutoFit/>
          </a:bodyPr>
          <a:lstStyle/>
          <a:p>
            <a:r>
              <a:rPr kumimoji="1" lang="ja-JP" altLang="en-US" sz="1200" dirty="0">
                <a:latin typeface="HGSｺﾞｼｯｸM" panose="020B0600000000000000" pitchFamily="50" charset="-128"/>
                <a:ea typeface="HGSｺﾞｼｯｸM" panose="020B0600000000000000" pitchFamily="50" charset="-128"/>
              </a:rPr>
              <a:t>申請窓口：市町村役場</a:t>
            </a:r>
          </a:p>
        </p:txBody>
      </p:sp>
      <p:sp>
        <p:nvSpPr>
          <p:cNvPr id="25" name="正方形/長方形 24">
            <a:extLst>
              <a:ext uri="{FF2B5EF4-FFF2-40B4-BE49-F238E27FC236}">
                <a16:creationId xmlns:a16="http://schemas.microsoft.com/office/drawing/2014/main" id="{A64E46E0-A1EE-9E8B-65C1-ADA6C967E5F0}"/>
              </a:ext>
            </a:extLst>
          </p:cNvPr>
          <p:cNvSpPr/>
          <p:nvPr/>
        </p:nvSpPr>
        <p:spPr>
          <a:xfrm>
            <a:off x="183551" y="5367540"/>
            <a:ext cx="6509973" cy="1501677"/>
          </a:xfrm>
          <a:prstGeom prst="rect">
            <a:avLst/>
          </a:prstGeom>
          <a:solidFill>
            <a:schemeClr val="bg1"/>
          </a:solidFill>
          <a:ln>
            <a:solidFill>
              <a:schemeClr val="accent2">
                <a:lumMod val="75000"/>
              </a:schemeClr>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D6814721-6E9F-138E-8BEC-1CDB2D62CE96}"/>
              </a:ext>
            </a:extLst>
          </p:cNvPr>
          <p:cNvSpPr txBox="1"/>
          <p:nvPr/>
        </p:nvSpPr>
        <p:spPr>
          <a:xfrm>
            <a:off x="238994" y="5458632"/>
            <a:ext cx="2251444" cy="307777"/>
          </a:xfrm>
          <a:prstGeom prst="rect">
            <a:avLst/>
          </a:prstGeom>
          <a:noFill/>
        </p:spPr>
        <p:txBody>
          <a:bodyPr wrap="square" rtlCol="0">
            <a:spAutoFit/>
          </a:bodyPr>
          <a:lstStyle/>
          <a:p>
            <a:r>
              <a:rPr lang="ja-JP" altLang="en-US" sz="1400" b="1" dirty="0">
                <a:latin typeface="BIZ UDPゴシック" panose="020B0400000000000000" pitchFamily="50" charset="-128"/>
                <a:ea typeface="BIZ UDPゴシック" panose="020B0400000000000000" pitchFamily="50" charset="-128"/>
              </a:rPr>
              <a:t>精神障害者保健福祉手帳</a:t>
            </a:r>
            <a:r>
              <a:rPr kumimoji="1" lang="ja-JP" altLang="en-US" sz="1400" b="1" dirty="0">
                <a:latin typeface="BIZ UDPゴシック" panose="020B0400000000000000" pitchFamily="50" charset="-128"/>
                <a:ea typeface="BIZ UDPゴシック" panose="020B0400000000000000" pitchFamily="50" charset="-128"/>
              </a:rPr>
              <a:t>　　</a:t>
            </a:r>
          </a:p>
        </p:txBody>
      </p:sp>
      <p:sp>
        <p:nvSpPr>
          <p:cNvPr id="27" name="テキスト ボックス 26">
            <a:extLst>
              <a:ext uri="{FF2B5EF4-FFF2-40B4-BE49-F238E27FC236}">
                <a16:creationId xmlns:a16="http://schemas.microsoft.com/office/drawing/2014/main" id="{422A921A-D140-9C62-347A-3B213FDE5C35}"/>
              </a:ext>
            </a:extLst>
          </p:cNvPr>
          <p:cNvSpPr txBox="1"/>
          <p:nvPr/>
        </p:nvSpPr>
        <p:spPr>
          <a:xfrm>
            <a:off x="2490438" y="5473548"/>
            <a:ext cx="2025739" cy="276999"/>
          </a:xfrm>
          <a:prstGeom prst="rect">
            <a:avLst/>
          </a:prstGeom>
          <a:noFill/>
        </p:spPr>
        <p:txBody>
          <a:bodyPr wrap="square" rtlCol="0">
            <a:spAutoFit/>
          </a:bodyPr>
          <a:lstStyle/>
          <a:p>
            <a:r>
              <a:rPr kumimoji="1" lang="ja-JP" altLang="en-US" sz="1200" dirty="0">
                <a:latin typeface="HGSｺﾞｼｯｸM" panose="020B0600000000000000" pitchFamily="50" charset="-128"/>
                <a:ea typeface="HGSｺﾞｼｯｸM" panose="020B0600000000000000" pitchFamily="50" charset="-128"/>
              </a:rPr>
              <a:t>申請窓口：市町村役場</a:t>
            </a:r>
          </a:p>
        </p:txBody>
      </p:sp>
      <p:sp>
        <p:nvSpPr>
          <p:cNvPr id="28" name="テキスト ボックス 27">
            <a:extLst>
              <a:ext uri="{FF2B5EF4-FFF2-40B4-BE49-F238E27FC236}">
                <a16:creationId xmlns:a16="http://schemas.microsoft.com/office/drawing/2014/main" id="{830BEFF7-210C-86B3-EB0A-6829AFED71C6}"/>
              </a:ext>
            </a:extLst>
          </p:cNvPr>
          <p:cNvSpPr txBox="1"/>
          <p:nvPr/>
        </p:nvSpPr>
        <p:spPr>
          <a:xfrm>
            <a:off x="318533" y="5784608"/>
            <a:ext cx="6432997" cy="1015663"/>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一定の精神障がいの状態にある方に交付される手帳で、障がいの程度によって１級から３級までの等級があります。</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手帳を持っている方は、等級などに応じて、ＮＨＫ受信料の減免、税金の控除や減免などのサービスを受けることができます。</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精神障害者保健福祉手帳は初診日から６か月以上経過している方が対象になります</a:t>
            </a:r>
            <a:r>
              <a:rPr kumimoji="1" lang="ja-JP" altLang="en-US" sz="1200" dirty="0">
                <a:latin typeface="HGSｺﾞｼｯｸM" panose="020B0600000000000000" pitchFamily="50" charset="-128"/>
                <a:ea typeface="HGSｺﾞｼｯｸM" panose="020B0600000000000000" pitchFamily="50" charset="-128"/>
              </a:rPr>
              <a:t>。</a:t>
            </a:r>
          </a:p>
        </p:txBody>
      </p:sp>
      <p:sp>
        <p:nvSpPr>
          <p:cNvPr id="2" name="スライド番号プレースホルダー 4">
            <a:extLst>
              <a:ext uri="{FF2B5EF4-FFF2-40B4-BE49-F238E27FC236}">
                <a16:creationId xmlns:a16="http://schemas.microsoft.com/office/drawing/2014/main" id="{BD6BC59D-48C5-8BEF-D657-02144B0783D4}"/>
              </a:ext>
            </a:extLst>
          </p:cNvPr>
          <p:cNvSpPr>
            <a:spLocks noGrp="1"/>
          </p:cNvSpPr>
          <p:nvPr>
            <p:ph type="sldNum" sz="quarter" idx="12"/>
          </p:nvPr>
        </p:nvSpPr>
        <p:spPr>
          <a:xfrm>
            <a:off x="5293291" y="8738983"/>
            <a:ext cx="1543050" cy="486833"/>
          </a:xfrm>
        </p:spPr>
        <p:txBody>
          <a:bodyPr/>
          <a:lstStyle/>
          <a:p>
            <a:r>
              <a:rPr kumimoji="1" lang="en-US" altLang="ja-JP" sz="1600" dirty="0"/>
              <a:t>13</a:t>
            </a:r>
            <a:endParaRPr kumimoji="1" lang="ja-JP" altLang="en-US" sz="1600" dirty="0"/>
          </a:p>
        </p:txBody>
      </p:sp>
      <p:pic>
        <p:nvPicPr>
          <p:cNvPr id="4" name="図 3" descr="アイコン&#10;&#10;AI 生成コンテンツは誤りを含む可能性があります。">
            <a:extLst>
              <a:ext uri="{FF2B5EF4-FFF2-40B4-BE49-F238E27FC236}">
                <a16:creationId xmlns:a16="http://schemas.microsoft.com/office/drawing/2014/main" id="{0C4E528B-D33C-FD6A-29EA-6896F1311524}"/>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7693" y="6997643"/>
            <a:ext cx="1998838" cy="2064767"/>
          </a:xfrm>
          <a:prstGeom prst="rect">
            <a:avLst/>
          </a:prstGeom>
        </p:spPr>
      </p:pic>
    </p:spTree>
    <p:extLst>
      <p:ext uri="{BB962C8B-B14F-4D97-AF65-F5344CB8AC3E}">
        <p14:creationId xmlns:p14="http://schemas.microsoft.com/office/powerpoint/2010/main" val="3263785680"/>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DE6E0-B750-E67C-D2B4-B9103F75ED41}"/>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34508B54-D74A-F33C-4198-54E2F49A7762}"/>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35E30F3B-F0EF-F2E8-7194-D52431727ABA}"/>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5" name="テキスト ボックス 4">
            <a:extLst>
              <a:ext uri="{FF2B5EF4-FFF2-40B4-BE49-F238E27FC236}">
                <a16:creationId xmlns:a16="http://schemas.microsoft.com/office/drawing/2014/main" id="{C01D8814-FE7F-9789-EB19-9241106D5014}"/>
              </a:ext>
            </a:extLst>
          </p:cNvPr>
          <p:cNvSpPr txBox="1"/>
          <p:nvPr/>
        </p:nvSpPr>
        <p:spPr>
          <a:xfrm>
            <a:off x="-5680" y="65432"/>
            <a:ext cx="1235306"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〇手当</a:t>
            </a:r>
          </a:p>
        </p:txBody>
      </p:sp>
      <p:sp>
        <p:nvSpPr>
          <p:cNvPr id="12" name="正方形/長方形 11">
            <a:extLst>
              <a:ext uri="{FF2B5EF4-FFF2-40B4-BE49-F238E27FC236}">
                <a16:creationId xmlns:a16="http://schemas.microsoft.com/office/drawing/2014/main" id="{204F397D-EC01-25EF-7A8F-9F992F71846E}"/>
              </a:ext>
            </a:extLst>
          </p:cNvPr>
          <p:cNvSpPr/>
          <p:nvPr/>
        </p:nvSpPr>
        <p:spPr>
          <a:xfrm>
            <a:off x="174011" y="440048"/>
            <a:ext cx="6509973" cy="1142800"/>
          </a:xfrm>
          <a:prstGeom prst="rect">
            <a:avLst/>
          </a:prstGeom>
          <a:solidFill>
            <a:schemeClr val="bg1"/>
          </a:solidFill>
          <a:ln>
            <a:solidFill>
              <a:schemeClr val="accent2">
                <a:lumMod val="75000"/>
              </a:schemeClr>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17251ED9-E378-D965-05A8-5F242570606A}"/>
              </a:ext>
            </a:extLst>
          </p:cNvPr>
          <p:cNvSpPr txBox="1"/>
          <p:nvPr/>
        </p:nvSpPr>
        <p:spPr>
          <a:xfrm>
            <a:off x="214746" y="499854"/>
            <a:ext cx="1811370" cy="307777"/>
          </a:xfrm>
          <a:prstGeom prst="rect">
            <a:avLst/>
          </a:prstGeom>
          <a:noFill/>
        </p:spPr>
        <p:txBody>
          <a:bodyPr wrap="square" rtlCol="0">
            <a:spAutoFit/>
          </a:bodyPr>
          <a:lstStyle/>
          <a:p>
            <a:r>
              <a:rPr kumimoji="1" lang="ja-JP" altLang="en-US" sz="1400" b="1" dirty="0">
                <a:latin typeface="BIZ UDPゴシック" panose="020B0400000000000000" pitchFamily="50" charset="-128"/>
                <a:ea typeface="BIZ UDPゴシック" panose="020B0400000000000000" pitchFamily="50" charset="-128"/>
              </a:rPr>
              <a:t>特別障害者手当</a:t>
            </a:r>
          </a:p>
        </p:txBody>
      </p:sp>
      <p:sp>
        <p:nvSpPr>
          <p:cNvPr id="18" name="テキスト ボックス 17">
            <a:extLst>
              <a:ext uri="{FF2B5EF4-FFF2-40B4-BE49-F238E27FC236}">
                <a16:creationId xmlns:a16="http://schemas.microsoft.com/office/drawing/2014/main" id="{73BD2D96-191B-29C7-8509-3FC45B8C5218}"/>
              </a:ext>
            </a:extLst>
          </p:cNvPr>
          <p:cNvSpPr txBox="1"/>
          <p:nvPr/>
        </p:nvSpPr>
        <p:spPr>
          <a:xfrm>
            <a:off x="450205" y="843341"/>
            <a:ext cx="5976664" cy="646331"/>
          </a:xfrm>
          <a:prstGeom prst="rect">
            <a:avLst/>
          </a:prstGeom>
          <a:noFill/>
        </p:spPr>
        <p:txBody>
          <a:bodyPr wrap="square" rtlCol="0">
            <a:spAutoFit/>
          </a:bodyPr>
          <a:lstStyle/>
          <a:p>
            <a:r>
              <a:rPr kumimoji="1" lang="en-US" altLang="ja-JP" sz="1200" dirty="0">
                <a:latin typeface="BIZ UDPゴシック" panose="020B0400000000000000" pitchFamily="50" charset="-128"/>
                <a:ea typeface="BIZ UDPゴシック" panose="020B0400000000000000" pitchFamily="50" charset="-128"/>
              </a:rPr>
              <a:t>20</a:t>
            </a:r>
            <a:r>
              <a:rPr kumimoji="1" lang="ja-JP" altLang="en-US" sz="1200" dirty="0">
                <a:latin typeface="BIZ UDPゴシック" panose="020B0400000000000000" pitchFamily="50" charset="-128"/>
                <a:ea typeface="BIZ UDPゴシック" panose="020B0400000000000000" pitchFamily="50" charset="-128"/>
              </a:rPr>
              <a:t>歳以上で、日常生活において常時特別な介護が必要な障がいがある方に対して支給される手当です。</a:t>
            </a:r>
          </a:p>
          <a:p>
            <a:r>
              <a:rPr kumimoji="1" lang="ja-JP" altLang="en-US" sz="1200" dirty="0">
                <a:latin typeface="BIZ UDPゴシック" panose="020B0400000000000000" pitchFamily="50" charset="-128"/>
                <a:ea typeface="BIZ UDPゴシック" panose="020B0400000000000000" pitchFamily="50" charset="-128"/>
              </a:rPr>
              <a:t>　３か月以上の入院、施設入所、所得制限以上の所得がある方は受給できません</a:t>
            </a:r>
          </a:p>
        </p:txBody>
      </p:sp>
      <p:sp>
        <p:nvSpPr>
          <p:cNvPr id="19" name="テキスト ボックス 18">
            <a:extLst>
              <a:ext uri="{FF2B5EF4-FFF2-40B4-BE49-F238E27FC236}">
                <a16:creationId xmlns:a16="http://schemas.microsoft.com/office/drawing/2014/main" id="{1D5C4345-EE99-5134-26A4-16DE213DC6EB}"/>
              </a:ext>
            </a:extLst>
          </p:cNvPr>
          <p:cNvSpPr txBox="1"/>
          <p:nvPr/>
        </p:nvSpPr>
        <p:spPr>
          <a:xfrm>
            <a:off x="1844824" y="516274"/>
            <a:ext cx="2025739" cy="276999"/>
          </a:xfrm>
          <a:prstGeom prst="rect">
            <a:avLst/>
          </a:prstGeom>
          <a:noFill/>
        </p:spPr>
        <p:txBody>
          <a:bodyPr wrap="square" rtlCol="0">
            <a:spAutoFit/>
          </a:bodyPr>
          <a:lstStyle/>
          <a:p>
            <a:r>
              <a:rPr kumimoji="1" lang="ja-JP" altLang="en-US" sz="1200" dirty="0">
                <a:latin typeface="HGSｺﾞｼｯｸM" panose="020B0600000000000000" pitchFamily="50" charset="-128"/>
                <a:ea typeface="HGSｺﾞｼｯｸM" panose="020B0600000000000000" pitchFamily="50" charset="-128"/>
              </a:rPr>
              <a:t>申請窓口：市町村役場</a:t>
            </a:r>
          </a:p>
        </p:txBody>
      </p:sp>
      <p:sp>
        <p:nvSpPr>
          <p:cNvPr id="20" name="正方形/長方形 19">
            <a:extLst>
              <a:ext uri="{FF2B5EF4-FFF2-40B4-BE49-F238E27FC236}">
                <a16:creationId xmlns:a16="http://schemas.microsoft.com/office/drawing/2014/main" id="{4E665182-E3EF-3CD8-D4AB-35FE383D2490}"/>
              </a:ext>
            </a:extLst>
          </p:cNvPr>
          <p:cNvSpPr/>
          <p:nvPr/>
        </p:nvSpPr>
        <p:spPr>
          <a:xfrm>
            <a:off x="183548" y="1695906"/>
            <a:ext cx="6509973" cy="1014174"/>
          </a:xfrm>
          <a:prstGeom prst="rect">
            <a:avLst/>
          </a:prstGeom>
          <a:solidFill>
            <a:schemeClr val="bg1"/>
          </a:solidFill>
          <a:ln>
            <a:solidFill>
              <a:schemeClr val="accent2">
                <a:lumMod val="75000"/>
              </a:schemeClr>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A93307F8-2B0C-1ECD-C598-112E9544A675}"/>
              </a:ext>
            </a:extLst>
          </p:cNvPr>
          <p:cNvSpPr txBox="1"/>
          <p:nvPr/>
        </p:nvSpPr>
        <p:spPr>
          <a:xfrm>
            <a:off x="238994" y="1724067"/>
            <a:ext cx="1811370" cy="307777"/>
          </a:xfrm>
          <a:prstGeom prst="rect">
            <a:avLst/>
          </a:prstGeom>
          <a:noFill/>
        </p:spPr>
        <p:txBody>
          <a:bodyPr wrap="square" rtlCol="0">
            <a:spAutoFit/>
          </a:bodyPr>
          <a:lstStyle/>
          <a:p>
            <a:r>
              <a:rPr lang="ja-JP" altLang="en-US" sz="1400" b="1" dirty="0">
                <a:latin typeface="BIZ UDPゴシック" panose="020B0400000000000000" pitchFamily="50" charset="-128"/>
                <a:ea typeface="BIZ UDPゴシック" panose="020B0400000000000000" pitchFamily="50" charset="-128"/>
              </a:rPr>
              <a:t>障害児福祉手当</a:t>
            </a:r>
            <a:r>
              <a:rPr kumimoji="1" lang="ja-JP" altLang="en-US" sz="1400" b="1" dirty="0">
                <a:latin typeface="BIZ UDPゴシック" panose="020B0400000000000000" pitchFamily="50" charset="-128"/>
                <a:ea typeface="BIZ UDPゴシック" panose="020B0400000000000000" pitchFamily="50" charset="-128"/>
              </a:rPr>
              <a:t>　　</a:t>
            </a:r>
          </a:p>
        </p:txBody>
      </p:sp>
      <p:sp>
        <p:nvSpPr>
          <p:cNvPr id="23" name="テキスト ボックス 22">
            <a:extLst>
              <a:ext uri="{FF2B5EF4-FFF2-40B4-BE49-F238E27FC236}">
                <a16:creationId xmlns:a16="http://schemas.microsoft.com/office/drawing/2014/main" id="{D63ABD23-E0E8-1623-F121-CE3F1A8832F4}"/>
              </a:ext>
            </a:extLst>
          </p:cNvPr>
          <p:cNvSpPr txBox="1"/>
          <p:nvPr/>
        </p:nvSpPr>
        <p:spPr>
          <a:xfrm>
            <a:off x="318530" y="2005823"/>
            <a:ext cx="6220927" cy="646331"/>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a:t>
            </a:r>
            <a:r>
              <a:rPr kumimoji="1" lang="en-US" altLang="ja-JP" sz="1200" dirty="0">
                <a:latin typeface="BIZ UDPゴシック" panose="020B0400000000000000" pitchFamily="50" charset="-128"/>
                <a:ea typeface="BIZ UDPゴシック" panose="020B0400000000000000" pitchFamily="50" charset="-128"/>
              </a:rPr>
              <a:t>20</a:t>
            </a:r>
            <a:r>
              <a:rPr kumimoji="1" lang="ja-JP" altLang="en-US" sz="1200" dirty="0">
                <a:latin typeface="BIZ UDPゴシック" panose="020B0400000000000000" pitchFamily="50" charset="-128"/>
                <a:ea typeface="BIZ UDPゴシック" panose="020B0400000000000000" pitchFamily="50" charset="-128"/>
              </a:rPr>
              <a:t>歳未満で、日常生活において常時介護が必要な重度の障がいがある児童に対して支給される手当です。</a:t>
            </a:r>
          </a:p>
          <a:p>
            <a:r>
              <a:rPr kumimoji="1" lang="ja-JP" altLang="en-US" sz="1200" dirty="0">
                <a:latin typeface="BIZ UDPゴシック" panose="020B0400000000000000" pitchFamily="50" charset="-128"/>
                <a:ea typeface="BIZ UDPゴシック" panose="020B0400000000000000" pitchFamily="50" charset="-128"/>
              </a:rPr>
              <a:t>　施設入所中又は扶養義務者に所得制限以上の所得がある方は受給できません。</a:t>
            </a:r>
          </a:p>
        </p:txBody>
      </p:sp>
      <p:sp>
        <p:nvSpPr>
          <p:cNvPr id="24" name="テキスト ボックス 23">
            <a:extLst>
              <a:ext uri="{FF2B5EF4-FFF2-40B4-BE49-F238E27FC236}">
                <a16:creationId xmlns:a16="http://schemas.microsoft.com/office/drawing/2014/main" id="{C1225D90-7251-7E4E-F956-9ADB01D0362E}"/>
              </a:ext>
            </a:extLst>
          </p:cNvPr>
          <p:cNvSpPr txBox="1"/>
          <p:nvPr/>
        </p:nvSpPr>
        <p:spPr>
          <a:xfrm>
            <a:off x="1844823" y="1734110"/>
            <a:ext cx="2025739" cy="276999"/>
          </a:xfrm>
          <a:prstGeom prst="rect">
            <a:avLst/>
          </a:prstGeom>
          <a:noFill/>
        </p:spPr>
        <p:txBody>
          <a:bodyPr wrap="square" rtlCol="0">
            <a:spAutoFit/>
          </a:bodyPr>
          <a:lstStyle/>
          <a:p>
            <a:r>
              <a:rPr kumimoji="1" lang="ja-JP" altLang="en-US" sz="1200" dirty="0">
                <a:latin typeface="HGSｺﾞｼｯｸM" panose="020B0600000000000000" pitchFamily="50" charset="-128"/>
                <a:ea typeface="HGSｺﾞｼｯｸM" panose="020B0600000000000000" pitchFamily="50" charset="-128"/>
              </a:rPr>
              <a:t>申請窓口：市町村役場</a:t>
            </a:r>
          </a:p>
        </p:txBody>
      </p:sp>
      <p:sp>
        <p:nvSpPr>
          <p:cNvPr id="25" name="正方形/長方形 24">
            <a:extLst>
              <a:ext uri="{FF2B5EF4-FFF2-40B4-BE49-F238E27FC236}">
                <a16:creationId xmlns:a16="http://schemas.microsoft.com/office/drawing/2014/main" id="{496C028D-13A5-4C2B-2EAD-DCC720AFC383}"/>
              </a:ext>
            </a:extLst>
          </p:cNvPr>
          <p:cNvSpPr/>
          <p:nvPr/>
        </p:nvSpPr>
        <p:spPr>
          <a:xfrm>
            <a:off x="174008" y="2829890"/>
            <a:ext cx="6509973" cy="2041562"/>
          </a:xfrm>
          <a:prstGeom prst="rect">
            <a:avLst/>
          </a:prstGeom>
          <a:solidFill>
            <a:schemeClr val="bg1"/>
          </a:solidFill>
          <a:ln>
            <a:solidFill>
              <a:schemeClr val="accent2">
                <a:lumMod val="75000"/>
              </a:schemeClr>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5B935B1E-DEAF-4B82-9EF0-A926A7A853F3}"/>
              </a:ext>
            </a:extLst>
          </p:cNvPr>
          <p:cNvSpPr txBox="1"/>
          <p:nvPr/>
        </p:nvSpPr>
        <p:spPr>
          <a:xfrm>
            <a:off x="228099" y="2859871"/>
            <a:ext cx="2251444" cy="307777"/>
          </a:xfrm>
          <a:prstGeom prst="rect">
            <a:avLst/>
          </a:prstGeom>
          <a:noFill/>
        </p:spPr>
        <p:txBody>
          <a:bodyPr wrap="square" rtlCol="0">
            <a:spAutoFit/>
          </a:bodyPr>
          <a:lstStyle/>
          <a:p>
            <a:r>
              <a:rPr kumimoji="1" lang="ja-JP" altLang="en-US" sz="1400" b="1" dirty="0">
                <a:latin typeface="BIZ UDPゴシック" panose="020B0400000000000000" pitchFamily="50" charset="-128"/>
                <a:ea typeface="BIZ UDPゴシック" panose="020B0400000000000000" pitchFamily="50" charset="-128"/>
              </a:rPr>
              <a:t>特別児童扶養手当</a:t>
            </a:r>
          </a:p>
        </p:txBody>
      </p:sp>
      <p:sp>
        <p:nvSpPr>
          <p:cNvPr id="27" name="テキスト ボックス 26">
            <a:extLst>
              <a:ext uri="{FF2B5EF4-FFF2-40B4-BE49-F238E27FC236}">
                <a16:creationId xmlns:a16="http://schemas.microsoft.com/office/drawing/2014/main" id="{475F3822-35B9-1484-FCAB-AEC937D6BA03}"/>
              </a:ext>
            </a:extLst>
          </p:cNvPr>
          <p:cNvSpPr txBox="1"/>
          <p:nvPr/>
        </p:nvSpPr>
        <p:spPr>
          <a:xfrm>
            <a:off x="2492896" y="2875080"/>
            <a:ext cx="2025739" cy="276999"/>
          </a:xfrm>
          <a:prstGeom prst="rect">
            <a:avLst/>
          </a:prstGeom>
          <a:noFill/>
        </p:spPr>
        <p:txBody>
          <a:bodyPr wrap="square" rtlCol="0">
            <a:spAutoFit/>
          </a:bodyPr>
          <a:lstStyle/>
          <a:p>
            <a:r>
              <a:rPr kumimoji="1" lang="ja-JP" altLang="en-US" sz="1200" dirty="0">
                <a:latin typeface="HGSｺﾞｼｯｸM" panose="020B0600000000000000" pitchFamily="50" charset="-128"/>
                <a:ea typeface="HGSｺﾞｼｯｸM" panose="020B0600000000000000" pitchFamily="50" charset="-128"/>
              </a:rPr>
              <a:t>申請窓口：市町村役場</a:t>
            </a:r>
          </a:p>
        </p:txBody>
      </p:sp>
      <p:sp>
        <p:nvSpPr>
          <p:cNvPr id="28" name="テキスト ボックス 27">
            <a:extLst>
              <a:ext uri="{FF2B5EF4-FFF2-40B4-BE49-F238E27FC236}">
                <a16:creationId xmlns:a16="http://schemas.microsoft.com/office/drawing/2014/main" id="{E1D9348C-6A7A-1B11-3FA6-2857BFF8D1CB}"/>
              </a:ext>
            </a:extLst>
          </p:cNvPr>
          <p:cNvSpPr txBox="1"/>
          <p:nvPr/>
        </p:nvSpPr>
        <p:spPr>
          <a:xfrm>
            <a:off x="222037" y="3139833"/>
            <a:ext cx="6432997" cy="1569660"/>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精神又は身体に障がいのある</a:t>
            </a:r>
            <a:r>
              <a:rPr kumimoji="1" lang="en-US" altLang="ja-JP" sz="1200" dirty="0">
                <a:latin typeface="BIZ UDPゴシック" panose="020B0400000000000000" pitchFamily="50" charset="-128"/>
                <a:ea typeface="BIZ UDPゴシック" panose="020B0400000000000000" pitchFamily="50" charset="-128"/>
              </a:rPr>
              <a:t>20</a:t>
            </a:r>
            <a:r>
              <a:rPr kumimoji="1" lang="ja-JP" altLang="en-US" sz="1200" dirty="0">
                <a:latin typeface="BIZ UDPゴシック" panose="020B0400000000000000" pitchFamily="50" charset="-128"/>
                <a:ea typeface="BIZ UDPゴシック" panose="020B0400000000000000" pitchFamily="50" charset="-128"/>
              </a:rPr>
              <a:t>歳未満の児童を監護している父母、または養育者に支給される手当です。</a:t>
            </a:r>
          </a:p>
          <a:p>
            <a:r>
              <a:rPr kumimoji="1" lang="ja-JP" altLang="en-US" sz="1200" dirty="0">
                <a:latin typeface="BIZ UDPゴシック" panose="020B0400000000000000" pitchFamily="50" charset="-128"/>
                <a:ea typeface="BIZ UDPゴシック" panose="020B0400000000000000" pitchFamily="50" charset="-128"/>
              </a:rPr>
              <a:t>　１級、２級の等級があり、１級は身体障害者手帳１、２級又は療育手帳Ａを持っている人及び同程度の障がいがある方、２級は身体障害者手帳の３、４級の一部、又は療育手帳Ｂの一部、及び同程度の障がいがある方が対象になります。</a:t>
            </a:r>
          </a:p>
          <a:p>
            <a:r>
              <a:rPr kumimoji="1" lang="ja-JP" altLang="en-US" sz="1200" dirty="0">
                <a:latin typeface="BIZ UDPゴシック" panose="020B0400000000000000" pitchFamily="50" charset="-128"/>
                <a:ea typeface="BIZ UDPゴシック" panose="020B0400000000000000" pitchFamily="50" charset="-128"/>
              </a:rPr>
              <a:t>　なお、申請には診断書の提出が必要となりますが、身体障害者手帳１、２級又は療育手帳Ａの交付を受けているときは省略できる場合があります。</a:t>
            </a:r>
          </a:p>
          <a:p>
            <a:r>
              <a:rPr kumimoji="1" lang="ja-JP" altLang="en-US" sz="1200" dirty="0">
                <a:latin typeface="BIZ UDPゴシック" panose="020B0400000000000000" pitchFamily="50" charset="-128"/>
                <a:ea typeface="BIZ UDPゴシック" panose="020B0400000000000000" pitchFamily="50" charset="-128"/>
              </a:rPr>
              <a:t>　対象児童が施設入所中、世帯が所得制限以上の所得がある場合は受給できません。</a:t>
            </a:r>
          </a:p>
        </p:txBody>
      </p:sp>
      <p:sp>
        <p:nvSpPr>
          <p:cNvPr id="3" name="正方形/長方形 2">
            <a:extLst>
              <a:ext uri="{FF2B5EF4-FFF2-40B4-BE49-F238E27FC236}">
                <a16:creationId xmlns:a16="http://schemas.microsoft.com/office/drawing/2014/main" id="{DC33655D-2F80-CEF5-A176-E8A162251FF8}"/>
              </a:ext>
            </a:extLst>
          </p:cNvPr>
          <p:cNvSpPr/>
          <p:nvPr/>
        </p:nvSpPr>
        <p:spPr>
          <a:xfrm>
            <a:off x="174008" y="4996997"/>
            <a:ext cx="6509973" cy="1231187"/>
          </a:xfrm>
          <a:prstGeom prst="rect">
            <a:avLst/>
          </a:prstGeom>
          <a:solidFill>
            <a:schemeClr val="bg1"/>
          </a:solidFill>
          <a:ln>
            <a:solidFill>
              <a:schemeClr val="accent2">
                <a:lumMod val="75000"/>
              </a:schemeClr>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BD3B616A-E973-339B-ED6F-4EF53CA78633}"/>
              </a:ext>
            </a:extLst>
          </p:cNvPr>
          <p:cNvSpPr txBox="1"/>
          <p:nvPr/>
        </p:nvSpPr>
        <p:spPr>
          <a:xfrm>
            <a:off x="210257" y="5019436"/>
            <a:ext cx="1235306"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〇障害年金</a:t>
            </a:r>
          </a:p>
        </p:txBody>
      </p:sp>
      <p:sp>
        <p:nvSpPr>
          <p:cNvPr id="4" name="テキスト ボックス 3">
            <a:extLst>
              <a:ext uri="{FF2B5EF4-FFF2-40B4-BE49-F238E27FC236}">
                <a16:creationId xmlns:a16="http://schemas.microsoft.com/office/drawing/2014/main" id="{92F4BF50-C8C7-484F-ADDF-AFDEAAD436A2}"/>
              </a:ext>
            </a:extLst>
          </p:cNvPr>
          <p:cNvSpPr txBox="1"/>
          <p:nvPr/>
        </p:nvSpPr>
        <p:spPr>
          <a:xfrm>
            <a:off x="275128" y="5316145"/>
            <a:ext cx="6432997" cy="830997"/>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何らかの病気や事故で一定の障がい状態になった場合、支給要件を満たしていると障害年金が受給できます。</a:t>
            </a:r>
          </a:p>
          <a:p>
            <a:r>
              <a:rPr kumimoji="1" lang="ja-JP" altLang="en-US" sz="1200" dirty="0">
                <a:latin typeface="BIZ UDPゴシック" panose="020B0400000000000000" pitchFamily="50" charset="-128"/>
                <a:ea typeface="BIZ UDPゴシック" panose="020B0400000000000000" pitchFamily="50" charset="-128"/>
              </a:rPr>
              <a:t>　初診日に加入していた年金により、申請窓口が異なります。国民年金は市町村窓口、厚生年金は年金事務所等となります。</a:t>
            </a:r>
          </a:p>
        </p:txBody>
      </p:sp>
      <p:sp>
        <p:nvSpPr>
          <p:cNvPr id="6" name="テキスト ボックス 5">
            <a:extLst>
              <a:ext uri="{FF2B5EF4-FFF2-40B4-BE49-F238E27FC236}">
                <a16:creationId xmlns:a16="http://schemas.microsoft.com/office/drawing/2014/main" id="{3589866F-2E8F-657C-B95A-3E873DD7A85A}"/>
              </a:ext>
            </a:extLst>
          </p:cNvPr>
          <p:cNvSpPr txBox="1"/>
          <p:nvPr/>
        </p:nvSpPr>
        <p:spPr>
          <a:xfrm>
            <a:off x="-5680" y="6460615"/>
            <a:ext cx="3789040"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〇いわて医療的ケア児支援ガイドブック</a:t>
            </a:r>
          </a:p>
        </p:txBody>
      </p:sp>
      <p:sp>
        <p:nvSpPr>
          <p:cNvPr id="8" name="サブタイトル 2">
            <a:extLst>
              <a:ext uri="{FF2B5EF4-FFF2-40B4-BE49-F238E27FC236}">
                <a16:creationId xmlns:a16="http://schemas.microsoft.com/office/drawing/2014/main" id="{D65BBB46-1E03-1518-54FB-B82321B34DBC}"/>
              </a:ext>
            </a:extLst>
          </p:cNvPr>
          <p:cNvSpPr txBox="1">
            <a:spLocks/>
          </p:cNvSpPr>
          <p:nvPr/>
        </p:nvSpPr>
        <p:spPr>
          <a:xfrm>
            <a:off x="183548" y="6802391"/>
            <a:ext cx="6469240" cy="56270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700"/>
              </a:lnSpc>
              <a:buNone/>
            </a:pPr>
            <a:r>
              <a:rPr lang="ja-JP" altLang="en-US" sz="1200" dirty="0">
                <a:latin typeface="HGSｺﾞｼｯｸM" panose="020B0600000000000000" pitchFamily="50" charset="-128"/>
                <a:ea typeface="HGSｺﾞｼｯｸM" panose="020B0600000000000000" pitchFamily="50" charset="-128"/>
              </a:rPr>
              <a:t>　</a:t>
            </a:r>
            <a:r>
              <a:rPr lang="ja-JP" altLang="en-US" sz="1200" dirty="0">
                <a:latin typeface="BIZ UDPゴシック" panose="020B0400000000000000" pitchFamily="50" charset="-128"/>
                <a:ea typeface="BIZ UDPゴシック" panose="020B0400000000000000" pitchFamily="50" charset="-128"/>
              </a:rPr>
              <a:t>医療的ケアが必要なお子さんへの支援を目的に、様々な分野における支援の内容について解説するガイドブックです。ホームページで公開しています。</a:t>
            </a:r>
          </a:p>
        </p:txBody>
      </p:sp>
      <p:sp>
        <p:nvSpPr>
          <p:cNvPr id="9" name="サブタイトル 2">
            <a:extLst>
              <a:ext uri="{FF2B5EF4-FFF2-40B4-BE49-F238E27FC236}">
                <a16:creationId xmlns:a16="http://schemas.microsoft.com/office/drawing/2014/main" id="{B701745C-2991-8D7D-79AC-3F3F5701F504}"/>
              </a:ext>
            </a:extLst>
          </p:cNvPr>
          <p:cNvSpPr txBox="1">
            <a:spLocks/>
          </p:cNvSpPr>
          <p:nvPr/>
        </p:nvSpPr>
        <p:spPr>
          <a:xfrm>
            <a:off x="183548" y="7230487"/>
            <a:ext cx="6125772" cy="447741"/>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000" dirty="0">
                <a:latin typeface="BIZ UDPゴシック" panose="020B0400000000000000" pitchFamily="50" charset="-128"/>
                <a:ea typeface="BIZ UDPゴシック" panose="020B0400000000000000" pitchFamily="50" charset="-128"/>
              </a:rPr>
              <a:t>　</a:t>
            </a:r>
            <a:r>
              <a:rPr lang="en-US" altLang="ja-JP" sz="1000" dirty="0">
                <a:latin typeface="BIZ UDPゴシック" panose="020B0400000000000000" pitchFamily="50" charset="-128"/>
                <a:ea typeface="BIZ UDPゴシック" panose="020B0400000000000000" pitchFamily="50" charset="-128"/>
              </a:rPr>
              <a:t>https://www.pref.iwate.jp/kurashikankyou/fukushi/shougai/kokoro/1041582.html</a:t>
            </a:r>
          </a:p>
        </p:txBody>
      </p:sp>
      <p:pic>
        <p:nvPicPr>
          <p:cNvPr id="10" name="Picture 4" descr="https://qr.quel.jp/tmp/50a390d82131649f015fbd467d13d79e7821a7b9.png">
            <a:extLst>
              <a:ext uri="{FF2B5EF4-FFF2-40B4-BE49-F238E27FC236}">
                <a16:creationId xmlns:a16="http://schemas.microsoft.com/office/drawing/2014/main" id="{3BBF2237-71FF-CA0A-5430-6BD876E882F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21193" y="7513459"/>
            <a:ext cx="731595" cy="731595"/>
          </a:xfrm>
          <a:prstGeom prst="rect">
            <a:avLst/>
          </a:prstGeom>
          <a:noFill/>
          <a:extLst>
            <a:ext uri="{909E8E84-426E-40DD-AFC4-6F175D3DCCD1}">
              <a14:hiddenFill xmlns:a14="http://schemas.microsoft.com/office/drawing/2010/main">
                <a:solidFill>
                  <a:srgbClr val="FFFFFF"/>
                </a:solidFill>
              </a14:hiddenFill>
            </a:ext>
          </a:extLst>
        </p:spPr>
      </p:pic>
      <p:sp>
        <p:nvSpPr>
          <p:cNvPr id="7" name="スライド番号プレースホルダー 4">
            <a:extLst>
              <a:ext uri="{FF2B5EF4-FFF2-40B4-BE49-F238E27FC236}">
                <a16:creationId xmlns:a16="http://schemas.microsoft.com/office/drawing/2014/main" id="{4A30BC31-90BF-0CCE-536E-0ADC6E2D99CB}"/>
              </a:ext>
            </a:extLst>
          </p:cNvPr>
          <p:cNvSpPr>
            <a:spLocks noGrp="1"/>
          </p:cNvSpPr>
          <p:nvPr>
            <p:ph type="sldNum" sz="quarter" idx="12"/>
          </p:nvPr>
        </p:nvSpPr>
        <p:spPr>
          <a:xfrm>
            <a:off x="5293291" y="8738983"/>
            <a:ext cx="1543050" cy="486833"/>
          </a:xfrm>
        </p:spPr>
        <p:txBody>
          <a:bodyPr/>
          <a:lstStyle/>
          <a:p>
            <a:r>
              <a:rPr kumimoji="1" lang="en-US" altLang="ja-JP" sz="1600" dirty="0"/>
              <a:t>14</a:t>
            </a:r>
            <a:endParaRPr kumimoji="1" lang="ja-JP" altLang="en-US" sz="1600" dirty="0"/>
          </a:p>
        </p:txBody>
      </p:sp>
    </p:spTree>
    <p:extLst>
      <p:ext uri="{BB962C8B-B14F-4D97-AF65-F5344CB8AC3E}">
        <p14:creationId xmlns:p14="http://schemas.microsoft.com/office/powerpoint/2010/main" val="3762989774"/>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D6019-AC61-BB71-51A6-77C85C0079D6}"/>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6218663B-624F-592A-17F3-DF635F11F7A9}"/>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介護保険制度</a:t>
            </a:r>
          </a:p>
        </p:txBody>
      </p:sp>
      <p:sp>
        <p:nvSpPr>
          <p:cNvPr id="11" name="角丸四角形 10">
            <a:extLst>
              <a:ext uri="{FF2B5EF4-FFF2-40B4-BE49-F238E27FC236}">
                <a16:creationId xmlns:a16="http://schemas.microsoft.com/office/drawing/2014/main" id="{134504E3-B557-0881-FDEA-79FD278EEAA4}"/>
              </a:ext>
            </a:extLst>
          </p:cNvPr>
          <p:cNvSpPr/>
          <p:nvPr/>
        </p:nvSpPr>
        <p:spPr>
          <a:xfrm>
            <a:off x="174013" y="827584"/>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F1800B11-D159-7D0C-52AA-FBC981429A49}"/>
              </a:ext>
            </a:extLst>
          </p:cNvPr>
          <p:cNvSpPr txBox="1">
            <a:spLocks/>
          </p:cNvSpPr>
          <p:nvPr/>
        </p:nvSpPr>
        <p:spPr>
          <a:xfrm>
            <a:off x="202069" y="4211960"/>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2" name="サブタイトル 2">
            <a:extLst>
              <a:ext uri="{FF2B5EF4-FFF2-40B4-BE49-F238E27FC236}">
                <a16:creationId xmlns:a16="http://schemas.microsoft.com/office/drawing/2014/main" id="{52104EA1-CCEC-5CF9-869B-C7A79360DAE6}"/>
              </a:ext>
            </a:extLst>
          </p:cNvPr>
          <p:cNvSpPr txBox="1">
            <a:spLocks/>
          </p:cNvSpPr>
          <p:nvPr/>
        </p:nvSpPr>
        <p:spPr>
          <a:xfrm>
            <a:off x="194379" y="539552"/>
            <a:ext cx="6469240" cy="936104"/>
          </a:xfrm>
          <a:prstGeom prst="rect">
            <a:avLst/>
          </a:prstGeom>
        </p:spPr>
        <p:txBody>
          <a:bodyPr>
            <a:normAutofit fontScale="925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200" dirty="0">
                <a:latin typeface="HGSｺﾞｼｯｸM" panose="020B0600000000000000" pitchFamily="50" charset="-128"/>
                <a:ea typeface="HGSｺﾞｼｯｸM" panose="020B0600000000000000" pitchFamily="50" charset="-128"/>
              </a:rPr>
              <a:t>　</a:t>
            </a:r>
            <a:r>
              <a:rPr lang="ja-JP" altLang="en-US" sz="1200" dirty="0">
                <a:latin typeface="BIZ UDPゴシック" panose="020B0400000000000000" pitchFamily="50" charset="-128"/>
                <a:ea typeface="BIZ UDPゴシック" panose="020B0400000000000000" pitchFamily="50" charset="-128"/>
              </a:rPr>
              <a:t>介護保険制度は平成</a:t>
            </a:r>
            <a:r>
              <a:rPr lang="en-US" altLang="ja-JP" sz="1200" dirty="0">
                <a:latin typeface="BIZ UDPゴシック" panose="020B0400000000000000" pitchFamily="50" charset="-128"/>
                <a:ea typeface="BIZ UDPゴシック" panose="020B0400000000000000" pitchFamily="50" charset="-128"/>
              </a:rPr>
              <a:t>12</a:t>
            </a:r>
            <a:r>
              <a:rPr lang="ja-JP" altLang="en-US" sz="1200" dirty="0">
                <a:latin typeface="BIZ UDPゴシック" panose="020B0400000000000000" pitchFamily="50" charset="-128"/>
                <a:ea typeface="BIZ UDPゴシック" panose="020B0400000000000000" pitchFamily="50" charset="-128"/>
              </a:rPr>
              <a:t>年</a:t>
            </a:r>
            <a:r>
              <a:rPr lang="en-US" altLang="ja-JP" sz="1200" dirty="0">
                <a:latin typeface="BIZ UDPゴシック" panose="020B0400000000000000" pitchFamily="50" charset="-128"/>
                <a:ea typeface="BIZ UDPゴシック" panose="020B0400000000000000" pitchFamily="50" charset="-128"/>
              </a:rPr>
              <a:t>4</a:t>
            </a:r>
            <a:r>
              <a:rPr lang="ja-JP" altLang="en-US" sz="1200" dirty="0">
                <a:latin typeface="BIZ UDPゴシック" panose="020B0400000000000000" pitchFamily="50" charset="-128"/>
                <a:ea typeface="BIZ UDPゴシック" panose="020B0400000000000000" pitchFamily="50" charset="-128"/>
              </a:rPr>
              <a:t>月からスタートしました。原則として４０歳以上の方全員が被保険者（保険加入者）となり、市町村が運営する公的社会保険制度です。被保険者になると保険料を納め、介護が必要と認定された時、費用の一部（収入に応じて１割、</a:t>
            </a:r>
            <a:r>
              <a:rPr lang="en-US" altLang="ja-JP" sz="1200" dirty="0">
                <a:latin typeface="BIZ UDPゴシック" panose="020B0400000000000000" pitchFamily="50" charset="-128"/>
                <a:ea typeface="BIZ UDPゴシック" panose="020B0400000000000000" pitchFamily="50" charset="-128"/>
              </a:rPr>
              <a:t>2</a:t>
            </a:r>
            <a:r>
              <a:rPr lang="ja-JP" altLang="en-US" sz="1200" dirty="0">
                <a:latin typeface="BIZ UDPゴシック" panose="020B0400000000000000" pitchFamily="50" charset="-128"/>
                <a:ea typeface="BIZ UDPゴシック" panose="020B0400000000000000" pitchFamily="50" charset="-128"/>
              </a:rPr>
              <a:t>割又は</a:t>
            </a:r>
            <a:r>
              <a:rPr lang="en-US" altLang="ja-JP" sz="1200" dirty="0">
                <a:latin typeface="BIZ UDPゴシック" panose="020B0400000000000000" pitchFamily="50" charset="-128"/>
                <a:ea typeface="BIZ UDPゴシック" panose="020B0400000000000000" pitchFamily="50" charset="-128"/>
              </a:rPr>
              <a:t>3</a:t>
            </a:r>
            <a:r>
              <a:rPr lang="ja-JP" altLang="en-US" sz="1200" dirty="0">
                <a:latin typeface="BIZ UDPゴシック" panose="020B0400000000000000" pitchFamily="50" charset="-128"/>
                <a:ea typeface="BIZ UDPゴシック" panose="020B0400000000000000" pitchFamily="50" charset="-128"/>
              </a:rPr>
              <a:t>割）を支払って介護サービスが利用できます。</a:t>
            </a:r>
          </a:p>
          <a:p>
            <a:pPr marL="0" indent="0">
              <a:lnSpc>
                <a:spcPct val="150000"/>
              </a:lnSpc>
              <a:buNone/>
            </a:pPr>
            <a:endParaRPr lang="ja-JP" altLang="en-US" sz="1200" dirty="0">
              <a:latin typeface="HG丸ｺﾞｼｯｸM-PRO" panose="020F0600000000000000" pitchFamily="50" charset="-128"/>
              <a:ea typeface="HG丸ｺﾞｼｯｸM-PRO" panose="020F0600000000000000" pitchFamily="50" charset="-128"/>
            </a:endParaRPr>
          </a:p>
        </p:txBody>
      </p:sp>
      <p:sp>
        <p:nvSpPr>
          <p:cNvPr id="3" name="正方形/長方形 2">
            <a:extLst>
              <a:ext uri="{FF2B5EF4-FFF2-40B4-BE49-F238E27FC236}">
                <a16:creationId xmlns:a16="http://schemas.microsoft.com/office/drawing/2014/main" id="{DCC26071-4B38-2B2C-2906-1EF95A9F5D0E}"/>
              </a:ext>
            </a:extLst>
          </p:cNvPr>
          <p:cNvSpPr/>
          <p:nvPr/>
        </p:nvSpPr>
        <p:spPr>
          <a:xfrm>
            <a:off x="174014" y="1481100"/>
            <a:ext cx="6481917" cy="6619292"/>
          </a:xfrm>
          <a:prstGeom prst="rect">
            <a:avLst/>
          </a:prstGeom>
          <a:solidFill>
            <a:schemeClr val="accent4">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6" name="表 5">
            <a:extLst>
              <a:ext uri="{FF2B5EF4-FFF2-40B4-BE49-F238E27FC236}">
                <a16:creationId xmlns:a16="http://schemas.microsoft.com/office/drawing/2014/main" id="{A6B123A6-6EFD-4152-9E64-F793CEDB77E0}"/>
              </a:ext>
            </a:extLst>
          </p:cNvPr>
          <p:cNvGraphicFramePr>
            <a:graphicFrameLocks noGrp="1"/>
          </p:cNvGraphicFramePr>
          <p:nvPr>
            <p:extLst>
              <p:ext uri="{D42A27DB-BD31-4B8C-83A1-F6EECF244321}">
                <p14:modId xmlns:p14="http://schemas.microsoft.com/office/powerpoint/2010/main" val="2029513907"/>
              </p:ext>
            </p:extLst>
          </p:nvPr>
        </p:nvGraphicFramePr>
        <p:xfrm>
          <a:off x="426639" y="1907704"/>
          <a:ext cx="5976666" cy="6048672"/>
        </p:xfrm>
        <a:graphic>
          <a:graphicData uri="http://schemas.openxmlformats.org/drawingml/2006/table">
            <a:tbl>
              <a:tblPr firstRow="1" bandRow="1">
                <a:tableStyleId>{72833802-FEF1-4C79-8D5D-14CF1EAF98D9}</a:tableStyleId>
              </a:tblPr>
              <a:tblGrid>
                <a:gridCol w="545642">
                  <a:extLst>
                    <a:ext uri="{9D8B030D-6E8A-4147-A177-3AD203B41FA5}">
                      <a16:colId xmlns:a16="http://schemas.microsoft.com/office/drawing/2014/main" val="3999635187"/>
                    </a:ext>
                  </a:extLst>
                </a:gridCol>
                <a:gridCol w="1872208">
                  <a:extLst>
                    <a:ext uri="{9D8B030D-6E8A-4147-A177-3AD203B41FA5}">
                      <a16:colId xmlns:a16="http://schemas.microsoft.com/office/drawing/2014/main" val="3276921909"/>
                    </a:ext>
                  </a:extLst>
                </a:gridCol>
                <a:gridCol w="3558816">
                  <a:extLst>
                    <a:ext uri="{9D8B030D-6E8A-4147-A177-3AD203B41FA5}">
                      <a16:colId xmlns:a16="http://schemas.microsoft.com/office/drawing/2014/main" val="3922427832"/>
                    </a:ext>
                  </a:extLst>
                </a:gridCol>
              </a:tblGrid>
              <a:tr h="642440">
                <a:tc>
                  <a:txBody>
                    <a:bodyPr/>
                    <a:lstStyle/>
                    <a:p>
                      <a:endParaRPr kumimoji="1" lang="ja-JP" altLang="en-US" dirty="0"/>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年齢</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受給条件</a:t>
                      </a: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818416053"/>
                  </a:ext>
                </a:extLst>
              </a:tr>
              <a:tr h="1804155">
                <a:tc>
                  <a:txBody>
                    <a:bodyP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１号被保険者</a:t>
                      </a:r>
                    </a:p>
                  </a:txBody>
                  <a:tcPr vert="eaVert"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・市町村の区域内に住所がある</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65</a:t>
                      </a:r>
                      <a:r>
                        <a:rPr kumimoji="1" lang="ja-JP" altLang="en-US" sz="1400" dirty="0">
                          <a:latin typeface="BIZ UDPゴシック" panose="020B0400000000000000" pitchFamily="50" charset="-128"/>
                          <a:ea typeface="BIZ UDPゴシック" panose="020B0400000000000000" pitchFamily="50" charset="-128"/>
                        </a:rPr>
                        <a:t>歳以上の方</a:t>
                      </a:r>
                    </a:p>
                  </a:txBody>
                  <a:tcPr anchor="ctr">
                    <a:lnR w="12700" cap="flat" cmpd="sng" algn="ctr">
                      <a:solidFill>
                        <a:srgbClr val="FA9F26"/>
                      </a:solidFill>
                      <a:prstDash val="solid"/>
                      <a:round/>
                      <a:headEnd type="none" w="med" len="med"/>
                      <a:tailEnd type="none" w="med" len="med"/>
                    </a:lnR>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原因を問わず、要介護状態、要支援状態の時にサービスを受けられます。</a:t>
                      </a:r>
                    </a:p>
                  </a:txBody>
                  <a:tcPr anchor="ctr">
                    <a:lnL w="12700" cap="flat" cmpd="sng" algn="ctr">
                      <a:solidFill>
                        <a:srgbClr val="FA9F26"/>
                      </a:solidFill>
                      <a:prstDash val="solid"/>
                      <a:round/>
                      <a:headEnd type="none" w="med" len="med"/>
                      <a:tailEnd type="none" w="med" len="med"/>
                    </a:lnL>
                    <a:solidFill>
                      <a:schemeClr val="bg1"/>
                    </a:solidFill>
                  </a:tcPr>
                </a:tc>
                <a:extLst>
                  <a:ext uri="{0D108BD9-81ED-4DB2-BD59-A6C34878D82A}">
                    <a16:rowId xmlns:a16="http://schemas.microsoft.com/office/drawing/2014/main" val="2673298991"/>
                  </a:ext>
                </a:extLst>
              </a:tr>
              <a:tr h="3602077">
                <a:tc>
                  <a:txBody>
                    <a:bodyP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２号被保険者</a:t>
                      </a:r>
                    </a:p>
                  </a:txBody>
                  <a:tcPr vert="eaVert" anchor="ctr">
                    <a:lnT w="12700" cap="flat" cmpd="sng" algn="ctr">
                      <a:solidFill>
                        <a:schemeClr val="bg1"/>
                      </a:solidFill>
                      <a:prstDash val="solid"/>
                      <a:round/>
                      <a:headEnd type="none" w="med" len="med"/>
                      <a:tailEnd type="none" w="med" len="med"/>
                    </a:lnT>
                    <a:solidFill>
                      <a:schemeClr val="accent2"/>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・市町村の区域内に住所がある</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40</a:t>
                      </a:r>
                      <a:r>
                        <a:rPr kumimoji="1" lang="ja-JP" altLang="en-US" sz="1400" dirty="0">
                          <a:latin typeface="BIZ UDPゴシック" panose="020B0400000000000000" pitchFamily="50" charset="-128"/>
                          <a:ea typeface="BIZ UDPゴシック" panose="020B0400000000000000" pitchFamily="50" charset="-128"/>
                        </a:rPr>
                        <a:t>歳～</a:t>
                      </a:r>
                      <a:r>
                        <a:rPr kumimoji="1" lang="en-US" altLang="ja-JP" sz="1400" dirty="0">
                          <a:latin typeface="BIZ UDPゴシック" panose="020B0400000000000000" pitchFamily="50" charset="-128"/>
                          <a:ea typeface="BIZ UDPゴシック" panose="020B0400000000000000" pitchFamily="50" charset="-128"/>
                        </a:rPr>
                        <a:t>64</a:t>
                      </a:r>
                      <a:r>
                        <a:rPr kumimoji="1" lang="ja-JP" altLang="en-US" sz="1400" dirty="0">
                          <a:latin typeface="BIZ UDPゴシック" panose="020B0400000000000000" pitchFamily="50" charset="-128"/>
                          <a:ea typeface="BIZ UDPゴシック" panose="020B0400000000000000" pitchFamily="50" charset="-128"/>
                        </a:rPr>
                        <a:t>歳までの医療保険に加入している方</a:t>
                      </a:r>
                    </a:p>
                  </a:txBody>
                  <a:tcPr anchor="ctr">
                    <a:lnR w="12700" cap="flat" cmpd="sng" algn="ctr">
                      <a:solidFill>
                        <a:srgbClr val="FA9F26"/>
                      </a:solidFill>
                      <a:prstDash val="solid"/>
                      <a:round/>
                      <a:headEnd type="none" w="med" len="med"/>
                      <a:tailEnd type="none" w="med" len="med"/>
                    </a:lnR>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下記に記載している特定疾病（</a:t>
                      </a:r>
                      <a:r>
                        <a:rPr kumimoji="1" lang="en-US" altLang="ja-JP" sz="1200" dirty="0">
                          <a:latin typeface="BIZ UDPゴシック" panose="020B0400000000000000" pitchFamily="50" charset="-128"/>
                          <a:ea typeface="BIZ UDPゴシック" panose="020B0400000000000000" pitchFamily="50" charset="-128"/>
                        </a:rPr>
                        <a:t>16</a:t>
                      </a:r>
                      <a:r>
                        <a:rPr kumimoji="1" lang="ja-JP" altLang="en-US" sz="1200" dirty="0">
                          <a:latin typeface="BIZ UDPゴシック" panose="020B0400000000000000" pitchFamily="50" charset="-128"/>
                          <a:ea typeface="BIZ UDPゴシック" panose="020B0400000000000000" pitchFamily="50" charset="-128"/>
                        </a:rPr>
                        <a:t>）が原因で要介護、要支援状態になった方が受けられます。</a:t>
                      </a:r>
                    </a:p>
                  </a:txBody>
                  <a:tcPr>
                    <a:lnL w="12700" cap="flat" cmpd="sng" algn="ctr">
                      <a:solidFill>
                        <a:srgbClr val="FA9F26"/>
                      </a:solidFill>
                      <a:prstDash val="solid"/>
                      <a:round/>
                      <a:headEnd type="none" w="med" len="med"/>
                      <a:tailEnd type="none" w="med" len="med"/>
                    </a:lnL>
                    <a:solidFill>
                      <a:schemeClr val="bg1"/>
                    </a:solidFill>
                  </a:tcPr>
                </a:tc>
                <a:extLst>
                  <a:ext uri="{0D108BD9-81ED-4DB2-BD59-A6C34878D82A}">
                    <a16:rowId xmlns:a16="http://schemas.microsoft.com/office/drawing/2014/main" val="3159305065"/>
                  </a:ext>
                </a:extLst>
              </a:tr>
            </a:tbl>
          </a:graphicData>
        </a:graphic>
      </p:graphicFrame>
      <p:sp>
        <p:nvSpPr>
          <p:cNvPr id="9" name="テキスト ボックス 8">
            <a:extLst>
              <a:ext uri="{FF2B5EF4-FFF2-40B4-BE49-F238E27FC236}">
                <a16:creationId xmlns:a16="http://schemas.microsoft.com/office/drawing/2014/main" id="{F03E279C-5ABD-4891-CB6F-0CF46098AF50}"/>
              </a:ext>
            </a:extLst>
          </p:cNvPr>
          <p:cNvSpPr txBox="1"/>
          <p:nvPr/>
        </p:nvSpPr>
        <p:spPr>
          <a:xfrm>
            <a:off x="174012" y="1477624"/>
            <a:ext cx="4176464"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介護保険の被保険者の分類と受給条件</a:t>
            </a:r>
          </a:p>
        </p:txBody>
      </p:sp>
      <p:sp>
        <p:nvSpPr>
          <p:cNvPr id="10" name="テキスト ボックス 9">
            <a:extLst>
              <a:ext uri="{FF2B5EF4-FFF2-40B4-BE49-F238E27FC236}">
                <a16:creationId xmlns:a16="http://schemas.microsoft.com/office/drawing/2014/main" id="{2C9C52F3-D8FB-E21E-CAA9-640AB97AFDC5}"/>
              </a:ext>
            </a:extLst>
          </p:cNvPr>
          <p:cNvSpPr txBox="1"/>
          <p:nvPr/>
        </p:nvSpPr>
        <p:spPr>
          <a:xfrm>
            <a:off x="2908789" y="4914511"/>
            <a:ext cx="1656184" cy="2631490"/>
          </a:xfrm>
          <a:prstGeom prst="rect">
            <a:avLst/>
          </a:prstGeom>
          <a:noFill/>
        </p:spPr>
        <p:txBody>
          <a:bodyPr wrap="square" rtlCol="0">
            <a:spAutoFit/>
          </a:bodyPr>
          <a:lstStyle/>
          <a:p>
            <a:r>
              <a:rPr kumimoji="1" lang="ja-JP" altLang="en-US" sz="1100" dirty="0">
                <a:latin typeface="HGSｺﾞｼｯｸM" panose="020B0600000000000000" pitchFamily="50" charset="-128"/>
                <a:ea typeface="HGSｺﾞｼｯｸM" panose="020B0600000000000000" pitchFamily="50" charset="-128"/>
              </a:rPr>
              <a:t>１　筋萎縮性側索硬化</a:t>
            </a:r>
            <a:endParaRPr kumimoji="1" lang="en-US" altLang="ja-JP" sz="1100" dirty="0">
              <a:latin typeface="HGSｺﾞｼｯｸM" panose="020B0600000000000000" pitchFamily="50" charset="-128"/>
              <a:ea typeface="HGSｺﾞｼｯｸM" panose="020B0600000000000000" pitchFamily="50" charset="-128"/>
            </a:endParaRPr>
          </a:p>
          <a:p>
            <a:r>
              <a:rPr lang="en-US" altLang="ja-JP" sz="1100" dirty="0">
                <a:latin typeface="HGSｺﾞｼｯｸM" panose="020B0600000000000000" pitchFamily="50" charset="-128"/>
                <a:ea typeface="HGSｺﾞｼｯｸM" panose="020B0600000000000000" pitchFamily="50" charset="-128"/>
              </a:rPr>
              <a:t>      </a:t>
            </a:r>
            <a:r>
              <a:rPr lang="ja-JP" altLang="en-US" sz="1100" dirty="0">
                <a:latin typeface="HGSｺﾞｼｯｸM" panose="020B0600000000000000" pitchFamily="50" charset="-128"/>
                <a:ea typeface="HGSｺﾞｼｯｸM" panose="020B0600000000000000" pitchFamily="50" charset="-128"/>
              </a:rPr>
              <a:t>症</a:t>
            </a:r>
            <a:endParaRPr kumimoji="1" lang="en-US" altLang="ja-JP" sz="1100" dirty="0">
              <a:latin typeface="HGSｺﾞｼｯｸM" panose="020B0600000000000000" pitchFamily="50" charset="-128"/>
              <a:ea typeface="HGSｺﾞｼｯｸM" panose="020B0600000000000000" pitchFamily="50" charset="-128"/>
            </a:endParaRPr>
          </a:p>
          <a:p>
            <a:r>
              <a:rPr lang="ja-JP" altLang="en-US" sz="1100" dirty="0">
                <a:latin typeface="HGSｺﾞｼｯｸM" panose="020B0600000000000000" pitchFamily="50" charset="-128"/>
                <a:ea typeface="HGSｺﾞｼｯｸM" panose="020B0600000000000000" pitchFamily="50" charset="-128"/>
              </a:rPr>
              <a:t>２　後縦靭帯骨化症</a:t>
            </a:r>
            <a:endParaRPr lang="en-US" altLang="ja-JP" sz="1100" dirty="0">
              <a:latin typeface="HGSｺﾞｼｯｸM" panose="020B0600000000000000" pitchFamily="50" charset="-128"/>
              <a:ea typeface="HGSｺﾞｼｯｸM" panose="020B0600000000000000" pitchFamily="50" charset="-128"/>
            </a:endParaRPr>
          </a:p>
          <a:p>
            <a:r>
              <a:rPr kumimoji="1" lang="ja-JP" altLang="en-US" sz="1100" dirty="0">
                <a:latin typeface="HGSｺﾞｼｯｸM" panose="020B0600000000000000" pitchFamily="50" charset="-128"/>
                <a:ea typeface="HGSｺﾞｼｯｸM" panose="020B0600000000000000" pitchFamily="50" charset="-128"/>
              </a:rPr>
              <a:t>３　骨折を伴う骨粗鬆</a:t>
            </a:r>
            <a:endParaRPr kumimoji="1" lang="en-US" altLang="ja-JP" sz="1100" dirty="0">
              <a:latin typeface="HGSｺﾞｼｯｸM" panose="020B0600000000000000" pitchFamily="50" charset="-128"/>
              <a:ea typeface="HGSｺﾞｼｯｸM" panose="020B0600000000000000" pitchFamily="50" charset="-128"/>
            </a:endParaRPr>
          </a:p>
          <a:p>
            <a:r>
              <a:rPr lang="ja-JP" altLang="en-US" sz="1100" dirty="0">
                <a:latin typeface="HGSｺﾞｼｯｸM" panose="020B0600000000000000" pitchFamily="50" charset="-128"/>
                <a:ea typeface="HGSｺﾞｼｯｸM" panose="020B0600000000000000" pitchFamily="50" charset="-128"/>
              </a:rPr>
              <a:t>　　症</a:t>
            </a:r>
            <a:endParaRPr kumimoji="1" lang="en-US" altLang="ja-JP" sz="1100" dirty="0">
              <a:latin typeface="HGSｺﾞｼｯｸM" panose="020B0600000000000000" pitchFamily="50" charset="-128"/>
              <a:ea typeface="HGSｺﾞｼｯｸM" panose="020B0600000000000000" pitchFamily="50" charset="-128"/>
            </a:endParaRPr>
          </a:p>
          <a:p>
            <a:r>
              <a:rPr lang="ja-JP" altLang="en-US" sz="1100" dirty="0">
                <a:latin typeface="HGSｺﾞｼｯｸM" panose="020B0600000000000000" pitchFamily="50" charset="-128"/>
                <a:ea typeface="HGSｺﾞｼｯｸM" panose="020B0600000000000000" pitchFamily="50" charset="-128"/>
              </a:rPr>
              <a:t>４　多系統萎縮症</a:t>
            </a:r>
            <a:endParaRPr lang="en-US" altLang="ja-JP" sz="1100" dirty="0">
              <a:latin typeface="HGSｺﾞｼｯｸM" panose="020B0600000000000000" pitchFamily="50" charset="-128"/>
              <a:ea typeface="HGSｺﾞｼｯｸM" panose="020B0600000000000000" pitchFamily="50" charset="-128"/>
            </a:endParaRPr>
          </a:p>
          <a:p>
            <a:r>
              <a:rPr kumimoji="1" lang="ja-JP" altLang="en-US" sz="1100" dirty="0">
                <a:latin typeface="HGSｺﾞｼｯｸM" panose="020B0600000000000000" pitchFamily="50" charset="-128"/>
                <a:ea typeface="HGSｺﾞｼｯｸM" panose="020B0600000000000000" pitchFamily="50" charset="-128"/>
              </a:rPr>
              <a:t>５　初老期における認</a:t>
            </a:r>
            <a:endParaRPr lang="en-US" altLang="ja-JP" sz="1100" dirty="0">
              <a:latin typeface="HGSｺﾞｼｯｸM" panose="020B0600000000000000" pitchFamily="50" charset="-128"/>
              <a:ea typeface="HGSｺﾞｼｯｸM" panose="020B0600000000000000" pitchFamily="50" charset="-128"/>
            </a:endParaRPr>
          </a:p>
          <a:p>
            <a:r>
              <a:rPr kumimoji="1" lang="ja-JP" altLang="en-US" sz="1100" dirty="0">
                <a:latin typeface="HGSｺﾞｼｯｸM" panose="020B0600000000000000" pitchFamily="50" charset="-128"/>
                <a:ea typeface="HGSｺﾞｼｯｸM" panose="020B0600000000000000" pitchFamily="50" charset="-128"/>
              </a:rPr>
              <a:t>　　知症</a:t>
            </a:r>
            <a:endParaRPr kumimoji="1" lang="en-US" altLang="ja-JP" sz="1100" dirty="0">
              <a:latin typeface="HGSｺﾞｼｯｸM" panose="020B0600000000000000" pitchFamily="50" charset="-128"/>
              <a:ea typeface="HGSｺﾞｼｯｸM" panose="020B0600000000000000" pitchFamily="50" charset="-128"/>
            </a:endParaRPr>
          </a:p>
          <a:p>
            <a:r>
              <a:rPr lang="ja-JP" altLang="en-US" sz="1100" dirty="0">
                <a:latin typeface="HGSｺﾞｼｯｸM" panose="020B0600000000000000" pitchFamily="50" charset="-128"/>
                <a:ea typeface="HGSｺﾞｼｯｸM" panose="020B0600000000000000" pitchFamily="50" charset="-128"/>
              </a:rPr>
              <a:t>６　脊髄小脳変性症</a:t>
            </a:r>
            <a:endParaRPr lang="en-US" altLang="ja-JP" sz="1100" dirty="0">
              <a:latin typeface="HGSｺﾞｼｯｸM" panose="020B0600000000000000" pitchFamily="50" charset="-128"/>
              <a:ea typeface="HGSｺﾞｼｯｸM" panose="020B0600000000000000" pitchFamily="50" charset="-128"/>
            </a:endParaRPr>
          </a:p>
          <a:p>
            <a:r>
              <a:rPr kumimoji="1" lang="ja-JP" altLang="en-US" sz="1100" dirty="0">
                <a:latin typeface="HGSｺﾞｼｯｸM" panose="020B0600000000000000" pitchFamily="50" charset="-128"/>
                <a:ea typeface="HGSｺﾞｼｯｸM" panose="020B0600000000000000" pitchFamily="50" charset="-128"/>
              </a:rPr>
              <a:t>７　脊柱管狭窄症</a:t>
            </a:r>
            <a:endParaRPr kumimoji="1" lang="en-US" altLang="ja-JP" sz="1100" dirty="0">
              <a:latin typeface="HGSｺﾞｼｯｸM" panose="020B0600000000000000" pitchFamily="50" charset="-128"/>
              <a:ea typeface="HGSｺﾞｼｯｸM" panose="020B0600000000000000" pitchFamily="50" charset="-128"/>
            </a:endParaRPr>
          </a:p>
          <a:p>
            <a:r>
              <a:rPr lang="ja-JP" altLang="en-US" sz="1100" dirty="0">
                <a:latin typeface="HGSｺﾞｼｯｸM" panose="020B0600000000000000" pitchFamily="50" charset="-128"/>
                <a:ea typeface="HGSｺﾞｼｯｸM" panose="020B0600000000000000" pitchFamily="50" charset="-128"/>
              </a:rPr>
              <a:t>８　早老症</a:t>
            </a:r>
            <a:endParaRPr lang="en-US" altLang="ja-JP" sz="1100" dirty="0">
              <a:latin typeface="HGSｺﾞｼｯｸM" panose="020B0600000000000000" pitchFamily="50" charset="-128"/>
              <a:ea typeface="HGSｺﾞｼｯｸM" panose="020B0600000000000000" pitchFamily="50" charset="-128"/>
            </a:endParaRPr>
          </a:p>
          <a:p>
            <a:r>
              <a:rPr kumimoji="1" lang="ja-JP" altLang="en-US" sz="1100" dirty="0">
                <a:latin typeface="HGSｺﾞｼｯｸM" panose="020B0600000000000000" pitchFamily="50" charset="-128"/>
                <a:ea typeface="HGSｺﾞｼｯｸM" panose="020B0600000000000000" pitchFamily="50" charset="-128"/>
              </a:rPr>
              <a:t>９　脳血管疾患</a:t>
            </a:r>
            <a:endParaRPr kumimoji="1" lang="en-US" altLang="ja-JP" sz="1100" dirty="0">
              <a:latin typeface="HGSｺﾞｼｯｸM" panose="020B0600000000000000" pitchFamily="50" charset="-128"/>
              <a:ea typeface="HGSｺﾞｼｯｸM" panose="020B0600000000000000" pitchFamily="50" charset="-128"/>
            </a:endParaRPr>
          </a:p>
          <a:p>
            <a:r>
              <a:rPr lang="en-US" altLang="ja-JP" sz="1100" dirty="0">
                <a:latin typeface="HGSｺﾞｼｯｸM" panose="020B0600000000000000" pitchFamily="50" charset="-128"/>
                <a:ea typeface="HGSｺﾞｼｯｸM" panose="020B0600000000000000" pitchFamily="50" charset="-128"/>
              </a:rPr>
              <a:t>10</a:t>
            </a:r>
            <a:r>
              <a:rPr lang="ja-JP" altLang="en-US" sz="1100" dirty="0">
                <a:latin typeface="HGSｺﾞｼｯｸM" panose="020B0600000000000000" pitchFamily="50" charset="-128"/>
                <a:ea typeface="HGSｺﾞｼｯｸM" panose="020B0600000000000000" pitchFamily="50" charset="-128"/>
              </a:rPr>
              <a:t>　閉塞性動脈硬化症</a:t>
            </a:r>
            <a:endParaRPr lang="en-US" altLang="ja-JP" sz="1100" dirty="0">
              <a:latin typeface="HGSｺﾞｼｯｸM" panose="020B0600000000000000" pitchFamily="50" charset="-128"/>
              <a:ea typeface="HGSｺﾞｼｯｸM" panose="020B0600000000000000" pitchFamily="50" charset="-128"/>
            </a:endParaRPr>
          </a:p>
          <a:p>
            <a:r>
              <a:rPr kumimoji="1" lang="en-US" altLang="ja-JP" sz="1100" dirty="0">
                <a:latin typeface="HGSｺﾞｼｯｸM" panose="020B0600000000000000" pitchFamily="50" charset="-128"/>
                <a:ea typeface="HGSｺﾞｼｯｸM" panose="020B0600000000000000" pitchFamily="50" charset="-128"/>
              </a:rPr>
              <a:t>11</a:t>
            </a:r>
            <a:r>
              <a:rPr kumimoji="1" lang="ja-JP" altLang="en-US" sz="1100" dirty="0">
                <a:latin typeface="HGSｺﾞｼｯｸM" panose="020B0600000000000000" pitchFamily="50" charset="-128"/>
                <a:ea typeface="HGSｺﾞｼｯｸM" panose="020B0600000000000000" pitchFamily="50" charset="-128"/>
              </a:rPr>
              <a:t>　関節リウマチ</a:t>
            </a:r>
            <a:endParaRPr kumimoji="1" lang="en-US" altLang="ja-JP" sz="1100" dirty="0">
              <a:latin typeface="HGSｺﾞｼｯｸM" panose="020B0600000000000000" pitchFamily="50" charset="-128"/>
              <a:ea typeface="HGSｺﾞｼｯｸM" panose="020B0600000000000000" pitchFamily="50" charset="-128"/>
            </a:endParaRPr>
          </a:p>
          <a:p>
            <a:r>
              <a:rPr lang="en-US" altLang="ja-JP" sz="1100" dirty="0">
                <a:latin typeface="HGSｺﾞｼｯｸM" panose="020B0600000000000000" pitchFamily="50" charset="-128"/>
                <a:ea typeface="HGSｺﾞｼｯｸM" panose="020B0600000000000000" pitchFamily="50" charset="-128"/>
              </a:rPr>
              <a:t>12</a:t>
            </a:r>
            <a:r>
              <a:rPr lang="ja-JP" altLang="en-US" sz="1100" dirty="0">
                <a:latin typeface="HGSｺﾞｼｯｸM" panose="020B0600000000000000" pitchFamily="50" charset="-128"/>
                <a:ea typeface="HGSｺﾞｼｯｸM" panose="020B0600000000000000" pitchFamily="50" charset="-128"/>
              </a:rPr>
              <a:t>　慢性閉塞性肺疾患</a:t>
            </a:r>
            <a:endParaRPr kumimoji="1" lang="ja-JP" altLang="en-US" sz="1100" dirty="0">
              <a:latin typeface="HGSｺﾞｼｯｸM" panose="020B0600000000000000" pitchFamily="50" charset="-128"/>
              <a:ea typeface="HGSｺﾞｼｯｸM" panose="020B0600000000000000" pitchFamily="50" charset="-128"/>
            </a:endParaRPr>
          </a:p>
        </p:txBody>
      </p:sp>
      <p:sp>
        <p:nvSpPr>
          <p:cNvPr id="12" name="テキスト ボックス 11">
            <a:extLst>
              <a:ext uri="{FF2B5EF4-FFF2-40B4-BE49-F238E27FC236}">
                <a16:creationId xmlns:a16="http://schemas.microsoft.com/office/drawing/2014/main" id="{A0993673-08CD-A738-AAB0-FA63E6C022FF}"/>
              </a:ext>
            </a:extLst>
          </p:cNvPr>
          <p:cNvSpPr txBox="1"/>
          <p:nvPr/>
        </p:nvSpPr>
        <p:spPr>
          <a:xfrm>
            <a:off x="4656047" y="4906067"/>
            <a:ext cx="1775314" cy="3000821"/>
          </a:xfrm>
          <a:prstGeom prst="rect">
            <a:avLst/>
          </a:prstGeom>
          <a:noFill/>
        </p:spPr>
        <p:txBody>
          <a:bodyPr wrap="square" rtlCol="0">
            <a:spAutoFit/>
          </a:bodyPr>
          <a:lstStyle/>
          <a:p>
            <a:r>
              <a:rPr kumimoji="1" lang="en-US" altLang="ja-JP" sz="1050" dirty="0">
                <a:latin typeface="HGSｺﾞｼｯｸM" panose="020B0600000000000000" pitchFamily="50" charset="-128"/>
                <a:ea typeface="HGSｺﾞｼｯｸM" panose="020B0600000000000000" pitchFamily="50" charset="-128"/>
              </a:rPr>
              <a:t>13</a:t>
            </a:r>
            <a:r>
              <a:rPr kumimoji="1" lang="ja-JP" altLang="en-US" sz="1050" dirty="0">
                <a:latin typeface="HGSｺﾞｼｯｸM" panose="020B0600000000000000" pitchFamily="50" charset="-128"/>
                <a:ea typeface="HGSｺﾞｼｯｸM" panose="020B0600000000000000" pitchFamily="50" charset="-128"/>
              </a:rPr>
              <a:t>　がん（医師が一</a:t>
            </a:r>
            <a:endParaRPr kumimoji="1"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に認められてい</a:t>
            </a:r>
            <a:endParaRPr lang="en-US" altLang="ja-JP" sz="1050" dirty="0">
              <a:latin typeface="HGSｺﾞｼｯｸM" panose="020B0600000000000000" pitchFamily="50" charset="-128"/>
              <a:ea typeface="HGSｺﾞｼｯｸM" panose="020B0600000000000000" pitchFamily="50" charset="-128"/>
            </a:endParaRPr>
          </a:p>
          <a:p>
            <a:r>
              <a:rPr kumimoji="1" lang="ja-JP" altLang="en-US" sz="1050" dirty="0">
                <a:latin typeface="HGSｺﾞｼｯｸM" panose="020B0600000000000000" pitchFamily="50" charset="-128"/>
                <a:ea typeface="HGSｺﾞｼｯｸM" panose="020B0600000000000000" pitchFamily="50" charset="-128"/>
              </a:rPr>
              <a:t>　　 る医学的知見に</a:t>
            </a:r>
            <a:endParaRPr kumimoji="1"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基づき回復の見</a:t>
            </a:r>
            <a:endParaRPr lang="en-US" altLang="ja-JP" sz="1050" dirty="0">
              <a:latin typeface="HGSｺﾞｼｯｸM" panose="020B0600000000000000" pitchFamily="50" charset="-128"/>
              <a:ea typeface="HGSｺﾞｼｯｸM" panose="020B0600000000000000" pitchFamily="50" charset="-128"/>
            </a:endParaRPr>
          </a:p>
          <a:p>
            <a:r>
              <a:rPr kumimoji="1" lang="ja-JP" altLang="en-US" sz="1050" dirty="0">
                <a:latin typeface="HGSｺﾞｼｯｸM" panose="020B0600000000000000" pitchFamily="50" charset="-128"/>
                <a:ea typeface="HGSｺﾞｼｯｸM" panose="020B0600000000000000" pitchFamily="50" charset="-128"/>
              </a:rPr>
              <a:t>　　 込みがない状態</a:t>
            </a:r>
            <a:endParaRPr kumimoji="1"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に至ったと判断</a:t>
            </a:r>
            <a:endParaRPr lang="en-US" altLang="ja-JP" sz="1050" dirty="0">
              <a:latin typeface="HGSｺﾞｼｯｸM" panose="020B0600000000000000" pitchFamily="50" charset="-128"/>
              <a:ea typeface="HGSｺﾞｼｯｸM" panose="020B0600000000000000" pitchFamily="50" charset="-128"/>
            </a:endParaRPr>
          </a:p>
          <a:p>
            <a:r>
              <a:rPr kumimoji="1" lang="ja-JP" altLang="en-US" sz="1050" dirty="0">
                <a:latin typeface="HGSｺﾞｼｯｸM" panose="020B0600000000000000" pitchFamily="50" charset="-128"/>
                <a:ea typeface="HGSｺﾞｼｯｸM" panose="020B0600000000000000" pitchFamily="50" charset="-128"/>
              </a:rPr>
              <a:t>　　 したものに限る）</a:t>
            </a:r>
            <a:endParaRPr kumimoji="1" lang="en-US" altLang="ja-JP" sz="1050" dirty="0">
              <a:latin typeface="HGSｺﾞｼｯｸM" panose="020B0600000000000000" pitchFamily="50" charset="-128"/>
              <a:ea typeface="HGSｺﾞｼｯｸM" panose="020B0600000000000000" pitchFamily="50" charset="-128"/>
            </a:endParaRPr>
          </a:p>
          <a:p>
            <a:r>
              <a:rPr lang="en-US" altLang="ja-JP" sz="1050" dirty="0">
                <a:latin typeface="HGSｺﾞｼｯｸM" panose="020B0600000000000000" pitchFamily="50" charset="-128"/>
                <a:ea typeface="HGSｺﾞｼｯｸM" panose="020B0600000000000000" pitchFamily="50" charset="-128"/>
              </a:rPr>
              <a:t>14</a:t>
            </a:r>
            <a:r>
              <a:rPr lang="ja-JP" altLang="en-US" sz="1050" dirty="0">
                <a:latin typeface="HGSｺﾞｼｯｸM" panose="020B0600000000000000" pitchFamily="50" charset="-128"/>
                <a:ea typeface="HGSｺﾞｼｯｸM" panose="020B0600000000000000" pitchFamily="50" charset="-128"/>
              </a:rPr>
              <a:t>　両側の膝関節又は</a:t>
            </a:r>
            <a:endParaRPr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股関節の著しい変</a:t>
            </a:r>
            <a:endParaRPr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形を伴う変形性関節</a:t>
            </a:r>
            <a:endParaRPr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症</a:t>
            </a:r>
            <a:endParaRPr lang="en-US" altLang="ja-JP" sz="1050" dirty="0">
              <a:latin typeface="HGSｺﾞｼｯｸM" panose="020B0600000000000000" pitchFamily="50" charset="-128"/>
              <a:ea typeface="HGSｺﾞｼｯｸM" panose="020B0600000000000000" pitchFamily="50" charset="-128"/>
            </a:endParaRPr>
          </a:p>
          <a:p>
            <a:r>
              <a:rPr kumimoji="1" lang="en-US" altLang="ja-JP" sz="1050" dirty="0">
                <a:latin typeface="HGSｺﾞｼｯｸM" panose="020B0600000000000000" pitchFamily="50" charset="-128"/>
                <a:ea typeface="HGSｺﾞｼｯｸM" panose="020B0600000000000000" pitchFamily="50" charset="-128"/>
              </a:rPr>
              <a:t>15</a:t>
            </a:r>
            <a:r>
              <a:rPr kumimoji="1" lang="ja-JP" altLang="en-US" sz="1050" dirty="0">
                <a:latin typeface="HGSｺﾞｼｯｸM" panose="020B0600000000000000" pitchFamily="50" charset="-128"/>
                <a:ea typeface="HGSｺﾞｼｯｸM" panose="020B0600000000000000" pitchFamily="50" charset="-128"/>
              </a:rPr>
              <a:t>　糖尿病性神経障害、</a:t>
            </a:r>
            <a:endParaRPr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糖尿病性腎症及び糖</a:t>
            </a:r>
            <a:endParaRPr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尿病性網膜症</a:t>
            </a:r>
            <a:endParaRPr lang="en-US" altLang="ja-JP" sz="1050" dirty="0">
              <a:latin typeface="HGSｺﾞｼｯｸM" panose="020B0600000000000000" pitchFamily="50" charset="-128"/>
              <a:ea typeface="HGSｺﾞｼｯｸM" panose="020B0600000000000000" pitchFamily="50" charset="-128"/>
            </a:endParaRPr>
          </a:p>
          <a:p>
            <a:r>
              <a:rPr lang="en-US" altLang="ja-JP" sz="1050" dirty="0">
                <a:latin typeface="HGSｺﾞｼｯｸM" panose="020B0600000000000000" pitchFamily="50" charset="-128"/>
                <a:ea typeface="HGSｺﾞｼｯｸM" panose="020B0600000000000000" pitchFamily="50" charset="-128"/>
              </a:rPr>
              <a:t>16</a:t>
            </a:r>
            <a:r>
              <a:rPr lang="ja-JP" altLang="en-US" sz="1050" dirty="0">
                <a:latin typeface="HGSｺﾞｼｯｸM" panose="020B0600000000000000" pitchFamily="50" charset="-128"/>
                <a:ea typeface="HGSｺﾞｼｯｸM" panose="020B0600000000000000" pitchFamily="50" charset="-128"/>
              </a:rPr>
              <a:t>　進行性核上性麻痺、</a:t>
            </a:r>
            <a:endParaRPr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大脳皮質基底核変性</a:t>
            </a:r>
            <a:endParaRPr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症及びパーキンソン</a:t>
            </a:r>
            <a:endParaRPr lang="en-US" altLang="ja-JP" sz="1050" dirty="0">
              <a:latin typeface="HGSｺﾞｼｯｸM" panose="020B0600000000000000" pitchFamily="50" charset="-128"/>
              <a:ea typeface="HGSｺﾞｼｯｸM" panose="020B0600000000000000" pitchFamily="50" charset="-128"/>
            </a:endParaRPr>
          </a:p>
          <a:p>
            <a:r>
              <a:rPr lang="ja-JP" altLang="en-US" sz="1050" dirty="0">
                <a:latin typeface="HGSｺﾞｼｯｸM" panose="020B0600000000000000" pitchFamily="50" charset="-128"/>
                <a:ea typeface="HGSｺﾞｼｯｸM" panose="020B0600000000000000" pitchFamily="50" charset="-128"/>
              </a:rPr>
              <a:t>　　病</a:t>
            </a:r>
            <a:endParaRPr lang="en-US" altLang="ja-JP" sz="1050" dirty="0">
              <a:latin typeface="HGSｺﾞｼｯｸM" panose="020B0600000000000000" pitchFamily="50" charset="-128"/>
              <a:ea typeface="HGSｺﾞｼｯｸM" panose="020B0600000000000000" pitchFamily="50" charset="-128"/>
            </a:endParaRPr>
          </a:p>
        </p:txBody>
      </p:sp>
      <p:sp>
        <p:nvSpPr>
          <p:cNvPr id="4" name="スライド番号プレースホルダー 4">
            <a:extLst>
              <a:ext uri="{FF2B5EF4-FFF2-40B4-BE49-F238E27FC236}">
                <a16:creationId xmlns:a16="http://schemas.microsoft.com/office/drawing/2014/main" id="{3C45533D-14E7-33E8-9186-B13E74C47A72}"/>
              </a:ext>
            </a:extLst>
          </p:cNvPr>
          <p:cNvSpPr>
            <a:spLocks noGrp="1"/>
          </p:cNvSpPr>
          <p:nvPr>
            <p:ph type="sldNum" sz="quarter" idx="12"/>
          </p:nvPr>
        </p:nvSpPr>
        <p:spPr>
          <a:xfrm>
            <a:off x="5293291" y="8738983"/>
            <a:ext cx="1543050" cy="486833"/>
          </a:xfrm>
        </p:spPr>
        <p:txBody>
          <a:bodyPr/>
          <a:lstStyle/>
          <a:p>
            <a:r>
              <a:rPr kumimoji="1" lang="en-US" altLang="ja-JP" sz="1600" dirty="0"/>
              <a:t>15</a:t>
            </a:r>
            <a:endParaRPr kumimoji="1" lang="ja-JP" altLang="en-US" sz="1600" dirty="0"/>
          </a:p>
        </p:txBody>
      </p:sp>
    </p:spTree>
    <p:extLst>
      <p:ext uri="{BB962C8B-B14F-4D97-AF65-F5344CB8AC3E}">
        <p14:creationId xmlns:p14="http://schemas.microsoft.com/office/powerpoint/2010/main" val="1096973153"/>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AEC54-984F-BFCB-B567-20A1A6C52503}"/>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78085E88-019E-9161-F56A-59905BB27F3B}"/>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E081ADF4-B6B9-5F40-E6C2-8579ABDF117E}"/>
              </a:ext>
            </a:extLst>
          </p:cNvPr>
          <p:cNvSpPr txBox="1"/>
          <p:nvPr/>
        </p:nvSpPr>
        <p:spPr>
          <a:xfrm>
            <a:off x="0" y="0"/>
            <a:ext cx="3429000"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〇介護サービス利用までの流れ</a:t>
            </a:r>
          </a:p>
        </p:txBody>
      </p:sp>
      <p:sp>
        <p:nvSpPr>
          <p:cNvPr id="14" name="サブタイトル 2">
            <a:extLst>
              <a:ext uri="{FF2B5EF4-FFF2-40B4-BE49-F238E27FC236}">
                <a16:creationId xmlns:a16="http://schemas.microsoft.com/office/drawing/2014/main" id="{2ACB531C-BEF7-4BA5-69CB-7AB62DA2B4B9}"/>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4" name="四角形: 対角を丸める 3">
            <a:extLst>
              <a:ext uri="{FF2B5EF4-FFF2-40B4-BE49-F238E27FC236}">
                <a16:creationId xmlns:a16="http://schemas.microsoft.com/office/drawing/2014/main" id="{F2F6C2B2-A411-A27C-5164-8A3951BF837A}"/>
              </a:ext>
            </a:extLst>
          </p:cNvPr>
          <p:cNvSpPr/>
          <p:nvPr/>
        </p:nvSpPr>
        <p:spPr>
          <a:xfrm>
            <a:off x="163933" y="551412"/>
            <a:ext cx="6509973" cy="489030"/>
          </a:xfrm>
          <a:prstGeom prst="round2DiagRect">
            <a:avLst/>
          </a:prstGeom>
          <a:solidFill>
            <a:schemeClr val="bg1"/>
          </a:solidFill>
          <a:ln w="19050">
            <a:solidFill>
              <a:schemeClr val="accent2">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CB7A3E25-C8D9-6AED-F4CD-06FC72D4AF42}"/>
              </a:ext>
            </a:extLst>
          </p:cNvPr>
          <p:cNvSpPr txBox="1"/>
          <p:nvPr/>
        </p:nvSpPr>
        <p:spPr>
          <a:xfrm>
            <a:off x="208884" y="577999"/>
            <a:ext cx="1204595" cy="430887"/>
          </a:xfrm>
          <a:prstGeom prst="rect">
            <a:avLst/>
          </a:prstGeom>
          <a:noFill/>
        </p:spPr>
        <p:txBody>
          <a:bodyPr wrap="square" rtlCol="0">
            <a:spAutoFit/>
          </a:bodyPr>
          <a:lstStyle/>
          <a:p>
            <a:r>
              <a:rPr kumimoji="1" lang="ja-JP" altLang="en-US" sz="1100" b="1" dirty="0">
                <a:latin typeface="BIZ UDPゴシック" panose="020B0400000000000000" pitchFamily="50" charset="-128"/>
                <a:ea typeface="BIZ UDPゴシック" panose="020B0400000000000000" pitchFamily="50" charset="-128"/>
              </a:rPr>
              <a:t>要介護認定の</a:t>
            </a:r>
            <a:endParaRPr kumimoji="1" lang="en-US" altLang="ja-JP" sz="1100" b="1" dirty="0">
              <a:latin typeface="BIZ UDPゴシック" panose="020B0400000000000000" pitchFamily="50" charset="-128"/>
              <a:ea typeface="BIZ UDPゴシック" panose="020B0400000000000000" pitchFamily="50" charset="-128"/>
            </a:endParaRPr>
          </a:p>
          <a:p>
            <a:r>
              <a:rPr lang="ja-JP" altLang="en-US" sz="1100" b="1" dirty="0">
                <a:latin typeface="BIZ UDPゴシック" panose="020B0400000000000000" pitchFamily="50" charset="-128"/>
                <a:ea typeface="BIZ UDPゴシック" panose="020B0400000000000000" pitchFamily="50" charset="-128"/>
              </a:rPr>
              <a:t>　　　　　申請</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A937320A-5392-DA86-D989-31264E6D1859}"/>
              </a:ext>
            </a:extLst>
          </p:cNvPr>
          <p:cNvSpPr txBox="1"/>
          <p:nvPr/>
        </p:nvSpPr>
        <p:spPr>
          <a:xfrm>
            <a:off x="1353821" y="669580"/>
            <a:ext cx="6025912" cy="261610"/>
          </a:xfrm>
          <a:prstGeom prst="rect">
            <a:avLst/>
          </a:prstGeom>
          <a:noFill/>
        </p:spPr>
        <p:txBody>
          <a:bodyPr wrap="square" rtlCol="0">
            <a:spAutoFit/>
          </a:bodyPr>
          <a:lstStyle/>
          <a:p>
            <a:r>
              <a:rPr lang="ja-JP" altLang="en-US" sz="1100" dirty="0">
                <a:latin typeface="BIZ UDPゴシック" panose="020B0400000000000000" pitchFamily="50" charset="-128"/>
                <a:ea typeface="BIZ UDPゴシック" panose="020B0400000000000000" pitchFamily="50" charset="-128"/>
              </a:rPr>
              <a:t>申請書と医療保険情報が確認できる書類を「住所地の市町村窓口」に申請します。</a:t>
            </a:r>
            <a:endParaRPr kumimoji="1" lang="ja-JP" altLang="en-US" sz="1100" dirty="0">
              <a:latin typeface="BIZ UDPゴシック" panose="020B0400000000000000" pitchFamily="50" charset="-128"/>
              <a:ea typeface="BIZ UDPゴシック" panose="020B0400000000000000" pitchFamily="50" charset="-128"/>
            </a:endParaRPr>
          </a:p>
        </p:txBody>
      </p:sp>
      <p:sp>
        <p:nvSpPr>
          <p:cNvPr id="12" name="矢印: 下 11">
            <a:extLst>
              <a:ext uri="{FF2B5EF4-FFF2-40B4-BE49-F238E27FC236}">
                <a16:creationId xmlns:a16="http://schemas.microsoft.com/office/drawing/2014/main" id="{C102366F-E50A-E0F2-9347-13CA70E5A250}"/>
              </a:ext>
            </a:extLst>
          </p:cNvPr>
          <p:cNvSpPr/>
          <p:nvPr/>
        </p:nvSpPr>
        <p:spPr>
          <a:xfrm>
            <a:off x="2887822" y="1175028"/>
            <a:ext cx="1080120" cy="200998"/>
          </a:xfrm>
          <a:prstGeom prst="downArrow">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対角を丸める 12">
            <a:extLst>
              <a:ext uri="{FF2B5EF4-FFF2-40B4-BE49-F238E27FC236}">
                <a16:creationId xmlns:a16="http://schemas.microsoft.com/office/drawing/2014/main" id="{1BFA6ECD-8576-5C1E-93CC-F78547FBC5EF}"/>
              </a:ext>
            </a:extLst>
          </p:cNvPr>
          <p:cNvSpPr/>
          <p:nvPr/>
        </p:nvSpPr>
        <p:spPr>
          <a:xfrm>
            <a:off x="142757" y="1507442"/>
            <a:ext cx="6509973" cy="691783"/>
          </a:xfrm>
          <a:prstGeom prst="round2DiagRect">
            <a:avLst/>
          </a:prstGeom>
          <a:solidFill>
            <a:schemeClr val="bg1"/>
          </a:solidFill>
          <a:ln w="19050">
            <a:solidFill>
              <a:schemeClr val="accent2">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9AEAB4D8-D0A6-C103-BDAC-C6337E64D857}"/>
              </a:ext>
            </a:extLst>
          </p:cNvPr>
          <p:cNvSpPr txBox="1"/>
          <p:nvPr/>
        </p:nvSpPr>
        <p:spPr>
          <a:xfrm>
            <a:off x="149293" y="1647445"/>
            <a:ext cx="1204595" cy="430887"/>
          </a:xfrm>
          <a:prstGeom prst="rect">
            <a:avLst/>
          </a:prstGeom>
          <a:noFill/>
        </p:spPr>
        <p:txBody>
          <a:bodyPr wrap="square" rtlCol="0">
            <a:spAutoFit/>
          </a:bodyPr>
          <a:lstStyle/>
          <a:p>
            <a:r>
              <a:rPr kumimoji="1" lang="ja-JP" altLang="en-US" sz="1100" b="1" dirty="0">
                <a:latin typeface="BIZ UDPゴシック" panose="020B0400000000000000" pitchFamily="50" charset="-128"/>
                <a:ea typeface="BIZ UDPゴシック" panose="020B0400000000000000" pitchFamily="50" charset="-128"/>
              </a:rPr>
              <a:t>認定調査</a:t>
            </a:r>
            <a:endParaRPr kumimoji="1" lang="en-US" altLang="ja-JP" sz="1100" b="1" dirty="0">
              <a:latin typeface="BIZ UDPゴシック" panose="020B0400000000000000" pitchFamily="50" charset="-128"/>
              <a:ea typeface="BIZ UDPゴシック" panose="020B0400000000000000" pitchFamily="50" charset="-128"/>
            </a:endParaRPr>
          </a:p>
          <a:p>
            <a:r>
              <a:rPr lang="ja-JP" altLang="en-US" sz="1100" b="1" dirty="0">
                <a:latin typeface="BIZ UDPゴシック" panose="020B0400000000000000" pitchFamily="50" charset="-128"/>
                <a:ea typeface="BIZ UDPゴシック" panose="020B0400000000000000" pitchFamily="50" charset="-128"/>
              </a:rPr>
              <a:t>　</a:t>
            </a:r>
            <a:r>
              <a:rPr kumimoji="1" lang="ja-JP" altLang="en-US" sz="1100" b="1" dirty="0">
                <a:latin typeface="BIZ UDPゴシック" panose="020B0400000000000000" pitchFamily="50" charset="-128"/>
                <a:ea typeface="BIZ UDPゴシック" panose="020B0400000000000000" pitchFamily="50" charset="-128"/>
              </a:rPr>
              <a:t>主治医意見書</a:t>
            </a:r>
          </a:p>
        </p:txBody>
      </p:sp>
      <p:sp>
        <p:nvSpPr>
          <p:cNvPr id="19" name="テキスト ボックス 18">
            <a:extLst>
              <a:ext uri="{FF2B5EF4-FFF2-40B4-BE49-F238E27FC236}">
                <a16:creationId xmlns:a16="http://schemas.microsoft.com/office/drawing/2014/main" id="{1FBABA81-5002-24CB-6E46-C51D2B1B4050}"/>
              </a:ext>
            </a:extLst>
          </p:cNvPr>
          <p:cNvSpPr txBox="1"/>
          <p:nvPr/>
        </p:nvSpPr>
        <p:spPr>
          <a:xfrm>
            <a:off x="1160694" y="1560012"/>
            <a:ext cx="5533372" cy="600164"/>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調査員が自宅や施設を訪問して、心身の状態を確認するための認定調査を行いま</a:t>
            </a:r>
            <a:r>
              <a:rPr lang="ja-JP" altLang="en-US" sz="1100" dirty="0">
                <a:latin typeface="BIZ UDPゴシック" panose="020B0400000000000000" pitchFamily="50" charset="-128"/>
                <a:ea typeface="BIZ UDPゴシック" panose="020B0400000000000000" pitchFamily="50" charset="-128"/>
              </a:rPr>
              <a:t>す。主治医意見書は市町村が主治医に作成を依頼します。意見書作成料の自己負担はありません。</a:t>
            </a:r>
            <a:endParaRPr kumimoji="1" lang="ja-JP" altLang="en-US" sz="1100" dirty="0">
              <a:latin typeface="BIZ UDPゴシック" panose="020B0400000000000000" pitchFamily="50" charset="-128"/>
              <a:ea typeface="BIZ UDPゴシック" panose="020B0400000000000000" pitchFamily="50" charset="-128"/>
            </a:endParaRPr>
          </a:p>
        </p:txBody>
      </p:sp>
      <p:sp>
        <p:nvSpPr>
          <p:cNvPr id="20" name="矢印: 下 19">
            <a:extLst>
              <a:ext uri="{FF2B5EF4-FFF2-40B4-BE49-F238E27FC236}">
                <a16:creationId xmlns:a16="http://schemas.microsoft.com/office/drawing/2014/main" id="{90E6EE30-9CBE-C59C-271C-6B10A75A561E}"/>
              </a:ext>
            </a:extLst>
          </p:cNvPr>
          <p:cNvSpPr/>
          <p:nvPr/>
        </p:nvSpPr>
        <p:spPr>
          <a:xfrm>
            <a:off x="2892185" y="2325472"/>
            <a:ext cx="1080120" cy="200998"/>
          </a:xfrm>
          <a:prstGeom prst="downArrow">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対角を丸める 20">
            <a:extLst>
              <a:ext uri="{FF2B5EF4-FFF2-40B4-BE49-F238E27FC236}">
                <a16:creationId xmlns:a16="http://schemas.microsoft.com/office/drawing/2014/main" id="{FCF89EB5-4465-262F-83CB-3F16695695D6}"/>
              </a:ext>
            </a:extLst>
          </p:cNvPr>
          <p:cNvSpPr/>
          <p:nvPr/>
        </p:nvSpPr>
        <p:spPr>
          <a:xfrm>
            <a:off x="167782" y="2661056"/>
            <a:ext cx="6509973" cy="430887"/>
          </a:xfrm>
          <a:prstGeom prst="round2DiagRect">
            <a:avLst/>
          </a:prstGeom>
          <a:solidFill>
            <a:schemeClr val="bg1"/>
          </a:solidFill>
          <a:ln w="19050">
            <a:solidFill>
              <a:schemeClr val="accent2">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8C329D9B-6709-D937-1FE7-C47D28D1D968}"/>
              </a:ext>
            </a:extLst>
          </p:cNvPr>
          <p:cNvSpPr txBox="1"/>
          <p:nvPr/>
        </p:nvSpPr>
        <p:spPr>
          <a:xfrm>
            <a:off x="208884" y="2724556"/>
            <a:ext cx="1204595" cy="261610"/>
          </a:xfrm>
          <a:prstGeom prst="rect">
            <a:avLst/>
          </a:prstGeom>
          <a:noFill/>
        </p:spPr>
        <p:txBody>
          <a:bodyPr wrap="square" rtlCol="0">
            <a:spAutoFit/>
          </a:bodyPr>
          <a:lstStyle/>
          <a:p>
            <a:r>
              <a:rPr kumimoji="1" lang="ja-JP" altLang="en-US" sz="1100" b="1" dirty="0">
                <a:latin typeface="BIZ UDPゴシック" panose="020B0400000000000000" pitchFamily="50" charset="-128"/>
                <a:ea typeface="BIZ UDPゴシック" panose="020B0400000000000000" pitchFamily="50" charset="-128"/>
              </a:rPr>
              <a:t>認定審査会</a:t>
            </a:r>
          </a:p>
        </p:txBody>
      </p:sp>
      <p:sp>
        <p:nvSpPr>
          <p:cNvPr id="23" name="テキスト ボックス 22">
            <a:extLst>
              <a:ext uri="{FF2B5EF4-FFF2-40B4-BE49-F238E27FC236}">
                <a16:creationId xmlns:a16="http://schemas.microsoft.com/office/drawing/2014/main" id="{5E30B353-869D-E2D7-C5FA-6CB4AAB0B8DA}"/>
              </a:ext>
            </a:extLst>
          </p:cNvPr>
          <p:cNvSpPr txBox="1"/>
          <p:nvPr/>
        </p:nvSpPr>
        <p:spPr>
          <a:xfrm>
            <a:off x="1373566" y="2744384"/>
            <a:ext cx="5533372" cy="269304"/>
          </a:xfrm>
          <a:prstGeom prst="rect">
            <a:avLst/>
          </a:prstGeom>
          <a:noFill/>
        </p:spPr>
        <p:txBody>
          <a:bodyPr wrap="square" rtlCol="0">
            <a:spAutoFit/>
          </a:bodyPr>
          <a:lstStyle/>
          <a:p>
            <a:r>
              <a:rPr kumimoji="1" lang="ja-JP" altLang="en-US" sz="1150" dirty="0">
                <a:latin typeface="BIZ UDPゴシック" panose="020B0400000000000000" pitchFamily="50" charset="-128"/>
                <a:ea typeface="BIZ UDPゴシック" panose="020B0400000000000000" pitchFamily="50" charset="-128"/>
              </a:rPr>
              <a:t>要介護・要支援の判定が行われます。</a:t>
            </a:r>
          </a:p>
        </p:txBody>
      </p:sp>
      <p:sp>
        <p:nvSpPr>
          <p:cNvPr id="24" name="矢印: 下 23">
            <a:extLst>
              <a:ext uri="{FF2B5EF4-FFF2-40B4-BE49-F238E27FC236}">
                <a16:creationId xmlns:a16="http://schemas.microsoft.com/office/drawing/2014/main" id="{E230C1AA-F10D-7897-8338-C7A513D4FEA9}"/>
              </a:ext>
            </a:extLst>
          </p:cNvPr>
          <p:cNvSpPr/>
          <p:nvPr/>
        </p:nvSpPr>
        <p:spPr>
          <a:xfrm>
            <a:off x="2882709" y="3226422"/>
            <a:ext cx="1080120" cy="200998"/>
          </a:xfrm>
          <a:prstGeom prst="downArrow">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四角形: 対角を丸める 24">
            <a:extLst>
              <a:ext uri="{FF2B5EF4-FFF2-40B4-BE49-F238E27FC236}">
                <a16:creationId xmlns:a16="http://schemas.microsoft.com/office/drawing/2014/main" id="{12119BDB-FB32-AF67-792D-E22179CF8698}"/>
              </a:ext>
            </a:extLst>
          </p:cNvPr>
          <p:cNvSpPr/>
          <p:nvPr/>
        </p:nvSpPr>
        <p:spPr>
          <a:xfrm>
            <a:off x="167783" y="3551385"/>
            <a:ext cx="6509973" cy="1078108"/>
          </a:xfrm>
          <a:prstGeom prst="round2DiagRect">
            <a:avLst/>
          </a:prstGeom>
          <a:solidFill>
            <a:schemeClr val="bg1"/>
          </a:solidFill>
          <a:ln w="19050">
            <a:solidFill>
              <a:schemeClr val="accent2">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5D0A3945-1930-EC36-ED08-AB0EB818DC64}"/>
              </a:ext>
            </a:extLst>
          </p:cNvPr>
          <p:cNvSpPr txBox="1"/>
          <p:nvPr/>
        </p:nvSpPr>
        <p:spPr>
          <a:xfrm>
            <a:off x="142757" y="3905733"/>
            <a:ext cx="1440160" cy="415498"/>
          </a:xfrm>
          <a:prstGeom prst="rect">
            <a:avLst/>
          </a:prstGeom>
          <a:noFill/>
        </p:spPr>
        <p:txBody>
          <a:bodyPr wrap="square" rtlCol="0">
            <a:spAutoFit/>
          </a:bodyPr>
          <a:lstStyle/>
          <a:p>
            <a:r>
              <a:rPr kumimoji="1" lang="ja-JP" altLang="en-US" sz="1050" b="1" dirty="0">
                <a:latin typeface="BIZ UDPゴシック" panose="020B0400000000000000" pitchFamily="50" charset="-128"/>
                <a:ea typeface="BIZ UDPゴシック" panose="020B0400000000000000" pitchFamily="50" charset="-128"/>
              </a:rPr>
              <a:t>介護（介護予防）</a:t>
            </a:r>
            <a:endParaRPr kumimoji="1" lang="en-US" altLang="ja-JP" sz="1050" b="1" dirty="0">
              <a:latin typeface="BIZ UDPゴシック" panose="020B0400000000000000" pitchFamily="50" charset="-128"/>
              <a:ea typeface="BIZ UDPゴシック" panose="020B0400000000000000" pitchFamily="50" charset="-128"/>
            </a:endParaRPr>
          </a:p>
          <a:p>
            <a:r>
              <a:rPr lang="ja-JP" altLang="en-US" sz="1050" b="1" dirty="0">
                <a:latin typeface="BIZ UDPゴシック" panose="020B0400000000000000" pitchFamily="50" charset="-128"/>
                <a:ea typeface="BIZ UDPゴシック" panose="020B0400000000000000" pitchFamily="50" charset="-128"/>
              </a:rPr>
              <a:t>サービス計画の作成</a:t>
            </a:r>
            <a:endParaRPr kumimoji="1" lang="ja-JP" altLang="en-US" sz="1050" b="1" dirty="0">
              <a:latin typeface="BIZ UDPゴシック" panose="020B0400000000000000" pitchFamily="50" charset="-128"/>
              <a:ea typeface="BIZ UDPゴシック" panose="020B0400000000000000" pitchFamily="50" charset="-128"/>
            </a:endParaRPr>
          </a:p>
        </p:txBody>
      </p:sp>
      <p:sp>
        <p:nvSpPr>
          <p:cNvPr id="27" name="テキスト ボックス 26">
            <a:extLst>
              <a:ext uri="{FF2B5EF4-FFF2-40B4-BE49-F238E27FC236}">
                <a16:creationId xmlns:a16="http://schemas.microsoft.com/office/drawing/2014/main" id="{0F733D0C-F37D-8533-0307-4BF6CFA21769}"/>
              </a:ext>
            </a:extLst>
          </p:cNvPr>
          <p:cNvSpPr txBox="1"/>
          <p:nvPr/>
        </p:nvSpPr>
        <p:spPr>
          <a:xfrm>
            <a:off x="1373566" y="3733430"/>
            <a:ext cx="5372466" cy="738664"/>
          </a:xfrm>
          <a:prstGeom prst="rect">
            <a:avLst/>
          </a:prstGeom>
          <a:noFill/>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介護サービスを利用する場合は、ケアプランの作成が必要となります。</a:t>
            </a:r>
            <a:endParaRPr kumimoji="1"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要支援の方は、地域包括支援センターへ、要介護の方は指定居宅介護支援事業所へ依頼します。依頼を受けた介護支援専門員は、どのサービスをどのように利用するのか、本人や家族の希望、心身の状態を充分考慮して、ケアプランを作成します。</a:t>
            </a:r>
            <a:endParaRPr kumimoji="1" lang="ja-JP" altLang="en-US" sz="1050" dirty="0">
              <a:latin typeface="BIZ UDPゴシック" panose="020B0400000000000000" pitchFamily="50" charset="-128"/>
              <a:ea typeface="BIZ UDPゴシック" panose="020B0400000000000000" pitchFamily="50" charset="-128"/>
            </a:endParaRPr>
          </a:p>
        </p:txBody>
      </p:sp>
      <p:sp>
        <p:nvSpPr>
          <p:cNvPr id="29" name="矢印: 下 28">
            <a:extLst>
              <a:ext uri="{FF2B5EF4-FFF2-40B4-BE49-F238E27FC236}">
                <a16:creationId xmlns:a16="http://schemas.microsoft.com/office/drawing/2014/main" id="{B1094788-080B-AB81-BD59-787D4E9F6DA9}"/>
              </a:ext>
            </a:extLst>
          </p:cNvPr>
          <p:cNvSpPr/>
          <p:nvPr/>
        </p:nvSpPr>
        <p:spPr>
          <a:xfrm>
            <a:off x="2886994" y="4836385"/>
            <a:ext cx="1080120" cy="200998"/>
          </a:xfrm>
          <a:prstGeom prst="downArrow">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四角形: 対角を丸める 29">
            <a:extLst>
              <a:ext uri="{FF2B5EF4-FFF2-40B4-BE49-F238E27FC236}">
                <a16:creationId xmlns:a16="http://schemas.microsoft.com/office/drawing/2014/main" id="{68BEDE87-65F5-5CA2-EAAC-96FF4B45DE26}"/>
              </a:ext>
            </a:extLst>
          </p:cNvPr>
          <p:cNvSpPr/>
          <p:nvPr/>
        </p:nvSpPr>
        <p:spPr>
          <a:xfrm>
            <a:off x="177259" y="5213701"/>
            <a:ext cx="6509973" cy="751990"/>
          </a:xfrm>
          <a:prstGeom prst="round2DiagRect">
            <a:avLst/>
          </a:prstGeom>
          <a:solidFill>
            <a:schemeClr val="bg1"/>
          </a:solidFill>
          <a:ln w="19050">
            <a:solidFill>
              <a:schemeClr val="accent2">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26152303-BB31-E27C-16E0-B8CD85388223}"/>
              </a:ext>
            </a:extLst>
          </p:cNvPr>
          <p:cNvSpPr txBox="1"/>
          <p:nvPr/>
        </p:nvSpPr>
        <p:spPr>
          <a:xfrm>
            <a:off x="208884" y="5367228"/>
            <a:ext cx="1440160" cy="400110"/>
          </a:xfrm>
          <a:prstGeom prst="rect">
            <a:avLst/>
          </a:prstGeom>
          <a:noFill/>
        </p:spPr>
        <p:txBody>
          <a:bodyPr wrap="square" rtlCol="0">
            <a:spAutoFit/>
          </a:bodyPr>
          <a:lstStyle/>
          <a:p>
            <a:r>
              <a:rPr kumimoji="1" lang="ja-JP" altLang="en-US" sz="1000" b="1" dirty="0">
                <a:latin typeface="BIZ UDPゴシック" panose="020B0400000000000000" pitchFamily="50" charset="-128"/>
                <a:ea typeface="BIZ UDPゴシック" panose="020B0400000000000000" pitchFamily="50" charset="-128"/>
              </a:rPr>
              <a:t>介護サービスの</a:t>
            </a:r>
            <a:endParaRPr kumimoji="1" lang="en-US" altLang="ja-JP" sz="1000" b="1" dirty="0">
              <a:latin typeface="BIZ UDPゴシック" panose="020B0400000000000000" pitchFamily="50" charset="-128"/>
              <a:ea typeface="BIZ UDPゴシック" panose="020B0400000000000000" pitchFamily="50" charset="-128"/>
            </a:endParaRPr>
          </a:p>
          <a:p>
            <a:r>
              <a:rPr lang="ja-JP" altLang="en-US" sz="1000" b="1" dirty="0">
                <a:latin typeface="BIZ UDPゴシック" panose="020B0400000000000000" pitchFamily="50" charset="-128"/>
                <a:ea typeface="BIZ UDPゴシック" panose="020B0400000000000000" pitchFamily="50" charset="-128"/>
              </a:rPr>
              <a:t>　　　　　　利用開始</a:t>
            </a:r>
            <a:endParaRPr kumimoji="1" lang="ja-JP" altLang="en-US" sz="1000" b="1" dirty="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06A8FF66-5ECF-78FD-5902-57941959A137}"/>
              </a:ext>
            </a:extLst>
          </p:cNvPr>
          <p:cNvSpPr txBox="1"/>
          <p:nvPr/>
        </p:nvSpPr>
        <p:spPr>
          <a:xfrm>
            <a:off x="1431493" y="5443740"/>
            <a:ext cx="5372466" cy="269304"/>
          </a:xfrm>
          <a:prstGeom prst="rect">
            <a:avLst/>
          </a:prstGeom>
          <a:noFill/>
        </p:spPr>
        <p:txBody>
          <a:bodyPr wrap="square" rtlCol="0">
            <a:spAutoFit/>
          </a:bodyPr>
          <a:lstStyle/>
          <a:p>
            <a:r>
              <a:rPr kumimoji="1" lang="ja-JP" altLang="en-US" sz="1150" dirty="0">
                <a:latin typeface="BIZ UDPゴシック" panose="020B0400000000000000" pitchFamily="50" charset="-128"/>
                <a:ea typeface="BIZ UDPゴシック" panose="020B0400000000000000" pitchFamily="50" charset="-128"/>
              </a:rPr>
              <a:t>介護サービス計画に基づいた、様々なサービスが利用できます。</a:t>
            </a:r>
          </a:p>
        </p:txBody>
      </p:sp>
      <p:sp>
        <p:nvSpPr>
          <p:cNvPr id="2" name="スライド番号プレースホルダー 4">
            <a:extLst>
              <a:ext uri="{FF2B5EF4-FFF2-40B4-BE49-F238E27FC236}">
                <a16:creationId xmlns:a16="http://schemas.microsoft.com/office/drawing/2014/main" id="{FA073174-08A1-3435-C12B-4B7F010B89C8}"/>
              </a:ext>
            </a:extLst>
          </p:cNvPr>
          <p:cNvSpPr>
            <a:spLocks noGrp="1"/>
          </p:cNvSpPr>
          <p:nvPr>
            <p:ph type="sldNum" sz="quarter" idx="12"/>
          </p:nvPr>
        </p:nvSpPr>
        <p:spPr>
          <a:xfrm>
            <a:off x="5342334" y="8738983"/>
            <a:ext cx="1543050" cy="486833"/>
          </a:xfrm>
        </p:spPr>
        <p:txBody>
          <a:bodyPr/>
          <a:lstStyle/>
          <a:p>
            <a:r>
              <a:rPr kumimoji="1" lang="en-US" altLang="ja-JP" sz="1600" dirty="0"/>
              <a:t>16</a:t>
            </a:r>
            <a:endParaRPr kumimoji="1" lang="ja-JP" altLang="en-US" sz="1600" dirty="0"/>
          </a:p>
        </p:txBody>
      </p:sp>
      <p:pic>
        <p:nvPicPr>
          <p:cNvPr id="7" name="図 6" descr="アイコン&#10;&#10;AI 生成コンテンツは誤りを含む可能性があります。">
            <a:extLst>
              <a:ext uri="{FF2B5EF4-FFF2-40B4-BE49-F238E27FC236}">
                <a16:creationId xmlns:a16="http://schemas.microsoft.com/office/drawing/2014/main" id="{50C621A8-EC96-0B2C-CB60-180E53B30BF9}"/>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077062" y="6517819"/>
            <a:ext cx="2530544" cy="2194518"/>
          </a:xfrm>
          <a:prstGeom prst="rect">
            <a:avLst/>
          </a:prstGeom>
        </p:spPr>
      </p:pic>
    </p:spTree>
    <p:extLst>
      <p:ext uri="{BB962C8B-B14F-4D97-AF65-F5344CB8AC3E}">
        <p14:creationId xmlns:p14="http://schemas.microsoft.com/office/powerpoint/2010/main" val="3159010967"/>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834FF-44FD-A5FC-B0B2-3E734B6050F4}"/>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6FF5845A-F80C-43E4-AB73-FB69A9DE535E}"/>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1DFC457F-1CA1-10F1-8A7E-E9EA7BC01D8D}"/>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17" name="テキスト ボックス 16">
            <a:extLst>
              <a:ext uri="{FF2B5EF4-FFF2-40B4-BE49-F238E27FC236}">
                <a16:creationId xmlns:a16="http://schemas.microsoft.com/office/drawing/2014/main" id="{A453228B-0A51-23FE-E8B0-3D1960AEAC6B}"/>
              </a:ext>
            </a:extLst>
          </p:cNvPr>
          <p:cNvSpPr txBox="1"/>
          <p:nvPr/>
        </p:nvSpPr>
        <p:spPr>
          <a:xfrm>
            <a:off x="-6950" y="0"/>
            <a:ext cx="6100246"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〇サービス・活動事業（第一号事業）の利用の流れ</a:t>
            </a:r>
          </a:p>
        </p:txBody>
      </p:sp>
      <p:sp>
        <p:nvSpPr>
          <p:cNvPr id="4" name="正方形/長方形 3">
            <a:extLst>
              <a:ext uri="{FF2B5EF4-FFF2-40B4-BE49-F238E27FC236}">
                <a16:creationId xmlns:a16="http://schemas.microsoft.com/office/drawing/2014/main" id="{3F2C6D27-0906-6DB8-B9AD-1F44B2244417}"/>
              </a:ext>
            </a:extLst>
          </p:cNvPr>
          <p:cNvSpPr/>
          <p:nvPr/>
        </p:nvSpPr>
        <p:spPr>
          <a:xfrm>
            <a:off x="125656" y="322476"/>
            <a:ext cx="6558330" cy="1169335"/>
          </a:xfrm>
          <a:prstGeom prst="rect">
            <a:avLst/>
          </a:prstGeom>
          <a:no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3EE23E"/>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rPr>
              <a:t>●</a:t>
            </a:r>
            <a:r>
              <a:rPr kumimoji="1" lang="ja-JP" altLang="en-US" sz="11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rPr>
              <a:t>はじめに</a:t>
            </a: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介護予防・日常生活支援総合事業（以下「総合事業」という。）は、市町村が中心となって、地域の実情に応じて、住民等の多様な主体が参画し、多様なサービスを充実することにより、地域の支え合いの体制づくりを推進し、要支援者等に対する効果的かつ効率的な支援等を可能とすることを目指すものです。</a:t>
            </a:r>
            <a:endParaRPr kumimoji="1" lang="ja-JP" altLang="en-US" sz="1600" b="0" i="0" u="none" strike="sng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p:txBody>
      </p:sp>
      <p:sp>
        <p:nvSpPr>
          <p:cNvPr id="5" name="サブタイトル 2">
            <a:extLst>
              <a:ext uri="{FF2B5EF4-FFF2-40B4-BE49-F238E27FC236}">
                <a16:creationId xmlns:a16="http://schemas.microsoft.com/office/drawing/2014/main" id="{DC9D3C38-C645-DCCD-FB0C-7AFCF60690BD}"/>
              </a:ext>
            </a:extLst>
          </p:cNvPr>
          <p:cNvSpPr txBox="1">
            <a:spLocks/>
          </p:cNvSpPr>
          <p:nvPr/>
        </p:nvSpPr>
        <p:spPr>
          <a:xfrm>
            <a:off x="125656" y="1400757"/>
            <a:ext cx="646924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lvl="0" indent="0">
              <a:lnSpc>
                <a:spcPct val="150000"/>
              </a:lnSpc>
              <a:spcBef>
                <a:spcPts val="0"/>
              </a:spcBef>
              <a:buNone/>
            </a:pPr>
            <a:r>
              <a:rPr lang="ja-JP" altLang="en-US" sz="1200" b="1" dirty="0">
                <a:solidFill>
                  <a:srgbClr val="3EE23E"/>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200" b="1" dirty="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総合事業のサービスを受けるには？</a:t>
            </a:r>
          </a:p>
          <a:p>
            <a:pPr marL="0" lvl="0" indent="0">
              <a:lnSpc>
                <a:spcPct val="150000"/>
              </a:lnSpc>
              <a:spcBef>
                <a:spcPts val="0"/>
              </a:spcBef>
              <a:buNone/>
            </a:pPr>
            <a:r>
              <a:rPr lang="ja-JP" altLang="en-US" sz="1100" dirty="0">
                <a:solidFill>
                  <a:prstClr val="black"/>
                </a:solidFill>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まずは、お住まいの市町村又は地域包括支援センターの窓口にご相談ください。希望するサービスや要介護認定等の申請も含め幅広い視点で相談をお受けします。 </a:t>
            </a:r>
          </a:p>
          <a:p>
            <a:pPr marL="0" lvl="0" indent="0">
              <a:lnSpc>
                <a:spcPct val="150000"/>
              </a:lnSpc>
              <a:spcBef>
                <a:spcPts val="0"/>
              </a:spcBef>
              <a:buNone/>
            </a:pPr>
            <a:r>
              <a:rPr lang="ja-JP" altLang="en-US" sz="1100" dirty="0">
                <a:latin typeface="BIZ UDPゴシック" panose="020B0400000000000000" pitchFamily="50" charset="-128"/>
                <a:ea typeface="BIZ UDPゴシック" panose="020B0400000000000000" pitchFamily="50" charset="-128"/>
              </a:rPr>
              <a:t>　相談の際には、利用者本人の状況やサービス利用の意向を聞き取った上で、「基本チェックリスト」により、利用可能なサービスをご案内します。</a:t>
            </a:r>
            <a:endParaRPr lang="en-US" altLang="ja-JP" sz="1100" dirty="0">
              <a:latin typeface="BIZ UDPゴシック" panose="020B0400000000000000" pitchFamily="50" charset="-128"/>
              <a:ea typeface="BIZ UDPゴシック" panose="020B0400000000000000" pitchFamily="50" charset="-128"/>
            </a:endParaRPr>
          </a:p>
          <a:p>
            <a:pPr marL="0" lvl="0" indent="0">
              <a:lnSpc>
                <a:spcPct val="150000"/>
              </a:lnSpc>
              <a:spcBef>
                <a:spcPts val="0"/>
              </a:spcBef>
              <a:buNone/>
            </a:pPr>
            <a:r>
              <a:rPr lang="ja-JP" altLang="en-US" sz="1100" dirty="0">
                <a:latin typeface="BIZ UDPゴシック" panose="020B0400000000000000" pitchFamily="50" charset="-128"/>
                <a:ea typeface="BIZ UDPゴシック" panose="020B0400000000000000" pitchFamily="50" charset="-128"/>
              </a:rPr>
              <a:t>　総合事業では、「指定事業者」として認定を受けた訪問介護事業所や通所介護事業所のサービスが利用可能な他、住民主体のサービス等、多様なサービスを選択することが可能になります。 </a:t>
            </a:r>
            <a:endParaRPr lang="en-US" altLang="ja-JP" sz="1100" dirty="0">
              <a:latin typeface="BIZ UDPゴシック" panose="020B0400000000000000" pitchFamily="50" charset="-128"/>
              <a:ea typeface="BIZ UDPゴシック" panose="020B0400000000000000" pitchFamily="50" charset="-128"/>
            </a:endParaRPr>
          </a:p>
          <a:p>
            <a:pPr marL="0" lvl="0" indent="0">
              <a:lnSpc>
                <a:spcPct val="150000"/>
              </a:lnSpc>
              <a:spcBef>
                <a:spcPts val="0"/>
              </a:spcBef>
              <a:buNone/>
            </a:pPr>
            <a:r>
              <a:rPr lang="ja-JP" altLang="en-US" sz="1200" b="1" dirty="0">
                <a:solidFill>
                  <a:srgbClr val="3EE23E"/>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200" b="1" dirty="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総合事業（サービス事業）利用の流れ</a:t>
            </a:r>
            <a:endParaRPr lang="en-US" altLang="ja-JP" sz="1200" b="1" dirty="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marL="0" lvl="0" indent="0">
              <a:lnSpc>
                <a:spcPct val="150000"/>
              </a:lnSpc>
              <a:spcBef>
                <a:spcPts val="0"/>
              </a:spcBef>
              <a:buNone/>
            </a:pPr>
            <a:endParaRPr lang="ja-JP" altLang="en-US"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pic>
        <p:nvPicPr>
          <p:cNvPr id="8" name="Picture 2" descr="C:\Users\SS10120366\Desktop\pic_flowSynthesis_section3_1.bmp">
            <a:extLst>
              <a:ext uri="{FF2B5EF4-FFF2-40B4-BE49-F238E27FC236}">
                <a16:creationId xmlns:a16="http://schemas.microsoft.com/office/drawing/2014/main" id="{841AE7AA-CC3A-8040-6C05-D76724B284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999" y="3558145"/>
            <a:ext cx="6120000" cy="3614970"/>
          </a:xfrm>
          <a:prstGeom prst="rect">
            <a:avLst/>
          </a:prstGeom>
          <a:noFill/>
          <a:extLst>
            <a:ext uri="{909E8E84-426E-40DD-AFC4-6F175D3DCCD1}">
              <a14:hiddenFill xmlns:a14="http://schemas.microsoft.com/office/drawing/2010/main">
                <a:solidFill>
                  <a:srgbClr val="FFFFFF"/>
                </a:solidFill>
              </a14:hiddenFill>
            </a:ext>
          </a:extLst>
        </p:spPr>
      </p:pic>
      <p:sp>
        <p:nvSpPr>
          <p:cNvPr id="12" name="サブタイトル 2">
            <a:extLst>
              <a:ext uri="{FF2B5EF4-FFF2-40B4-BE49-F238E27FC236}">
                <a16:creationId xmlns:a16="http://schemas.microsoft.com/office/drawing/2014/main" id="{0D02F32B-5712-35F7-6783-AA7AA6205994}"/>
              </a:ext>
            </a:extLst>
          </p:cNvPr>
          <p:cNvSpPr txBox="1">
            <a:spLocks/>
          </p:cNvSpPr>
          <p:nvPr/>
        </p:nvSpPr>
        <p:spPr>
          <a:xfrm>
            <a:off x="222128" y="7224086"/>
            <a:ext cx="6413742" cy="1812410"/>
          </a:xfrm>
          <a:prstGeom prst="rect">
            <a:avLst/>
          </a:prstGeom>
          <a:ln>
            <a:solidFill>
              <a:schemeClr val="accent2">
                <a:lumMod val="75000"/>
              </a:schemeClr>
            </a:solidFill>
            <a:prstDash val="dash"/>
          </a:ln>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100" dirty="0">
                <a:latin typeface="BIZ UDPゴシック" panose="020B0400000000000000" pitchFamily="50" charset="-128"/>
                <a:ea typeface="BIZ UDPゴシック" panose="020B0400000000000000" pitchFamily="50" charset="-128"/>
              </a:rPr>
              <a:t>（留意事項）</a:t>
            </a:r>
            <a:endParaRPr lang="en-US" altLang="ja-JP" sz="1100" dirty="0">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sz="1100" dirty="0">
                <a:latin typeface="BIZ UDPゴシック" panose="020B0400000000000000" pitchFamily="50" charset="-128"/>
                <a:ea typeface="BIZ UDPゴシック" panose="020B0400000000000000" pitchFamily="50" charset="-128"/>
              </a:rPr>
              <a:t>　○　基本チェックリストは、従来のような二次予防事業対象者の把握のためという活用方法ではなく、相談窓口において、必ずしも認定を受けなくても、必要なサービスを事業で利用できるよう本人の状況を確認するツールとして用いられます。</a:t>
            </a:r>
          </a:p>
          <a:p>
            <a:pPr marL="0" indent="0">
              <a:lnSpc>
                <a:spcPct val="150000"/>
              </a:lnSpc>
              <a:buNone/>
            </a:pPr>
            <a:r>
              <a:rPr lang="ja-JP" altLang="en-US" sz="1100" dirty="0">
                <a:latin typeface="BIZ UDPゴシック" panose="020B0400000000000000" pitchFamily="50" charset="-128"/>
                <a:ea typeface="BIZ UDPゴシック" panose="020B0400000000000000" pitchFamily="50" charset="-128"/>
              </a:rPr>
              <a:t>　○　介護予防ケアマネジメントでは、利用者本人や家族との面接などのアセスメントによって、基本チェックリストの内容を更に深め、利用者の状況や希望等も踏まえて、自立支援に向けたケアプランを作成し、サービス利用につなげます。</a:t>
            </a:r>
          </a:p>
        </p:txBody>
      </p:sp>
      <p:sp>
        <p:nvSpPr>
          <p:cNvPr id="2" name="スライド番号プレースホルダー 4">
            <a:extLst>
              <a:ext uri="{FF2B5EF4-FFF2-40B4-BE49-F238E27FC236}">
                <a16:creationId xmlns:a16="http://schemas.microsoft.com/office/drawing/2014/main" id="{08549A2A-7DDA-80DA-E53E-980C98DA8089}"/>
              </a:ext>
            </a:extLst>
          </p:cNvPr>
          <p:cNvSpPr>
            <a:spLocks noGrp="1"/>
          </p:cNvSpPr>
          <p:nvPr>
            <p:ph type="sldNum" sz="quarter" idx="12"/>
          </p:nvPr>
        </p:nvSpPr>
        <p:spPr>
          <a:xfrm>
            <a:off x="5350691" y="8793079"/>
            <a:ext cx="1543050" cy="486833"/>
          </a:xfrm>
        </p:spPr>
        <p:txBody>
          <a:bodyPr/>
          <a:lstStyle/>
          <a:p>
            <a:r>
              <a:rPr kumimoji="1" lang="en-US" altLang="ja-JP" sz="1400" dirty="0"/>
              <a:t>17</a:t>
            </a:r>
            <a:endParaRPr kumimoji="1" lang="ja-JP" altLang="en-US" sz="1400" dirty="0"/>
          </a:p>
        </p:txBody>
      </p:sp>
    </p:spTree>
    <p:extLst>
      <p:ext uri="{BB962C8B-B14F-4D97-AF65-F5344CB8AC3E}">
        <p14:creationId xmlns:p14="http://schemas.microsoft.com/office/powerpoint/2010/main" val="187702936"/>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03DC5-FAEB-B242-1CC3-375BEBFD8EBE}"/>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D159B89D-1F42-2A32-9E5C-B10CE204BAB7}"/>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053E648B-713B-B8DD-B455-44EB042C7DC6}"/>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2" name="サブタイトル 2">
            <a:extLst>
              <a:ext uri="{FF2B5EF4-FFF2-40B4-BE49-F238E27FC236}">
                <a16:creationId xmlns:a16="http://schemas.microsoft.com/office/drawing/2014/main" id="{E21A0FF1-E32A-96C2-D13B-C71D11DE44FB}"/>
              </a:ext>
            </a:extLst>
          </p:cNvPr>
          <p:cNvSpPr txBox="1">
            <a:spLocks/>
          </p:cNvSpPr>
          <p:nvPr/>
        </p:nvSpPr>
        <p:spPr>
          <a:xfrm>
            <a:off x="-22248" y="0"/>
            <a:ext cx="4123781" cy="377828"/>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300" b="1" dirty="0">
                <a:solidFill>
                  <a:srgbClr val="3EE23E"/>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3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サービス・活動事業（第一号事業）の利用手順</a:t>
            </a:r>
            <a:endParaRPr lang="en-US" altLang="ja-JP" sz="13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ja-JP" altLang="en-US" sz="1200" dirty="0">
              <a:latin typeface="HG丸ｺﾞｼｯｸM-PRO" panose="020F0600000000000000" pitchFamily="50" charset="-128"/>
              <a:ea typeface="HG丸ｺﾞｼｯｸM-PRO" panose="020F0600000000000000" pitchFamily="50" charset="-128"/>
            </a:endParaRPr>
          </a:p>
        </p:txBody>
      </p:sp>
      <p:sp>
        <p:nvSpPr>
          <p:cNvPr id="6" name="正方形/長方形 5">
            <a:extLst>
              <a:ext uri="{FF2B5EF4-FFF2-40B4-BE49-F238E27FC236}">
                <a16:creationId xmlns:a16="http://schemas.microsoft.com/office/drawing/2014/main" id="{33BB0631-5CC9-E2E7-3E8A-605C1087875C}"/>
              </a:ext>
            </a:extLst>
          </p:cNvPr>
          <p:cNvSpPr/>
          <p:nvPr/>
        </p:nvSpPr>
        <p:spPr>
          <a:xfrm>
            <a:off x="385956" y="7855930"/>
            <a:ext cx="6086086" cy="7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ja-JP" altLang="en-US" sz="1100" dirty="0">
                <a:solidFill>
                  <a:schemeClr val="tx1"/>
                </a:solidFill>
                <a:latin typeface="BIZ UDPゴシック" panose="020B0400000000000000" pitchFamily="50" charset="-128"/>
                <a:ea typeface="BIZ UDPゴシック" panose="020B0400000000000000" pitchFamily="50" charset="-128"/>
              </a:rPr>
              <a:t>厚生労働省〒</a:t>
            </a:r>
            <a:r>
              <a:rPr lang="en-US" altLang="ja-JP" sz="1100" dirty="0">
                <a:solidFill>
                  <a:schemeClr val="tx1"/>
                </a:solidFill>
                <a:latin typeface="BIZ UDPゴシック" panose="020B0400000000000000" pitchFamily="50" charset="-128"/>
                <a:ea typeface="BIZ UDPゴシック" panose="020B0400000000000000" pitchFamily="50" charset="-128"/>
              </a:rPr>
              <a:t>100-8916</a:t>
            </a:r>
            <a:r>
              <a:rPr lang="ja-JP" altLang="en-US" sz="1100" dirty="0">
                <a:solidFill>
                  <a:schemeClr val="tx1"/>
                </a:solidFill>
                <a:latin typeface="BIZ UDPゴシック" panose="020B0400000000000000" pitchFamily="50" charset="-128"/>
                <a:ea typeface="BIZ UDPゴシック" panose="020B0400000000000000" pitchFamily="50" charset="-128"/>
              </a:rPr>
              <a:t>　東京都千代田区霞が関</a:t>
            </a:r>
            <a:r>
              <a:rPr lang="en-US" altLang="ja-JP" sz="1100" dirty="0">
                <a:solidFill>
                  <a:schemeClr val="tx1"/>
                </a:solidFill>
                <a:latin typeface="BIZ UDPゴシック" panose="020B0400000000000000" pitchFamily="50" charset="-128"/>
                <a:ea typeface="BIZ UDPゴシック" panose="020B0400000000000000" pitchFamily="50" charset="-128"/>
              </a:rPr>
              <a:t>1-2-2</a:t>
            </a:r>
          </a:p>
          <a:p>
            <a:pPr algn="ctr">
              <a:lnSpc>
                <a:spcPct val="150000"/>
              </a:lnSpc>
            </a:pPr>
            <a:r>
              <a:rPr lang="en-US" altLang="ja-JP" sz="1100" dirty="0">
                <a:solidFill>
                  <a:schemeClr val="tx1"/>
                </a:solidFill>
                <a:latin typeface="BIZ UDPゴシック" panose="020B0400000000000000" pitchFamily="50" charset="-128"/>
                <a:ea typeface="BIZ UDPゴシック" panose="020B0400000000000000" pitchFamily="50" charset="-128"/>
              </a:rPr>
              <a:t>Copyright © Ministry of Health, Labour and Welfare, All Right reserved</a:t>
            </a:r>
            <a:endParaRPr kumimoji="1" lang="ja-JP" altLang="en-US" sz="1100" dirty="0">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B393A30C-3B49-3A48-7158-11A00E42B9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674" y="440692"/>
            <a:ext cx="6291670" cy="7155644"/>
          </a:xfrm>
          <a:prstGeom prst="rect">
            <a:avLst/>
          </a:prstGeom>
          <a:noFill/>
          <a:extLst>
            <a:ext uri="{909E8E84-426E-40DD-AFC4-6F175D3DCCD1}">
              <a14:hiddenFill xmlns:a14="http://schemas.microsoft.com/office/drawing/2010/main">
                <a:solidFill>
                  <a:srgbClr val="FFFFFF"/>
                </a:solidFill>
              </a14:hiddenFill>
            </a:ext>
          </a:extLst>
        </p:spPr>
      </p:pic>
      <p:sp>
        <p:nvSpPr>
          <p:cNvPr id="3" name="スライド番号プレースホルダー 4">
            <a:extLst>
              <a:ext uri="{FF2B5EF4-FFF2-40B4-BE49-F238E27FC236}">
                <a16:creationId xmlns:a16="http://schemas.microsoft.com/office/drawing/2014/main" id="{97583158-7F69-780B-BEF6-0D70F4A0F11C}"/>
              </a:ext>
            </a:extLst>
          </p:cNvPr>
          <p:cNvSpPr>
            <a:spLocks noGrp="1"/>
          </p:cNvSpPr>
          <p:nvPr>
            <p:ph type="sldNum" sz="quarter" idx="12"/>
          </p:nvPr>
        </p:nvSpPr>
        <p:spPr>
          <a:xfrm>
            <a:off x="5293291" y="8738983"/>
            <a:ext cx="1543050" cy="486833"/>
          </a:xfrm>
        </p:spPr>
        <p:txBody>
          <a:bodyPr/>
          <a:lstStyle/>
          <a:p>
            <a:r>
              <a:rPr kumimoji="1" lang="en-US" altLang="ja-JP" sz="1600" dirty="0"/>
              <a:t>18</a:t>
            </a:r>
            <a:endParaRPr kumimoji="1" lang="ja-JP" altLang="en-US" sz="1600" dirty="0"/>
          </a:p>
        </p:txBody>
      </p:sp>
    </p:spTree>
    <p:extLst>
      <p:ext uri="{BB962C8B-B14F-4D97-AF65-F5344CB8AC3E}">
        <p14:creationId xmlns:p14="http://schemas.microsoft.com/office/powerpoint/2010/main" val="2885881610"/>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E423B-3D4F-D30B-2BD3-CC5E17F020C5}"/>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D7CB8CC0-7427-6D1C-F9C2-67CE57C08376}"/>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難病とは</a:t>
            </a:r>
          </a:p>
        </p:txBody>
      </p:sp>
      <p:sp>
        <p:nvSpPr>
          <p:cNvPr id="11" name="角丸四角形 10">
            <a:extLst>
              <a:ext uri="{FF2B5EF4-FFF2-40B4-BE49-F238E27FC236}">
                <a16:creationId xmlns:a16="http://schemas.microsoft.com/office/drawing/2014/main" id="{F3D2A769-CF05-B5D7-10EC-446F343717A5}"/>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6" name="テキスト ボックス 5">
            <a:extLst>
              <a:ext uri="{FF2B5EF4-FFF2-40B4-BE49-F238E27FC236}">
                <a16:creationId xmlns:a16="http://schemas.microsoft.com/office/drawing/2014/main" id="{E8DC0DA0-DF00-91AA-DF0A-17AC66129D74}"/>
              </a:ext>
            </a:extLst>
          </p:cNvPr>
          <p:cNvSpPr txBox="1"/>
          <p:nvPr/>
        </p:nvSpPr>
        <p:spPr>
          <a:xfrm>
            <a:off x="8638" y="568240"/>
            <a:ext cx="1296144" cy="338554"/>
          </a:xfrm>
          <a:prstGeom prst="rect">
            <a:avLst/>
          </a:prstGeom>
          <a:noFill/>
          <a:ln>
            <a:noFill/>
          </a:ln>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〇</a:t>
            </a:r>
            <a:r>
              <a:rPr kumimoji="1" lang="ja-JP" altLang="en-US" sz="1600" b="1" dirty="0">
                <a:latin typeface="BIZ UDPゴシック" panose="020B0400000000000000" pitchFamily="50" charset="-128"/>
                <a:ea typeface="BIZ UDPゴシック" panose="020B0400000000000000" pitchFamily="50" charset="-128"/>
              </a:rPr>
              <a:t>定義</a:t>
            </a:r>
          </a:p>
        </p:txBody>
      </p:sp>
      <p:sp>
        <p:nvSpPr>
          <p:cNvPr id="8" name="テキスト ボックス 7">
            <a:extLst>
              <a:ext uri="{FF2B5EF4-FFF2-40B4-BE49-F238E27FC236}">
                <a16:creationId xmlns:a16="http://schemas.microsoft.com/office/drawing/2014/main" id="{6B976B6B-C977-3E02-3D39-DC7260B0D82F}"/>
              </a:ext>
            </a:extLst>
          </p:cNvPr>
          <p:cNvSpPr txBox="1"/>
          <p:nvPr/>
        </p:nvSpPr>
        <p:spPr>
          <a:xfrm>
            <a:off x="174012" y="867345"/>
            <a:ext cx="6509973" cy="461665"/>
          </a:xfrm>
          <a:prstGeom prst="rect">
            <a:avLst/>
          </a:prstGeom>
          <a:noFill/>
          <a:ln>
            <a:noFill/>
          </a:ln>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発病の機構が明らかでない　　　　　　・</a:t>
            </a:r>
            <a:r>
              <a:rPr lang="ja-JP" altLang="en-US" sz="1200" dirty="0">
                <a:latin typeface="BIZ UDPゴシック" panose="020B0400000000000000" pitchFamily="50" charset="-128"/>
                <a:ea typeface="BIZ UDPゴシック" panose="020B0400000000000000" pitchFamily="50" charset="-128"/>
              </a:rPr>
              <a:t>希少な疾患である</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・治療方法が確立していない　　　　　　・長期の療養を必要とする</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B2F94904-1352-CCB1-4CDB-3C11CE410918}"/>
              </a:ext>
            </a:extLst>
          </p:cNvPr>
          <p:cNvSpPr txBox="1"/>
          <p:nvPr/>
        </p:nvSpPr>
        <p:spPr>
          <a:xfrm>
            <a:off x="49396" y="1446617"/>
            <a:ext cx="1814828"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〇指定難病とは</a:t>
            </a:r>
            <a:endParaRPr kumimoji="1" lang="en-US" altLang="ja-JP" sz="1600" b="1"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6FE93C83-B169-AFE6-79C9-764F5EBC65A3}"/>
              </a:ext>
            </a:extLst>
          </p:cNvPr>
          <p:cNvSpPr txBox="1"/>
          <p:nvPr/>
        </p:nvSpPr>
        <p:spPr>
          <a:xfrm>
            <a:off x="279301" y="1726484"/>
            <a:ext cx="6423337" cy="1200329"/>
          </a:xfrm>
          <a:prstGeom prst="rect">
            <a:avLst/>
          </a:prstGeom>
          <a:noFill/>
          <a:ln>
            <a:no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難病のうち、</a:t>
            </a:r>
            <a:r>
              <a:rPr kumimoji="1" lang="ja-JP" altLang="en-US" sz="1200" b="1" dirty="0">
                <a:latin typeface="BIZ UDPゴシック" panose="020B0400000000000000" pitchFamily="50" charset="-128"/>
                <a:ea typeface="BIZ UDPゴシック" panose="020B0400000000000000" pitchFamily="50" charset="-128"/>
              </a:rPr>
              <a:t>以下の２つの要件</a:t>
            </a:r>
            <a:r>
              <a:rPr kumimoji="1" lang="ja-JP" altLang="en-US" sz="1200" dirty="0">
                <a:latin typeface="BIZ UDPゴシック" panose="020B0400000000000000" pitchFamily="50" charset="-128"/>
                <a:ea typeface="BIZ UDPゴシック" panose="020B0400000000000000" pitchFamily="50" charset="-128"/>
              </a:rPr>
              <a:t>のすべてを満たすものを、患者の置かれている状況からみて、良質かつ適切な医療の確保を図る必要性が高いものとして、厚生労働大臣が指定。</a:t>
            </a:r>
          </a:p>
          <a:p>
            <a:r>
              <a:rPr kumimoji="1" lang="ja-JP" altLang="en-US" sz="1200" dirty="0">
                <a:latin typeface="BIZ UDPゴシック" panose="020B0400000000000000" pitchFamily="50" charset="-128"/>
                <a:ea typeface="BIZ UDPゴシック" panose="020B0400000000000000" pitchFamily="50" charset="-128"/>
              </a:rPr>
              <a:t>令和７年４月１日現在は</a:t>
            </a:r>
            <a:r>
              <a:rPr kumimoji="1" lang="en-US" altLang="ja-JP" sz="1200" b="1" dirty="0">
                <a:latin typeface="BIZ UDPゴシック" panose="020B0400000000000000" pitchFamily="50" charset="-128"/>
                <a:ea typeface="BIZ UDPゴシック" panose="020B0400000000000000" pitchFamily="50" charset="-128"/>
              </a:rPr>
              <a:t>348</a:t>
            </a:r>
            <a:r>
              <a:rPr kumimoji="1" lang="ja-JP" altLang="en-US" sz="1200" dirty="0">
                <a:latin typeface="BIZ UDPゴシック" panose="020B0400000000000000" pitchFamily="50" charset="-128"/>
                <a:ea typeface="BIZ UDPゴシック" panose="020B0400000000000000" pitchFamily="50" charset="-128"/>
              </a:rPr>
              <a:t>疾病。</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b="1" dirty="0">
                <a:latin typeface="BIZ UDPゴシック" panose="020B0400000000000000" pitchFamily="50" charset="-128"/>
                <a:ea typeface="BIZ UDPゴシック" panose="020B0400000000000000" pitchFamily="50" charset="-128"/>
              </a:rPr>
              <a:t>・患者数が国内において一定の人数（人口の約</a:t>
            </a:r>
            <a:r>
              <a:rPr lang="en-US" altLang="ja-JP" sz="1200" b="1" dirty="0">
                <a:latin typeface="BIZ UDPゴシック" panose="020B0400000000000000" pitchFamily="50" charset="-128"/>
                <a:ea typeface="BIZ UDPゴシック" panose="020B0400000000000000" pitchFamily="50" charset="-128"/>
              </a:rPr>
              <a:t>0.1</a:t>
            </a:r>
            <a:r>
              <a:rPr lang="ja-JP" altLang="en-US" sz="1200" b="1" dirty="0">
                <a:latin typeface="BIZ UDPゴシック" panose="020B0400000000000000" pitchFamily="50" charset="-128"/>
                <a:ea typeface="BIZ UDPゴシック" panose="020B0400000000000000" pitchFamily="50" charset="-128"/>
              </a:rPr>
              <a:t>％）に達しないこと。</a:t>
            </a:r>
            <a:endParaRPr lang="en-US" altLang="ja-JP" sz="1200" b="1" dirty="0">
              <a:latin typeface="BIZ UDPゴシック" panose="020B0400000000000000" pitchFamily="50" charset="-128"/>
              <a:ea typeface="BIZ UDPゴシック" panose="020B0400000000000000" pitchFamily="50" charset="-128"/>
            </a:endParaRPr>
          </a:p>
          <a:p>
            <a:r>
              <a:rPr lang="ja-JP" altLang="en-US" sz="1200" b="1" dirty="0">
                <a:latin typeface="BIZ UDPゴシック" panose="020B0400000000000000" pitchFamily="50" charset="-128"/>
                <a:ea typeface="BIZ UDPゴシック" panose="020B0400000000000000" pitchFamily="50" charset="-128"/>
              </a:rPr>
              <a:t>・客観的な診断基準（またはそれに準ずるもの）が確立していること。</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15" name="四角形: 角を丸くする 14">
            <a:extLst>
              <a:ext uri="{FF2B5EF4-FFF2-40B4-BE49-F238E27FC236}">
                <a16:creationId xmlns:a16="http://schemas.microsoft.com/office/drawing/2014/main" id="{61260B63-ED22-A1F1-2407-32141B81C392}"/>
              </a:ext>
            </a:extLst>
          </p:cNvPr>
          <p:cNvSpPr/>
          <p:nvPr/>
        </p:nvSpPr>
        <p:spPr>
          <a:xfrm>
            <a:off x="197776" y="3082001"/>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難病医療費助成制度について</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D0B5AF3A-3407-E53E-70B2-47938091EB55}"/>
              </a:ext>
            </a:extLst>
          </p:cNvPr>
          <p:cNvSpPr txBox="1"/>
          <p:nvPr/>
        </p:nvSpPr>
        <p:spPr>
          <a:xfrm>
            <a:off x="225129" y="3547281"/>
            <a:ext cx="6407738" cy="461665"/>
          </a:xfrm>
          <a:prstGeom prst="rect">
            <a:avLst/>
          </a:prstGeom>
          <a:noFill/>
          <a:ln>
            <a:no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指定難病の患者さんに対し、医療費の負担軽減を図るため、一定の認定基準を満たしている方を対象に、その治療に係る医療費の一部を助成しています。</a:t>
            </a:r>
          </a:p>
        </p:txBody>
      </p:sp>
      <p:sp>
        <p:nvSpPr>
          <p:cNvPr id="17" name="テキスト ボックス 16">
            <a:extLst>
              <a:ext uri="{FF2B5EF4-FFF2-40B4-BE49-F238E27FC236}">
                <a16:creationId xmlns:a16="http://schemas.microsoft.com/office/drawing/2014/main" id="{D08358A2-1890-3F93-F8A8-0D43DB5D25FF}"/>
              </a:ext>
            </a:extLst>
          </p:cNvPr>
          <p:cNvSpPr txBox="1"/>
          <p:nvPr/>
        </p:nvSpPr>
        <p:spPr>
          <a:xfrm>
            <a:off x="49396" y="3992314"/>
            <a:ext cx="1421507"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〇対象疾患</a:t>
            </a:r>
          </a:p>
        </p:txBody>
      </p:sp>
      <p:sp>
        <p:nvSpPr>
          <p:cNvPr id="18" name="テキスト ボックス 17">
            <a:extLst>
              <a:ext uri="{FF2B5EF4-FFF2-40B4-BE49-F238E27FC236}">
                <a16:creationId xmlns:a16="http://schemas.microsoft.com/office/drawing/2014/main" id="{8A4371E5-ECC7-ABBE-2E12-52AAD61EF0A7}"/>
              </a:ext>
            </a:extLst>
          </p:cNvPr>
          <p:cNvSpPr txBox="1"/>
          <p:nvPr/>
        </p:nvSpPr>
        <p:spPr>
          <a:xfrm>
            <a:off x="279301" y="4240481"/>
            <a:ext cx="6353566"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指定難病に含まれる</a:t>
            </a:r>
            <a:r>
              <a:rPr kumimoji="1" lang="en-US" altLang="ja-JP" sz="1200" dirty="0">
                <a:latin typeface="BIZ UDPゴシック" panose="020B0400000000000000" pitchFamily="50" charset="-128"/>
                <a:ea typeface="BIZ UDPゴシック" panose="020B0400000000000000" pitchFamily="50" charset="-128"/>
              </a:rPr>
              <a:t>348</a:t>
            </a:r>
            <a:r>
              <a:rPr kumimoji="1" lang="ja-JP" altLang="en-US" sz="1200" dirty="0">
                <a:latin typeface="BIZ UDPゴシック" panose="020B0400000000000000" pitchFamily="50" charset="-128"/>
                <a:ea typeface="BIZ UDPゴシック" panose="020B0400000000000000" pitchFamily="50" charset="-128"/>
              </a:rPr>
              <a:t>疾患（</a:t>
            </a:r>
            <a:r>
              <a:rPr kumimoji="1" lang="en-US" altLang="ja-JP" sz="1200" dirty="0">
                <a:latin typeface="BIZ UDPゴシック" panose="020B0400000000000000" pitchFamily="50" charset="-128"/>
                <a:ea typeface="BIZ UDPゴシック" panose="020B0400000000000000" pitchFamily="50" charset="-128"/>
              </a:rPr>
              <a:t>R7.4</a:t>
            </a:r>
            <a:r>
              <a:rPr kumimoji="1" lang="ja-JP" altLang="en-US" sz="1200" dirty="0">
                <a:latin typeface="BIZ UDPゴシック" panose="020B0400000000000000" pitchFamily="50" charset="-128"/>
                <a:ea typeface="BIZ UDPゴシック" panose="020B0400000000000000" pitchFamily="50" charset="-128"/>
              </a:rPr>
              <a:t>時点）　</a:t>
            </a:r>
            <a:r>
              <a:rPr kumimoji="1"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３</a:t>
            </a:r>
            <a:r>
              <a:rPr kumimoji="1" lang="ja-JP" altLang="en-US" sz="1200" dirty="0">
                <a:latin typeface="BIZ UDPゴシック" panose="020B0400000000000000" pitchFamily="50" charset="-128"/>
                <a:ea typeface="BIZ UDPゴシック" panose="020B0400000000000000" pitchFamily="50" charset="-128"/>
              </a:rPr>
              <a:t>ページ～</a:t>
            </a:r>
            <a:r>
              <a:rPr lang="ja-JP" altLang="en-US" sz="1200" dirty="0">
                <a:latin typeface="BIZ UDPゴシック" panose="020B0400000000000000" pitchFamily="50" charset="-128"/>
                <a:ea typeface="BIZ UDPゴシック" panose="020B0400000000000000" pitchFamily="50" charset="-128"/>
              </a:rPr>
              <a:t>７</a:t>
            </a:r>
            <a:r>
              <a:rPr kumimoji="1" lang="ja-JP" altLang="en-US" sz="1200" dirty="0">
                <a:latin typeface="BIZ UDPゴシック" panose="020B0400000000000000" pitchFamily="50" charset="-128"/>
                <a:ea typeface="BIZ UDPゴシック" panose="020B0400000000000000" pitchFamily="50" charset="-128"/>
              </a:rPr>
              <a:t>ページ</a:t>
            </a:r>
          </a:p>
        </p:txBody>
      </p:sp>
      <p:sp>
        <p:nvSpPr>
          <p:cNvPr id="19" name="テキスト ボックス 18">
            <a:extLst>
              <a:ext uri="{FF2B5EF4-FFF2-40B4-BE49-F238E27FC236}">
                <a16:creationId xmlns:a16="http://schemas.microsoft.com/office/drawing/2014/main" id="{B8020AFB-071F-3627-B7C8-9F7279064C2B}"/>
              </a:ext>
            </a:extLst>
          </p:cNvPr>
          <p:cNvSpPr txBox="1"/>
          <p:nvPr/>
        </p:nvSpPr>
        <p:spPr>
          <a:xfrm>
            <a:off x="49396" y="4514165"/>
            <a:ext cx="3633679"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〇対象者（①または②を満たす場合）</a:t>
            </a:r>
          </a:p>
        </p:txBody>
      </p:sp>
      <p:sp>
        <p:nvSpPr>
          <p:cNvPr id="20" name="テキスト ボックス 19">
            <a:extLst>
              <a:ext uri="{FF2B5EF4-FFF2-40B4-BE49-F238E27FC236}">
                <a16:creationId xmlns:a16="http://schemas.microsoft.com/office/drawing/2014/main" id="{17F25EC4-25CF-0188-CD80-D535DAE3F9D5}"/>
              </a:ext>
            </a:extLst>
          </p:cNvPr>
          <p:cNvSpPr txBox="1"/>
          <p:nvPr/>
        </p:nvSpPr>
        <p:spPr>
          <a:xfrm>
            <a:off x="314186" y="4789292"/>
            <a:ext cx="6353566" cy="830997"/>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①厚労省の定める指定難病の診断基準及び重症度分類を満たす場合</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②重症度分類を満たさないが、高額な医療の継続が必要な場合　</a:t>
            </a:r>
            <a:r>
              <a:rPr lang="en-US" altLang="ja-JP" sz="1200" dirty="0">
                <a:latin typeface="BIZ UDPゴシック" panose="020B0400000000000000" pitchFamily="50" charset="-128"/>
                <a:ea typeface="BIZ UDPゴシック" panose="020B0400000000000000" pitchFamily="50" charset="-128"/>
              </a:rPr>
              <a:t>※</a:t>
            </a:r>
          </a:p>
          <a:p>
            <a:r>
              <a:rPr kumimoji="1" lang="ja-JP" altLang="en-US" sz="1200" dirty="0">
                <a:latin typeface="BIZ UDPゴシック" panose="020B0400000000000000" pitchFamily="50" charset="-128"/>
                <a:ea typeface="BIZ UDPゴシック" panose="020B0400000000000000" pitchFamily="50" charset="-128"/>
              </a:rPr>
              <a:t>　</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申請月以前の</a:t>
            </a:r>
            <a:r>
              <a:rPr kumimoji="1" lang="en-US" altLang="ja-JP" sz="1200" dirty="0">
                <a:latin typeface="BIZ UDPゴシック" panose="020B0400000000000000" pitchFamily="50" charset="-128"/>
                <a:ea typeface="BIZ UDPゴシック" panose="020B0400000000000000" pitchFamily="50" charset="-128"/>
              </a:rPr>
              <a:t>12</a:t>
            </a:r>
            <a:r>
              <a:rPr kumimoji="1" lang="ja-JP" altLang="en-US" sz="1200" dirty="0">
                <a:latin typeface="BIZ UDPゴシック" panose="020B0400000000000000" pitchFamily="50" charset="-128"/>
                <a:ea typeface="BIZ UDPゴシック" panose="020B0400000000000000" pitchFamily="50" charset="-128"/>
              </a:rPr>
              <a:t>か月以内に指定難病に係る総医療費（</a:t>
            </a:r>
            <a:r>
              <a:rPr kumimoji="1" lang="en-US" altLang="ja-JP" sz="1200" dirty="0">
                <a:latin typeface="BIZ UDPゴシック" panose="020B0400000000000000" pitchFamily="50" charset="-128"/>
                <a:ea typeface="BIZ UDPゴシック" panose="020B0400000000000000" pitchFamily="50" charset="-128"/>
              </a:rPr>
              <a:t>10</a:t>
            </a:r>
            <a:r>
              <a:rPr kumimoji="1" lang="ja-JP" altLang="en-US" sz="1200" dirty="0">
                <a:latin typeface="BIZ UDPゴシック" panose="020B0400000000000000" pitchFamily="50" charset="-128"/>
                <a:ea typeface="BIZ UDPゴシック" panose="020B0400000000000000" pitchFamily="50" charset="-128"/>
              </a:rPr>
              <a:t>割）が</a:t>
            </a:r>
            <a:r>
              <a:rPr kumimoji="1" lang="en-US" altLang="ja-JP" sz="1200" dirty="0">
                <a:latin typeface="BIZ UDPゴシック" panose="020B0400000000000000" pitchFamily="50" charset="-128"/>
                <a:ea typeface="BIZ UDPゴシック" panose="020B0400000000000000" pitchFamily="50" charset="-128"/>
              </a:rPr>
              <a:t>33,330</a:t>
            </a:r>
            <a:r>
              <a:rPr kumimoji="1" lang="ja-JP" altLang="en-US" sz="1200" dirty="0">
                <a:latin typeface="BIZ UDPゴシック" panose="020B0400000000000000" pitchFamily="50" charset="-128"/>
                <a:ea typeface="BIZ UDPゴシック" panose="020B0400000000000000" pitchFamily="50" charset="-128"/>
              </a:rPr>
              <a:t>円を超える月が　　</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３か月以上ある場合。</a:t>
            </a:r>
          </a:p>
        </p:txBody>
      </p:sp>
      <p:sp>
        <p:nvSpPr>
          <p:cNvPr id="21" name="テキスト ボックス 20">
            <a:extLst>
              <a:ext uri="{FF2B5EF4-FFF2-40B4-BE49-F238E27FC236}">
                <a16:creationId xmlns:a16="http://schemas.microsoft.com/office/drawing/2014/main" id="{C658A0C0-7AF0-D42C-1131-194E23FD7322}"/>
              </a:ext>
            </a:extLst>
          </p:cNvPr>
          <p:cNvSpPr txBox="1"/>
          <p:nvPr/>
        </p:nvSpPr>
        <p:spPr>
          <a:xfrm>
            <a:off x="49396" y="5576158"/>
            <a:ext cx="1296145"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〇対象範囲</a:t>
            </a:r>
          </a:p>
        </p:txBody>
      </p:sp>
      <p:sp>
        <p:nvSpPr>
          <p:cNvPr id="22" name="テキスト ボックス 21">
            <a:extLst>
              <a:ext uri="{FF2B5EF4-FFF2-40B4-BE49-F238E27FC236}">
                <a16:creationId xmlns:a16="http://schemas.microsoft.com/office/drawing/2014/main" id="{812DB8F2-1341-34B8-45B6-78F6EEFD4BED}"/>
              </a:ext>
            </a:extLst>
          </p:cNvPr>
          <p:cNvSpPr txBox="1"/>
          <p:nvPr/>
        </p:nvSpPr>
        <p:spPr>
          <a:xfrm>
            <a:off x="314186" y="5865834"/>
            <a:ext cx="6353566" cy="830997"/>
          </a:xfrm>
          <a:prstGeom prst="rect">
            <a:avLst/>
          </a:prstGeom>
          <a:no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指定難病及びその疾患に付随して発生するする傷病に関する医療</a:t>
            </a:r>
          </a:p>
          <a:p>
            <a:r>
              <a:rPr lang="ja-JP" altLang="en-US" sz="1200" dirty="0">
                <a:latin typeface="BIZ UDPゴシック" panose="020B0400000000000000" pitchFamily="50" charset="-128"/>
                <a:ea typeface="BIZ UDPゴシック" panose="020B0400000000000000" pitchFamily="50" charset="-128"/>
              </a:rPr>
              <a:t>医療費の助成は、難病法に基づき指定された「指定医療機関」（都道府県から指定を受けた病院・薬局・訪問看護ステーション等）での治療等が対象となります。</a:t>
            </a:r>
          </a:p>
          <a:p>
            <a:endParaRPr kumimoji="1" lang="ja-JP" altLang="en-US" sz="1200"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7EAA3390-1F6B-172E-DCEB-FC8532068F8B}"/>
              </a:ext>
            </a:extLst>
          </p:cNvPr>
          <p:cNvSpPr txBox="1"/>
          <p:nvPr/>
        </p:nvSpPr>
        <p:spPr>
          <a:xfrm>
            <a:off x="49396" y="7329941"/>
            <a:ext cx="3273639"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〇難病指定医・指定医療機関</a:t>
            </a:r>
          </a:p>
        </p:txBody>
      </p:sp>
      <p:sp>
        <p:nvSpPr>
          <p:cNvPr id="24" name="テキスト ボックス 23">
            <a:extLst>
              <a:ext uri="{FF2B5EF4-FFF2-40B4-BE49-F238E27FC236}">
                <a16:creationId xmlns:a16="http://schemas.microsoft.com/office/drawing/2014/main" id="{FC97BE94-3EC6-70CD-5EB1-6387A1FF8013}"/>
              </a:ext>
            </a:extLst>
          </p:cNvPr>
          <p:cNvSpPr txBox="1"/>
          <p:nvPr/>
        </p:nvSpPr>
        <p:spPr>
          <a:xfrm>
            <a:off x="306373" y="7607132"/>
            <a:ext cx="6353566" cy="1015663"/>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申請に必要な臨床調査個人票（診断書）を記載できるのは、県からの指定を受けた難病指定医に限られます。また、指定難病の医療費の給付を受けることができるのは、都道府県からの指定を受けた指定医療機関で行われた医療に限られます。（病院、薬局、訪問看護事業者いずれも同様です。）</a:t>
            </a:r>
          </a:p>
          <a:p>
            <a:r>
              <a:rPr kumimoji="1" lang="ja-JP" altLang="en-US" sz="1200" dirty="0">
                <a:latin typeface="BIZ UDPゴシック" panose="020B0400000000000000" pitchFamily="50" charset="-128"/>
                <a:ea typeface="BIZ UDPゴシック" panose="020B0400000000000000" pitchFamily="50" charset="-128"/>
              </a:rPr>
              <a:t>指定の状況については、県</a:t>
            </a:r>
            <a:r>
              <a:rPr lang="en-US" altLang="ja-JP" sz="1200" dirty="0">
                <a:latin typeface="BIZ UDPゴシック" panose="020B0400000000000000" pitchFamily="50" charset="-128"/>
                <a:ea typeface="BIZ UDPゴシック" panose="020B0400000000000000" pitchFamily="50" charset="-128"/>
              </a:rPr>
              <a:t>HP</a:t>
            </a:r>
            <a:r>
              <a:rPr kumimoji="1" lang="ja-JP" altLang="en-US" sz="1200" dirty="0">
                <a:latin typeface="BIZ UDPゴシック" panose="020B0400000000000000" pitchFamily="50" charset="-128"/>
                <a:ea typeface="BIZ UDPゴシック" panose="020B0400000000000000" pitchFamily="50" charset="-128"/>
              </a:rPr>
              <a:t>でご覧いただくか、医療機関に直接お問い合わせください。</a:t>
            </a:r>
          </a:p>
        </p:txBody>
      </p:sp>
      <p:sp>
        <p:nvSpPr>
          <p:cNvPr id="25" name="テキスト ボックス 24">
            <a:extLst>
              <a:ext uri="{FF2B5EF4-FFF2-40B4-BE49-F238E27FC236}">
                <a16:creationId xmlns:a16="http://schemas.microsoft.com/office/drawing/2014/main" id="{0301F2F5-B24D-B048-AF6F-801F26825496}"/>
              </a:ext>
            </a:extLst>
          </p:cNvPr>
          <p:cNvSpPr txBox="1"/>
          <p:nvPr/>
        </p:nvSpPr>
        <p:spPr>
          <a:xfrm>
            <a:off x="49396" y="6470509"/>
            <a:ext cx="1296145"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〇申請方法</a:t>
            </a:r>
          </a:p>
        </p:txBody>
      </p:sp>
      <p:sp>
        <p:nvSpPr>
          <p:cNvPr id="26" name="テキスト ボックス 25">
            <a:extLst>
              <a:ext uri="{FF2B5EF4-FFF2-40B4-BE49-F238E27FC236}">
                <a16:creationId xmlns:a16="http://schemas.microsoft.com/office/drawing/2014/main" id="{F87DAE91-0367-6DB5-A18C-67E09199E5B2}"/>
              </a:ext>
            </a:extLst>
          </p:cNvPr>
          <p:cNvSpPr txBox="1"/>
          <p:nvPr/>
        </p:nvSpPr>
        <p:spPr>
          <a:xfrm>
            <a:off x="309821" y="6736005"/>
            <a:ext cx="6353566" cy="276999"/>
          </a:xfrm>
          <a:prstGeom prst="rect">
            <a:avLst/>
          </a:prstGeom>
          <a:no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医療費助成の</a:t>
            </a:r>
            <a:r>
              <a:rPr kumimoji="1" lang="ja-JP" altLang="en-US" sz="1200" dirty="0">
                <a:latin typeface="BIZ UDPゴシック" panose="020B0400000000000000" pitchFamily="50" charset="-128"/>
                <a:ea typeface="BIZ UDPゴシック" panose="020B0400000000000000" pitchFamily="50" charset="-128"/>
              </a:rPr>
              <a:t>申請方法については、岩手県</a:t>
            </a:r>
            <a:r>
              <a:rPr kumimoji="1" lang="en-US" altLang="ja-JP" sz="1200" dirty="0">
                <a:latin typeface="BIZ UDPゴシック" panose="020B0400000000000000" pitchFamily="50" charset="-128"/>
                <a:ea typeface="BIZ UDPゴシック" panose="020B0400000000000000" pitchFamily="50" charset="-128"/>
              </a:rPr>
              <a:t>HP</a:t>
            </a:r>
            <a:r>
              <a:rPr kumimoji="1" lang="ja-JP" altLang="en-US" sz="1200" dirty="0">
                <a:latin typeface="BIZ UDPゴシック" panose="020B0400000000000000" pitchFamily="50" charset="-128"/>
                <a:ea typeface="BIZ UDPゴシック" panose="020B0400000000000000" pitchFamily="50" charset="-128"/>
              </a:rPr>
              <a:t>をご確認ください。</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7" name="正方形/長方形 26">
            <a:extLst>
              <a:ext uri="{FF2B5EF4-FFF2-40B4-BE49-F238E27FC236}">
                <a16:creationId xmlns:a16="http://schemas.microsoft.com/office/drawing/2014/main" id="{DD3B26AD-5349-94C0-3313-BD30EC8ABBCF}"/>
              </a:ext>
            </a:extLst>
          </p:cNvPr>
          <p:cNvSpPr/>
          <p:nvPr/>
        </p:nvSpPr>
        <p:spPr>
          <a:xfrm>
            <a:off x="462044" y="7053612"/>
            <a:ext cx="2016224" cy="23658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🔍岩手県　難病　医療費助成</a:t>
            </a:r>
          </a:p>
        </p:txBody>
      </p:sp>
      <p:sp>
        <p:nvSpPr>
          <p:cNvPr id="2" name="正方形/長方形 1">
            <a:extLst>
              <a:ext uri="{FF2B5EF4-FFF2-40B4-BE49-F238E27FC236}">
                <a16:creationId xmlns:a16="http://schemas.microsoft.com/office/drawing/2014/main" id="{A8EF23EB-865B-19B4-1F16-63C177C73172}"/>
              </a:ext>
            </a:extLst>
          </p:cNvPr>
          <p:cNvSpPr/>
          <p:nvPr/>
        </p:nvSpPr>
        <p:spPr>
          <a:xfrm>
            <a:off x="462044" y="8799913"/>
            <a:ext cx="2016224" cy="23658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🔍岩手県　難病　指定医</a:t>
            </a:r>
          </a:p>
        </p:txBody>
      </p:sp>
      <p:sp>
        <p:nvSpPr>
          <p:cNvPr id="3" name="テキスト ボックス 2">
            <a:extLst>
              <a:ext uri="{FF2B5EF4-FFF2-40B4-BE49-F238E27FC236}">
                <a16:creationId xmlns:a16="http://schemas.microsoft.com/office/drawing/2014/main" id="{12C7C16E-4E74-B193-98AE-C3B303655DA1}"/>
              </a:ext>
            </a:extLst>
          </p:cNvPr>
          <p:cNvSpPr txBox="1"/>
          <p:nvPr/>
        </p:nvSpPr>
        <p:spPr>
          <a:xfrm>
            <a:off x="2454843" y="8755284"/>
            <a:ext cx="686125"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または</a:t>
            </a:r>
          </a:p>
        </p:txBody>
      </p:sp>
      <p:sp>
        <p:nvSpPr>
          <p:cNvPr id="4" name="正方形/長方形 3">
            <a:extLst>
              <a:ext uri="{FF2B5EF4-FFF2-40B4-BE49-F238E27FC236}">
                <a16:creationId xmlns:a16="http://schemas.microsoft.com/office/drawing/2014/main" id="{1A989676-CF15-B297-17DE-E887C8CCB64E}"/>
              </a:ext>
            </a:extLst>
          </p:cNvPr>
          <p:cNvSpPr/>
          <p:nvPr/>
        </p:nvSpPr>
        <p:spPr>
          <a:xfrm>
            <a:off x="3117542" y="8795700"/>
            <a:ext cx="2171895" cy="23658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🔍岩手県　難病　指定医療機関</a:t>
            </a:r>
          </a:p>
        </p:txBody>
      </p:sp>
      <p:sp>
        <p:nvSpPr>
          <p:cNvPr id="5" name="スライド番号プレースホルダー 4">
            <a:extLst>
              <a:ext uri="{FF2B5EF4-FFF2-40B4-BE49-F238E27FC236}">
                <a16:creationId xmlns:a16="http://schemas.microsoft.com/office/drawing/2014/main" id="{FFFB979F-89A1-C17A-B608-9A56F75AEF64}"/>
              </a:ext>
            </a:extLst>
          </p:cNvPr>
          <p:cNvSpPr>
            <a:spLocks noGrp="1"/>
          </p:cNvSpPr>
          <p:nvPr>
            <p:ph type="sldNum" sz="quarter" idx="12"/>
          </p:nvPr>
        </p:nvSpPr>
        <p:spPr>
          <a:xfrm>
            <a:off x="5293291" y="8738983"/>
            <a:ext cx="1543050" cy="486833"/>
          </a:xfrm>
        </p:spPr>
        <p:txBody>
          <a:bodyPr/>
          <a:lstStyle/>
          <a:p>
            <a:r>
              <a:rPr lang="en-US" altLang="ja-JP" sz="1600" dirty="0"/>
              <a:t>1</a:t>
            </a:r>
            <a:endParaRPr kumimoji="1" lang="ja-JP" altLang="en-US" sz="1600" dirty="0"/>
          </a:p>
        </p:txBody>
      </p:sp>
      <p:pic>
        <p:nvPicPr>
          <p:cNvPr id="12" name="図 11" descr="QR コード&#10;&#10;AI 生成コンテンツは誤りを含む可能性があります。">
            <a:extLst>
              <a:ext uri="{FF2B5EF4-FFF2-40B4-BE49-F238E27FC236}">
                <a16:creationId xmlns:a16="http://schemas.microsoft.com/office/drawing/2014/main" id="{39E36E91-E1BD-9FDC-4BC5-256D41EF7F5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97152" y="6671434"/>
            <a:ext cx="683139" cy="683139"/>
          </a:xfrm>
          <a:prstGeom prst="rect">
            <a:avLst/>
          </a:prstGeom>
        </p:spPr>
      </p:pic>
      <p:pic>
        <p:nvPicPr>
          <p:cNvPr id="28" name="図 27" descr="QR コード&#10;&#10;AI 生成コンテンツは誤りを含む可能性があります。">
            <a:extLst>
              <a:ext uri="{FF2B5EF4-FFF2-40B4-BE49-F238E27FC236}">
                <a16:creationId xmlns:a16="http://schemas.microsoft.com/office/drawing/2014/main" id="{0411DD7D-A6F9-FD65-CA6D-B77858AD4E7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444632" y="8572945"/>
            <a:ext cx="467541" cy="467541"/>
          </a:xfrm>
          <a:prstGeom prst="rect">
            <a:avLst/>
          </a:prstGeom>
        </p:spPr>
      </p:pic>
    </p:spTree>
    <p:extLst>
      <p:ext uri="{BB962C8B-B14F-4D97-AF65-F5344CB8AC3E}">
        <p14:creationId xmlns:p14="http://schemas.microsoft.com/office/powerpoint/2010/main" val="4180986238"/>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98CC7-95CB-34E6-A123-D678A7C12CE9}"/>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AC5B5987-CA62-B1A8-10D0-1B27F344C6B7}"/>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C40E813D-C6CC-37D6-97FB-547061E3B164}"/>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2" name="サブタイトル 2">
            <a:extLst>
              <a:ext uri="{FF2B5EF4-FFF2-40B4-BE49-F238E27FC236}">
                <a16:creationId xmlns:a16="http://schemas.microsoft.com/office/drawing/2014/main" id="{93301CDB-1F48-16B3-4D7F-1F09A8D9DFB4}"/>
              </a:ext>
            </a:extLst>
          </p:cNvPr>
          <p:cNvSpPr txBox="1">
            <a:spLocks/>
          </p:cNvSpPr>
          <p:nvPr/>
        </p:nvSpPr>
        <p:spPr>
          <a:xfrm>
            <a:off x="-22248" y="0"/>
            <a:ext cx="4123781" cy="377828"/>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300" b="1" dirty="0">
                <a:solidFill>
                  <a:srgbClr val="3EE23E"/>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3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サービスに係る利用料</a:t>
            </a: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ja-JP" altLang="en-US" sz="1200" dirty="0">
              <a:latin typeface="HG丸ｺﾞｼｯｸM-PRO" panose="020F0600000000000000" pitchFamily="50" charset="-128"/>
              <a:ea typeface="HG丸ｺﾞｼｯｸM-PRO" panose="020F0600000000000000" pitchFamily="50" charset="-128"/>
            </a:endParaRPr>
          </a:p>
        </p:txBody>
      </p:sp>
      <p:sp>
        <p:nvSpPr>
          <p:cNvPr id="4" name="テキスト ボックス 3">
            <a:extLst>
              <a:ext uri="{FF2B5EF4-FFF2-40B4-BE49-F238E27FC236}">
                <a16:creationId xmlns:a16="http://schemas.microsoft.com/office/drawing/2014/main" id="{6DE63EBB-9BC1-025D-EDFE-40E5B94C5E0B}"/>
              </a:ext>
            </a:extLst>
          </p:cNvPr>
          <p:cNvSpPr txBox="1"/>
          <p:nvPr/>
        </p:nvSpPr>
        <p:spPr>
          <a:xfrm>
            <a:off x="104918" y="316181"/>
            <a:ext cx="6742139" cy="747449"/>
          </a:xfrm>
          <a:prstGeom prst="rect">
            <a:avLst/>
          </a:prstGeom>
          <a:noFill/>
        </p:spPr>
        <p:txBody>
          <a:bodyPr wrap="square" rtlCol="0">
            <a:spAutoFit/>
          </a:bodyPr>
          <a:lstStyle/>
          <a:p>
            <a:pPr lvl="0">
              <a:lnSpc>
                <a:spcPts val="1800"/>
              </a:lnSpc>
            </a:pPr>
            <a:r>
              <a:rPr lang="ja-JP" altLang="en-US" sz="1100" dirty="0">
                <a:solidFill>
                  <a:prstClr val="black"/>
                </a:solidFill>
                <a:latin typeface="BIZ UDPゴシック" panose="020B0400000000000000" pitchFamily="50" charset="-128"/>
                <a:ea typeface="BIZ UDPゴシック" panose="020B0400000000000000" pitchFamily="50" charset="-128"/>
              </a:rPr>
              <a:t>　介護保険サービスにかかった費用の</a:t>
            </a:r>
            <a:r>
              <a:rPr lang="en-US" altLang="ja-JP" sz="1100" dirty="0">
                <a:solidFill>
                  <a:prstClr val="black"/>
                </a:solidFill>
                <a:latin typeface="BIZ UDPゴシック" panose="020B0400000000000000" pitchFamily="50" charset="-128"/>
                <a:ea typeface="BIZ UDPゴシック" panose="020B0400000000000000" pitchFamily="50" charset="-128"/>
              </a:rPr>
              <a:t>1</a:t>
            </a:r>
            <a:r>
              <a:rPr lang="ja-JP" altLang="en-US" sz="1100" dirty="0">
                <a:solidFill>
                  <a:prstClr val="black"/>
                </a:solidFill>
                <a:latin typeface="BIZ UDPゴシック" panose="020B0400000000000000" pitchFamily="50" charset="-128"/>
                <a:ea typeface="BIZ UDPゴシック" panose="020B0400000000000000" pitchFamily="50" charset="-128"/>
              </a:rPr>
              <a:t>割（一定以上所得者の場合は２割もしくは</a:t>
            </a:r>
            <a:r>
              <a:rPr lang="en-US" altLang="ja-JP" sz="1100" dirty="0">
                <a:solidFill>
                  <a:prstClr val="black"/>
                </a:solidFill>
                <a:latin typeface="BIZ UDPゴシック" panose="020B0400000000000000" pitchFamily="50" charset="-128"/>
                <a:ea typeface="BIZ UDPゴシック" panose="020B0400000000000000" pitchFamily="50" charset="-128"/>
              </a:rPr>
              <a:t>3</a:t>
            </a:r>
            <a:r>
              <a:rPr lang="ja-JP" altLang="en-US" sz="1100" dirty="0">
                <a:solidFill>
                  <a:prstClr val="black"/>
                </a:solidFill>
                <a:latin typeface="BIZ UDPゴシック" panose="020B0400000000000000" pitchFamily="50" charset="-128"/>
                <a:ea typeface="BIZ UDPゴシック" panose="020B0400000000000000" pitchFamily="50" charset="-128"/>
              </a:rPr>
              <a:t>割）を負担します。</a:t>
            </a:r>
          </a:p>
          <a:p>
            <a:pPr lvl="0">
              <a:lnSpc>
                <a:spcPts val="1800"/>
              </a:lnSpc>
            </a:pPr>
            <a:r>
              <a:rPr lang="ja-JP" altLang="en-US" sz="1100" dirty="0">
                <a:solidFill>
                  <a:prstClr val="black"/>
                </a:solidFill>
                <a:latin typeface="BIZ UDPゴシック" panose="020B0400000000000000" pitchFamily="50" charset="-128"/>
                <a:ea typeface="BIZ UDPゴシック" panose="020B0400000000000000" pitchFamily="50" charset="-128"/>
              </a:rPr>
              <a:t>　介護保険施設利用の場合は、費用の１割（一定以上所得者の場合は２割もしくは</a:t>
            </a:r>
            <a:r>
              <a:rPr lang="en-US" altLang="ja-JP" sz="1100" dirty="0">
                <a:solidFill>
                  <a:prstClr val="black"/>
                </a:solidFill>
                <a:latin typeface="BIZ UDPゴシック" panose="020B0400000000000000" pitchFamily="50" charset="-128"/>
                <a:ea typeface="BIZ UDPゴシック" panose="020B0400000000000000" pitchFamily="50" charset="-128"/>
              </a:rPr>
              <a:t>3</a:t>
            </a:r>
            <a:r>
              <a:rPr lang="ja-JP" altLang="en-US" sz="1100" dirty="0">
                <a:solidFill>
                  <a:prstClr val="black"/>
                </a:solidFill>
                <a:latin typeface="BIZ UDPゴシック" panose="020B0400000000000000" pitchFamily="50" charset="-128"/>
                <a:ea typeface="BIZ UDPゴシック" panose="020B0400000000000000" pitchFamily="50" charset="-128"/>
              </a:rPr>
              <a:t>割）負担の他に、居住費、食費、日常生活費の負担も必要になります。</a:t>
            </a:r>
          </a:p>
        </p:txBody>
      </p:sp>
      <p:sp>
        <p:nvSpPr>
          <p:cNvPr id="5" name="サブタイトル 2">
            <a:extLst>
              <a:ext uri="{FF2B5EF4-FFF2-40B4-BE49-F238E27FC236}">
                <a16:creationId xmlns:a16="http://schemas.microsoft.com/office/drawing/2014/main" id="{B25F3189-0AA3-9715-7FEC-459C9EB8B8B4}"/>
              </a:ext>
            </a:extLst>
          </p:cNvPr>
          <p:cNvSpPr txBox="1">
            <a:spLocks/>
          </p:cNvSpPr>
          <p:nvPr/>
        </p:nvSpPr>
        <p:spPr>
          <a:xfrm>
            <a:off x="0" y="1063630"/>
            <a:ext cx="4123781" cy="377828"/>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300" b="1" dirty="0">
                <a:solidFill>
                  <a:srgbClr val="3EE23E"/>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3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居宅サービスの１か月あたりの利用限度額</a:t>
            </a:r>
            <a:endParaRPr lang="en-US" altLang="ja-JP" sz="13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ja-JP" altLang="en-US" sz="1200" dirty="0">
              <a:latin typeface="HG丸ｺﾞｼｯｸM-PRO" panose="020F0600000000000000" pitchFamily="50" charset="-128"/>
              <a:ea typeface="HG丸ｺﾞｼｯｸM-PRO" panose="020F0600000000000000" pitchFamily="50" charset="-128"/>
            </a:endParaRPr>
          </a:p>
        </p:txBody>
      </p:sp>
      <p:graphicFrame>
        <p:nvGraphicFramePr>
          <p:cNvPr id="7" name="オブジェクト 6">
            <a:extLst>
              <a:ext uri="{FF2B5EF4-FFF2-40B4-BE49-F238E27FC236}">
                <a16:creationId xmlns:a16="http://schemas.microsoft.com/office/drawing/2014/main" id="{AB885290-149C-6B05-CB12-B9E8EDF54B51}"/>
              </a:ext>
            </a:extLst>
          </p:cNvPr>
          <p:cNvGraphicFramePr>
            <a:graphicFrameLocks noChangeAspect="1"/>
          </p:cNvGraphicFramePr>
          <p:nvPr>
            <p:extLst>
              <p:ext uri="{D42A27DB-BD31-4B8C-83A1-F6EECF244321}">
                <p14:modId xmlns:p14="http://schemas.microsoft.com/office/powerpoint/2010/main" val="1938492485"/>
              </p:ext>
            </p:extLst>
          </p:nvPr>
        </p:nvGraphicFramePr>
        <p:xfrm>
          <a:off x="907255" y="1421670"/>
          <a:ext cx="5043487" cy="2789238"/>
        </p:xfrm>
        <a:graphic>
          <a:graphicData uri="http://schemas.openxmlformats.org/presentationml/2006/ole">
            <mc:AlternateContent xmlns:mc="http://schemas.openxmlformats.org/markup-compatibility/2006">
              <mc:Choice xmlns:v="urn:schemas-microsoft-com:vml" Requires="v">
                <p:oleObj name="ワークシート" r:id="rId3" imgW="5029200" imgH="2781328" progId="Excel.Sheet.12">
                  <p:embed/>
                </p:oleObj>
              </mc:Choice>
              <mc:Fallback>
                <p:oleObj name="ワークシート" r:id="rId3" imgW="5029200" imgH="2781328" progId="Excel.Sheet.12">
                  <p:embed/>
                  <p:pic>
                    <p:nvPicPr>
                      <p:cNvPr id="4" name="オブジェクト 3"/>
                      <p:cNvPicPr>
                        <a:picLocks noChangeAspect="1" noChangeArrowheads="1"/>
                      </p:cNvPicPr>
                      <p:nvPr/>
                    </p:nvPicPr>
                    <p:blipFill>
                      <a:blip r:embed="rId4"/>
                      <a:srcRect/>
                      <a:stretch>
                        <a:fillRect/>
                      </a:stretch>
                    </p:blipFill>
                    <p:spPr bwMode="auto">
                      <a:xfrm>
                        <a:off x="907255" y="1421670"/>
                        <a:ext cx="5043487" cy="278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テキスト ボックス 7">
            <a:extLst>
              <a:ext uri="{FF2B5EF4-FFF2-40B4-BE49-F238E27FC236}">
                <a16:creationId xmlns:a16="http://schemas.microsoft.com/office/drawing/2014/main" id="{487A1072-BACF-8596-A54B-E1F4595BE9AF}"/>
              </a:ext>
            </a:extLst>
          </p:cNvPr>
          <p:cNvSpPr txBox="1"/>
          <p:nvPr/>
        </p:nvSpPr>
        <p:spPr>
          <a:xfrm>
            <a:off x="730463" y="4271677"/>
            <a:ext cx="6742139" cy="285784"/>
          </a:xfrm>
          <a:prstGeom prst="rect">
            <a:avLst/>
          </a:prstGeom>
          <a:noFill/>
        </p:spPr>
        <p:txBody>
          <a:bodyPr wrap="square" rtlCol="0">
            <a:spAutoFit/>
          </a:bodyPr>
          <a:lstStyle/>
          <a:p>
            <a:pPr lvl="0">
              <a:lnSpc>
                <a:spcPts val="1800"/>
              </a:lnSpc>
            </a:pPr>
            <a:r>
              <a:rPr lang="en-US" altLang="ja-JP" sz="1100" dirty="0">
                <a:solidFill>
                  <a:prstClr val="black"/>
                </a:solidFill>
                <a:latin typeface="BIZ UDPゴシック" panose="020B0400000000000000" pitchFamily="50" charset="-128"/>
                <a:ea typeface="BIZ UDPゴシック" panose="020B0400000000000000" pitchFamily="50" charset="-128"/>
              </a:rPr>
              <a:t>※</a:t>
            </a:r>
            <a:r>
              <a:rPr lang="ja-JP" altLang="en-US" sz="1100" dirty="0">
                <a:solidFill>
                  <a:prstClr val="black"/>
                </a:solidFill>
                <a:latin typeface="BIZ UDPゴシック" panose="020B0400000000000000" pitchFamily="50" charset="-128"/>
                <a:ea typeface="BIZ UDPゴシック" panose="020B0400000000000000" pitchFamily="50" charset="-128"/>
              </a:rPr>
              <a:t>　限度額を超えてサービスを利用した場合は、超えた分が全額自己負担になります。</a:t>
            </a:r>
          </a:p>
        </p:txBody>
      </p:sp>
      <p:sp>
        <p:nvSpPr>
          <p:cNvPr id="9" name="サブタイトル 2">
            <a:extLst>
              <a:ext uri="{FF2B5EF4-FFF2-40B4-BE49-F238E27FC236}">
                <a16:creationId xmlns:a16="http://schemas.microsoft.com/office/drawing/2014/main" id="{FE5B2DAC-56CD-92D5-F1A5-76A1E1FDE0B0}"/>
              </a:ext>
            </a:extLst>
          </p:cNvPr>
          <p:cNvSpPr txBox="1">
            <a:spLocks/>
          </p:cNvSpPr>
          <p:nvPr/>
        </p:nvSpPr>
        <p:spPr>
          <a:xfrm>
            <a:off x="0" y="4649505"/>
            <a:ext cx="4690320" cy="377828"/>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300" b="1" dirty="0">
                <a:solidFill>
                  <a:srgbClr val="3EE23E"/>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3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所得の低い人や利用料が高額となった場合の負担軽減策</a:t>
            </a:r>
            <a:endParaRPr lang="en-US" altLang="ja-JP" sz="13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2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ja-JP" altLang="en-US" sz="1200" dirty="0">
              <a:latin typeface="HG丸ｺﾞｼｯｸM-PRO" panose="020F0600000000000000" pitchFamily="50" charset="-128"/>
              <a:ea typeface="HG丸ｺﾞｼｯｸM-PRO" panose="020F0600000000000000" pitchFamily="50" charset="-128"/>
            </a:endParaRPr>
          </a:p>
        </p:txBody>
      </p:sp>
      <p:sp>
        <p:nvSpPr>
          <p:cNvPr id="10" name="テキスト ボックス 9">
            <a:extLst>
              <a:ext uri="{FF2B5EF4-FFF2-40B4-BE49-F238E27FC236}">
                <a16:creationId xmlns:a16="http://schemas.microsoft.com/office/drawing/2014/main" id="{E0CAEAE6-2EE3-800C-1CEA-68F1D942424C}"/>
              </a:ext>
            </a:extLst>
          </p:cNvPr>
          <p:cNvSpPr txBox="1"/>
          <p:nvPr/>
        </p:nvSpPr>
        <p:spPr>
          <a:xfrm>
            <a:off x="57928" y="5027333"/>
            <a:ext cx="6742139" cy="1209114"/>
          </a:xfrm>
          <a:prstGeom prst="rect">
            <a:avLst/>
          </a:prstGeom>
          <a:noFill/>
        </p:spPr>
        <p:txBody>
          <a:bodyPr wrap="square" rtlCol="0">
            <a:spAutoFit/>
          </a:bodyPr>
          <a:lstStyle/>
          <a:p>
            <a:pPr lvl="0">
              <a:lnSpc>
                <a:spcPts val="1800"/>
              </a:lnSpc>
            </a:pPr>
            <a:r>
              <a:rPr lang="ja-JP" altLang="en-US" sz="1100" dirty="0">
                <a:solidFill>
                  <a:prstClr val="black"/>
                </a:solidFill>
                <a:latin typeface="BIZ UDPゴシック" panose="020B0400000000000000" pitchFamily="50" charset="-128"/>
                <a:ea typeface="BIZ UDPゴシック" panose="020B0400000000000000" pitchFamily="50" charset="-128"/>
              </a:rPr>
              <a:t>　１　低所得者への支援</a:t>
            </a:r>
            <a:endParaRPr lang="en-US" altLang="ja-JP" sz="1100" dirty="0">
              <a:solidFill>
                <a:prstClr val="black"/>
              </a:solidFill>
              <a:latin typeface="BIZ UDPゴシック" panose="020B0400000000000000" pitchFamily="50" charset="-128"/>
              <a:ea typeface="BIZ UDPゴシック" panose="020B0400000000000000" pitchFamily="50" charset="-128"/>
            </a:endParaRPr>
          </a:p>
          <a:p>
            <a:pPr lvl="0">
              <a:lnSpc>
                <a:spcPts val="1800"/>
              </a:lnSpc>
            </a:pPr>
            <a:r>
              <a:rPr lang="ja-JP" altLang="en-US" sz="1100" dirty="0">
                <a:solidFill>
                  <a:prstClr val="black"/>
                </a:solidFill>
                <a:latin typeface="BIZ UDPゴシック" panose="020B0400000000000000" pitchFamily="50" charset="-128"/>
                <a:ea typeface="BIZ UDPゴシック" panose="020B0400000000000000" pitchFamily="50" charset="-128"/>
              </a:rPr>
              <a:t>　２　高額介護サービス費</a:t>
            </a:r>
            <a:endParaRPr lang="en-US" altLang="ja-JP" sz="1100" dirty="0">
              <a:solidFill>
                <a:prstClr val="black"/>
              </a:solidFill>
              <a:latin typeface="BIZ UDPゴシック" panose="020B0400000000000000" pitchFamily="50" charset="-128"/>
              <a:ea typeface="BIZ UDPゴシック" panose="020B0400000000000000" pitchFamily="50" charset="-128"/>
            </a:endParaRPr>
          </a:p>
          <a:p>
            <a:pPr lvl="0">
              <a:lnSpc>
                <a:spcPts val="1800"/>
              </a:lnSpc>
            </a:pPr>
            <a:r>
              <a:rPr lang="ja-JP" altLang="en-US" sz="1100" dirty="0">
                <a:solidFill>
                  <a:prstClr val="black"/>
                </a:solidFill>
                <a:latin typeface="BIZ UDPゴシック" panose="020B0400000000000000" pitchFamily="50" charset="-128"/>
                <a:ea typeface="BIZ UDPゴシック" panose="020B0400000000000000" pitchFamily="50" charset="-128"/>
              </a:rPr>
              <a:t>　３　高額医療・高額介護合算制度　等</a:t>
            </a:r>
            <a:endParaRPr lang="en-US" altLang="ja-JP" sz="1100" dirty="0">
              <a:solidFill>
                <a:prstClr val="black"/>
              </a:solidFill>
              <a:latin typeface="BIZ UDPゴシック" panose="020B0400000000000000" pitchFamily="50" charset="-128"/>
              <a:ea typeface="BIZ UDPゴシック" panose="020B0400000000000000" pitchFamily="50" charset="-128"/>
            </a:endParaRPr>
          </a:p>
          <a:p>
            <a:pPr lvl="0">
              <a:lnSpc>
                <a:spcPts val="1800"/>
              </a:lnSpc>
            </a:pPr>
            <a:endParaRPr lang="en-US" altLang="ja-JP" sz="1100" dirty="0">
              <a:solidFill>
                <a:prstClr val="black"/>
              </a:solidFill>
              <a:latin typeface="BIZ UDPゴシック" panose="020B0400000000000000" pitchFamily="50" charset="-128"/>
              <a:ea typeface="BIZ UDPゴシック" panose="020B0400000000000000" pitchFamily="50" charset="-128"/>
            </a:endParaRPr>
          </a:p>
          <a:p>
            <a:pPr lvl="0">
              <a:lnSpc>
                <a:spcPts val="1800"/>
              </a:lnSpc>
            </a:pPr>
            <a:r>
              <a:rPr lang="ja-JP" altLang="en-US" sz="1100" dirty="0">
                <a:solidFill>
                  <a:prstClr val="black"/>
                </a:solidFill>
                <a:latin typeface="BIZ UDPゴシック" panose="020B0400000000000000" pitchFamily="50" charset="-128"/>
                <a:ea typeface="BIZ UDPゴシック" panose="020B0400000000000000" pitchFamily="50" charset="-128"/>
              </a:rPr>
              <a:t>　</a:t>
            </a:r>
            <a:r>
              <a:rPr lang="en-US" altLang="ja-JP" sz="1100" dirty="0">
                <a:solidFill>
                  <a:prstClr val="black"/>
                </a:solidFill>
                <a:latin typeface="BIZ UDPゴシック" panose="020B0400000000000000" pitchFamily="50" charset="-128"/>
                <a:ea typeface="BIZ UDPゴシック" panose="020B0400000000000000" pitchFamily="50" charset="-128"/>
              </a:rPr>
              <a:t>※</a:t>
            </a:r>
            <a:r>
              <a:rPr lang="ja-JP" altLang="en-US" sz="1100" dirty="0">
                <a:solidFill>
                  <a:prstClr val="black"/>
                </a:solidFill>
                <a:latin typeface="BIZ UDPゴシック" panose="020B0400000000000000" pitchFamily="50" charset="-128"/>
                <a:ea typeface="BIZ UDPゴシック" panose="020B0400000000000000" pitchFamily="50" charset="-128"/>
              </a:rPr>
              <a:t>　詳しくは各市町村担当窓口にご相談ください。</a:t>
            </a:r>
          </a:p>
        </p:txBody>
      </p:sp>
      <p:sp>
        <p:nvSpPr>
          <p:cNvPr id="3" name="スライド番号プレースホルダー 4">
            <a:extLst>
              <a:ext uri="{FF2B5EF4-FFF2-40B4-BE49-F238E27FC236}">
                <a16:creationId xmlns:a16="http://schemas.microsoft.com/office/drawing/2014/main" id="{691C8623-7AFA-992E-04F7-0EA35A39E49B}"/>
              </a:ext>
            </a:extLst>
          </p:cNvPr>
          <p:cNvSpPr>
            <a:spLocks noGrp="1"/>
          </p:cNvSpPr>
          <p:nvPr>
            <p:ph type="sldNum" sz="quarter" idx="12"/>
          </p:nvPr>
        </p:nvSpPr>
        <p:spPr>
          <a:xfrm>
            <a:off x="5293291" y="8738983"/>
            <a:ext cx="1543050" cy="486833"/>
          </a:xfrm>
        </p:spPr>
        <p:txBody>
          <a:bodyPr/>
          <a:lstStyle/>
          <a:p>
            <a:r>
              <a:rPr kumimoji="1" lang="en-US" altLang="ja-JP" sz="1600" dirty="0"/>
              <a:t>19</a:t>
            </a:r>
            <a:endParaRPr kumimoji="1" lang="ja-JP" altLang="en-US" sz="1600" dirty="0"/>
          </a:p>
        </p:txBody>
      </p:sp>
      <p:pic>
        <p:nvPicPr>
          <p:cNvPr id="12" name="図 11" descr="アイコン&#10;&#10;AI 生成コンテンツは誤りを含む可能性があります。">
            <a:extLst>
              <a:ext uri="{FF2B5EF4-FFF2-40B4-BE49-F238E27FC236}">
                <a16:creationId xmlns:a16="http://schemas.microsoft.com/office/drawing/2014/main" id="{3CCBF602-1156-233C-8361-5D68D8B67169}"/>
              </a:ext>
            </a:extLst>
          </p:cNvPr>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562390" y="6150049"/>
            <a:ext cx="2121596" cy="2537812"/>
          </a:xfrm>
          <a:prstGeom prst="rect">
            <a:avLst/>
          </a:prstGeom>
        </p:spPr>
      </p:pic>
    </p:spTree>
    <p:extLst>
      <p:ext uri="{BB962C8B-B14F-4D97-AF65-F5344CB8AC3E}">
        <p14:creationId xmlns:p14="http://schemas.microsoft.com/office/powerpoint/2010/main" val="3169916127"/>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A9111-6933-40AA-EB96-E65B194AF799}"/>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85E1799A-91B5-229F-6A00-89589CF5D429}"/>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967DB919-8428-CA0D-50B7-D925C3231DB1}"/>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3" name="四角形: 角を丸くする 2">
            <a:extLst>
              <a:ext uri="{FF2B5EF4-FFF2-40B4-BE49-F238E27FC236}">
                <a16:creationId xmlns:a16="http://schemas.microsoft.com/office/drawing/2014/main" id="{7598F7E5-B2D5-B58B-383B-2C21506186BC}"/>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BIZ UDPゴシック" panose="020B0400000000000000" pitchFamily="50" charset="-128"/>
                <a:ea typeface="BIZ UDPゴシック" panose="020B0400000000000000" pitchFamily="50" charset="-128"/>
              </a:rPr>
              <a:t>患者会（一般社団法人岩手県難病・疾病団体連絡協議会に加盟している患者会）</a:t>
            </a:r>
            <a:endPar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graphicFrame>
        <p:nvGraphicFramePr>
          <p:cNvPr id="6" name="オブジェクト 5">
            <a:extLst>
              <a:ext uri="{FF2B5EF4-FFF2-40B4-BE49-F238E27FC236}">
                <a16:creationId xmlns:a16="http://schemas.microsoft.com/office/drawing/2014/main" id="{7A7490E6-51A6-117A-87EB-F6BCFDDFCD02}"/>
              </a:ext>
            </a:extLst>
          </p:cNvPr>
          <p:cNvGraphicFramePr>
            <a:graphicFrameLocks noChangeAspect="1"/>
          </p:cNvGraphicFramePr>
          <p:nvPr>
            <p:extLst>
              <p:ext uri="{D42A27DB-BD31-4B8C-83A1-F6EECF244321}">
                <p14:modId xmlns:p14="http://schemas.microsoft.com/office/powerpoint/2010/main" val="3726056795"/>
              </p:ext>
            </p:extLst>
          </p:nvPr>
        </p:nvGraphicFramePr>
        <p:xfrm>
          <a:off x="332656" y="683568"/>
          <a:ext cx="6351330" cy="6552728"/>
        </p:xfrm>
        <a:graphic>
          <a:graphicData uri="http://schemas.openxmlformats.org/presentationml/2006/ole">
            <mc:AlternateContent xmlns:mc="http://schemas.openxmlformats.org/markup-compatibility/2006">
              <mc:Choice xmlns:v="urn:schemas-microsoft-com:vml" Requires="v">
                <p:oleObj name="Worksheet" r:id="rId4" imgW="9372600" imgH="8543968" progId="Excel.Sheet.8">
                  <p:embed/>
                </p:oleObj>
              </mc:Choice>
              <mc:Fallback>
                <p:oleObj name="Worksheet" r:id="rId4" imgW="9372600" imgH="8543968" progId="Excel.Sheet.8">
                  <p:embed/>
                  <p:pic>
                    <p:nvPicPr>
                      <p:cNvPr id="5" name="オブジェクト 4"/>
                      <p:cNvPicPr/>
                      <p:nvPr/>
                    </p:nvPicPr>
                    <p:blipFill>
                      <a:blip r:embed="rId5"/>
                      <a:stretch>
                        <a:fillRect/>
                      </a:stretch>
                    </p:blipFill>
                    <p:spPr>
                      <a:xfrm>
                        <a:off x="332656" y="683568"/>
                        <a:ext cx="6351330" cy="6552728"/>
                      </a:xfrm>
                      <a:prstGeom prst="rect">
                        <a:avLst/>
                      </a:prstGeom>
                    </p:spPr>
                  </p:pic>
                </p:oleObj>
              </mc:Fallback>
            </mc:AlternateContent>
          </a:graphicData>
        </a:graphic>
      </p:graphicFrame>
      <p:sp>
        <p:nvSpPr>
          <p:cNvPr id="2" name="テキスト ボックス 1">
            <a:extLst>
              <a:ext uri="{FF2B5EF4-FFF2-40B4-BE49-F238E27FC236}">
                <a16:creationId xmlns:a16="http://schemas.microsoft.com/office/drawing/2014/main" id="{21D41CB0-FA2B-6E7B-8BC1-8E89C28A8201}"/>
              </a:ext>
            </a:extLst>
          </p:cNvPr>
          <p:cNvSpPr txBox="1"/>
          <p:nvPr/>
        </p:nvSpPr>
        <p:spPr>
          <a:xfrm>
            <a:off x="333386" y="7164288"/>
            <a:ext cx="5904656" cy="1754326"/>
          </a:xfrm>
          <a:prstGeom prst="rect">
            <a:avLst/>
          </a:prstGeom>
          <a:noFill/>
        </p:spPr>
        <p:txBody>
          <a:bodyPr wrap="square" rtlCol="0">
            <a:spAutoFit/>
          </a:bodyPr>
          <a:lstStyle/>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患者会に入会するには</a:t>
            </a:r>
            <a:r>
              <a:rPr kumimoji="1" lang="en-US" altLang="ja-JP" sz="1200" dirty="0">
                <a:latin typeface="BIZ UDPゴシック" panose="020B0400000000000000" pitchFamily="50" charset="-128"/>
                <a:ea typeface="BIZ UDPゴシック" panose="020B0400000000000000" pitchFamily="50" charset="-128"/>
              </a:rPr>
              <a:t>…</a:t>
            </a:r>
          </a:p>
          <a:p>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難病団体（患者会）は、それぞれ疾患ごとに結成されています。入会ご希望の方は患者及び家族、支援者など特に制限はありません。</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岩手県難病・疾病団体連絡協議会（岩手県難病相談支援センター）にお問い合わせください。</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岩手県難病・疾病団体連絡協議会</a:t>
            </a:r>
            <a:r>
              <a:rPr lang="en-US" altLang="ja-JP" sz="1200" dirty="0">
                <a:latin typeface="BIZ UDPゴシック" panose="020B0400000000000000" pitchFamily="50" charset="-128"/>
                <a:ea typeface="BIZ UDPゴシック" panose="020B0400000000000000" pitchFamily="50" charset="-128"/>
              </a:rPr>
              <a:t>…019-614-0711</a:t>
            </a:r>
          </a:p>
          <a:p>
            <a:r>
              <a:rPr kumimoji="1" lang="ja-JP" altLang="en-US" sz="1200" dirty="0">
                <a:latin typeface="BIZ UDPゴシック" panose="020B0400000000000000" pitchFamily="50" charset="-128"/>
                <a:ea typeface="BIZ UDPゴシック" panose="020B0400000000000000" pitchFamily="50" charset="-128"/>
              </a:rPr>
              <a:t>　（岩手県難病相談支援センター）</a:t>
            </a:r>
          </a:p>
        </p:txBody>
      </p:sp>
      <p:sp>
        <p:nvSpPr>
          <p:cNvPr id="7" name="スライド番号プレースホルダー 4">
            <a:extLst>
              <a:ext uri="{FF2B5EF4-FFF2-40B4-BE49-F238E27FC236}">
                <a16:creationId xmlns:a16="http://schemas.microsoft.com/office/drawing/2014/main" id="{FFF32A82-78A3-0F21-8C76-F091D427DBA1}"/>
              </a:ext>
            </a:extLst>
          </p:cNvPr>
          <p:cNvSpPr>
            <a:spLocks noGrp="1"/>
          </p:cNvSpPr>
          <p:nvPr>
            <p:ph type="sldNum" sz="quarter" idx="12"/>
          </p:nvPr>
        </p:nvSpPr>
        <p:spPr>
          <a:xfrm>
            <a:off x="5293291" y="8738983"/>
            <a:ext cx="1543050" cy="486833"/>
          </a:xfrm>
        </p:spPr>
        <p:txBody>
          <a:bodyPr/>
          <a:lstStyle/>
          <a:p>
            <a:r>
              <a:rPr lang="en-US" altLang="ja-JP" sz="1600" dirty="0"/>
              <a:t>20</a:t>
            </a:r>
            <a:endParaRPr kumimoji="1" lang="ja-JP" altLang="en-US" sz="1600" dirty="0"/>
          </a:p>
        </p:txBody>
      </p:sp>
    </p:spTree>
    <p:extLst>
      <p:ext uri="{BB962C8B-B14F-4D97-AF65-F5344CB8AC3E}">
        <p14:creationId xmlns:p14="http://schemas.microsoft.com/office/powerpoint/2010/main" val="1127809325"/>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D4490-4B79-1363-6518-2A882AA9B38F}"/>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9104018C-AA2D-9D54-FAE1-88B699C912EA}"/>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D8DD05AB-DFF5-CC7B-07E5-552B855A48E5}"/>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3" name="四角形: 角を丸くする 2">
            <a:extLst>
              <a:ext uri="{FF2B5EF4-FFF2-40B4-BE49-F238E27FC236}">
                <a16:creationId xmlns:a16="http://schemas.microsoft.com/office/drawing/2014/main" id="{56C23D81-9B46-5A5E-55FA-6CAE5CE7C5B5}"/>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保健所一覧</a:t>
            </a:r>
          </a:p>
        </p:txBody>
      </p:sp>
      <p:sp>
        <p:nvSpPr>
          <p:cNvPr id="2" name="サブタイトル 2">
            <a:extLst>
              <a:ext uri="{FF2B5EF4-FFF2-40B4-BE49-F238E27FC236}">
                <a16:creationId xmlns:a16="http://schemas.microsoft.com/office/drawing/2014/main" id="{2D411D45-AFC1-10C8-B1CA-2578A73930CE}"/>
              </a:ext>
            </a:extLst>
          </p:cNvPr>
          <p:cNvSpPr txBox="1">
            <a:spLocks/>
          </p:cNvSpPr>
          <p:nvPr/>
        </p:nvSpPr>
        <p:spPr>
          <a:xfrm>
            <a:off x="173161" y="539552"/>
            <a:ext cx="6510825" cy="93610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200" dirty="0">
                <a:latin typeface="HGSｺﾞｼｯｸM" panose="020B0600000000000000" pitchFamily="50" charset="-128"/>
                <a:ea typeface="HGSｺﾞｼｯｸM" panose="020B0600000000000000" pitchFamily="50" charset="-128"/>
              </a:rPr>
              <a:t>　</a:t>
            </a:r>
            <a:r>
              <a:rPr lang="ja-JP" altLang="en-US" sz="1200" dirty="0">
                <a:latin typeface="BIZ UDPゴシック" panose="020B0400000000000000" pitchFamily="50" charset="-128"/>
                <a:ea typeface="BIZ UDPゴシック" panose="020B0400000000000000" pitchFamily="50" charset="-128"/>
              </a:rPr>
              <a:t>保健所では、難病患者さんやご家族からの療養上の相談をお受けし、必要に応じ保健師や専門医による相談等行っています。また、専門医による医療相談会・講演会、患者家族の交流会等も開催しています。</a:t>
            </a: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200" dirty="0">
                <a:latin typeface="BIZ UDPゴシック" panose="020B0400000000000000" pitchFamily="50" charset="-128"/>
                <a:ea typeface="BIZ UDPゴシック" panose="020B0400000000000000" pitchFamily="50" charset="-128"/>
              </a:rPr>
              <a:t>　保健所（盛岡市保健所を除く）は、特定医療費助成制度の申請窓口となっています。</a:t>
            </a:r>
            <a:endParaRPr lang="en-US" altLang="ja-JP" sz="1200" dirty="0">
              <a:latin typeface="BIZ UDPゴシック" panose="020B0400000000000000" pitchFamily="50" charset="-128"/>
              <a:ea typeface="BIZ UDPゴシック" panose="020B0400000000000000" pitchFamily="50" charset="-128"/>
            </a:endParaRPr>
          </a:p>
        </p:txBody>
      </p:sp>
      <p:graphicFrame>
        <p:nvGraphicFramePr>
          <p:cNvPr id="4" name="オブジェクト 3">
            <a:extLst>
              <a:ext uri="{FF2B5EF4-FFF2-40B4-BE49-F238E27FC236}">
                <a16:creationId xmlns:a16="http://schemas.microsoft.com/office/drawing/2014/main" id="{926610AD-E865-5911-49C3-FCC8BF5B1A6A}"/>
              </a:ext>
            </a:extLst>
          </p:cNvPr>
          <p:cNvGraphicFramePr>
            <a:graphicFrameLocks noChangeAspect="1"/>
          </p:cNvGraphicFramePr>
          <p:nvPr>
            <p:extLst>
              <p:ext uri="{D42A27DB-BD31-4B8C-83A1-F6EECF244321}">
                <p14:modId xmlns:p14="http://schemas.microsoft.com/office/powerpoint/2010/main" val="420422075"/>
              </p:ext>
            </p:extLst>
          </p:nvPr>
        </p:nvGraphicFramePr>
        <p:xfrm>
          <a:off x="350105" y="1475656"/>
          <a:ext cx="6156936" cy="7399371"/>
        </p:xfrm>
        <a:graphic>
          <a:graphicData uri="http://schemas.openxmlformats.org/presentationml/2006/ole">
            <mc:AlternateContent xmlns:mc="http://schemas.openxmlformats.org/markup-compatibility/2006">
              <mc:Choice xmlns:v="urn:schemas-microsoft-com:vml" Requires="v">
                <p:oleObj name="Worksheet" r:id="rId4" imgW="5743431" imgH="7153303" progId="Excel.Sheet.12">
                  <p:embed/>
                </p:oleObj>
              </mc:Choice>
              <mc:Fallback>
                <p:oleObj name="Worksheet" r:id="rId4" imgW="5743431" imgH="7153303" progId="Excel.Sheet.12">
                  <p:embed/>
                  <p:pic>
                    <p:nvPicPr>
                      <p:cNvPr id="5" name="オブジェクト 4"/>
                      <p:cNvPicPr/>
                      <p:nvPr/>
                    </p:nvPicPr>
                    <p:blipFill>
                      <a:blip r:embed="rId5"/>
                      <a:stretch>
                        <a:fillRect/>
                      </a:stretch>
                    </p:blipFill>
                    <p:spPr>
                      <a:xfrm>
                        <a:off x="350105" y="1475656"/>
                        <a:ext cx="6156936" cy="7399371"/>
                      </a:xfrm>
                      <a:prstGeom prst="rect">
                        <a:avLst/>
                      </a:prstGeom>
                    </p:spPr>
                  </p:pic>
                </p:oleObj>
              </mc:Fallback>
            </mc:AlternateContent>
          </a:graphicData>
        </a:graphic>
      </p:graphicFrame>
      <p:sp>
        <p:nvSpPr>
          <p:cNvPr id="5" name="スライド番号プレースホルダー 4">
            <a:extLst>
              <a:ext uri="{FF2B5EF4-FFF2-40B4-BE49-F238E27FC236}">
                <a16:creationId xmlns:a16="http://schemas.microsoft.com/office/drawing/2014/main" id="{0E65D929-9300-F1CC-8A82-303E129B2A76}"/>
              </a:ext>
            </a:extLst>
          </p:cNvPr>
          <p:cNvSpPr>
            <a:spLocks noGrp="1"/>
          </p:cNvSpPr>
          <p:nvPr>
            <p:ph type="sldNum" sz="quarter" idx="12"/>
          </p:nvPr>
        </p:nvSpPr>
        <p:spPr>
          <a:xfrm>
            <a:off x="5293291" y="8738983"/>
            <a:ext cx="1543050" cy="486833"/>
          </a:xfrm>
        </p:spPr>
        <p:txBody>
          <a:bodyPr/>
          <a:lstStyle/>
          <a:p>
            <a:r>
              <a:rPr lang="en-US" altLang="ja-JP" sz="1600" dirty="0"/>
              <a:t>21</a:t>
            </a:r>
            <a:endParaRPr kumimoji="1" lang="ja-JP" altLang="en-US" sz="1600" dirty="0"/>
          </a:p>
        </p:txBody>
      </p:sp>
    </p:spTree>
    <p:extLst>
      <p:ext uri="{BB962C8B-B14F-4D97-AF65-F5344CB8AC3E}">
        <p14:creationId xmlns:p14="http://schemas.microsoft.com/office/powerpoint/2010/main" val="2467506040"/>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E8986-B5C1-2D12-1F7F-57F9AB9BCA75}"/>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2D126686-5BAD-4785-292E-980959FB1FE4}"/>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FF939F0E-FE79-D268-176E-2EB95993C2D1}"/>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3" name="四角形: 角を丸くする 2">
            <a:extLst>
              <a:ext uri="{FF2B5EF4-FFF2-40B4-BE49-F238E27FC236}">
                <a16:creationId xmlns:a16="http://schemas.microsoft.com/office/drawing/2014/main" id="{C3AB7AB8-EBC5-FD9C-9B95-ED09E72DF002}"/>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市町村一覧</a:t>
            </a:r>
          </a:p>
        </p:txBody>
      </p:sp>
      <p:sp>
        <p:nvSpPr>
          <p:cNvPr id="5" name="サブタイトル 2">
            <a:extLst>
              <a:ext uri="{FF2B5EF4-FFF2-40B4-BE49-F238E27FC236}">
                <a16:creationId xmlns:a16="http://schemas.microsoft.com/office/drawing/2014/main" id="{30BB721C-47F4-5A3A-30AC-6D534FBA6DF2}"/>
              </a:ext>
            </a:extLst>
          </p:cNvPr>
          <p:cNvSpPr txBox="1">
            <a:spLocks/>
          </p:cNvSpPr>
          <p:nvPr/>
        </p:nvSpPr>
        <p:spPr>
          <a:xfrm>
            <a:off x="-1" y="539552"/>
            <a:ext cx="6858000" cy="57606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200" dirty="0">
                <a:latin typeface="HGSｺﾞｼｯｸM" panose="020B0600000000000000" pitchFamily="50" charset="-128"/>
                <a:ea typeface="HGSｺﾞｼｯｸM" panose="020B0600000000000000" pitchFamily="50" charset="-128"/>
              </a:rPr>
              <a:t>　</a:t>
            </a:r>
            <a:r>
              <a:rPr lang="ja-JP" altLang="en-US" sz="1100" dirty="0">
                <a:latin typeface="BIZ UDPゴシック" panose="020B0400000000000000" pitchFamily="50" charset="-128"/>
                <a:ea typeface="BIZ UDPゴシック" panose="020B0400000000000000" pitchFamily="50" charset="-128"/>
              </a:rPr>
              <a:t>市町村は、介護保険、障害サービスの申請・相談の他、手帳や手当関係の窓口になっています。なお、掲載の情報は市町村の代表連絡先であり、申請・相談の内容により受付窓口が異なる場合がありますので、詳細については、各市町村にお問合せください。</a:t>
            </a:r>
            <a:endParaRPr lang="en-US" altLang="ja-JP" sz="1300" dirty="0">
              <a:latin typeface="BIZ UDPゴシック" panose="020B0400000000000000" pitchFamily="50" charset="-128"/>
              <a:ea typeface="BIZ UDPゴシック" panose="020B0400000000000000" pitchFamily="50" charset="-128"/>
            </a:endParaRPr>
          </a:p>
        </p:txBody>
      </p:sp>
      <p:graphicFrame>
        <p:nvGraphicFramePr>
          <p:cNvPr id="7" name="オブジェクト 6">
            <a:extLst>
              <a:ext uri="{FF2B5EF4-FFF2-40B4-BE49-F238E27FC236}">
                <a16:creationId xmlns:a16="http://schemas.microsoft.com/office/drawing/2014/main" id="{49BEC69B-3C0E-63A9-73F0-645E35D455CC}"/>
              </a:ext>
            </a:extLst>
          </p:cNvPr>
          <p:cNvGraphicFramePr>
            <a:graphicFrameLocks noChangeAspect="1"/>
          </p:cNvGraphicFramePr>
          <p:nvPr>
            <p:extLst>
              <p:ext uri="{D42A27DB-BD31-4B8C-83A1-F6EECF244321}">
                <p14:modId xmlns:p14="http://schemas.microsoft.com/office/powerpoint/2010/main" val="3168430906"/>
              </p:ext>
            </p:extLst>
          </p:nvPr>
        </p:nvGraphicFramePr>
        <p:xfrm>
          <a:off x="2738438" y="4329113"/>
          <a:ext cx="1381125" cy="485775"/>
        </p:xfrm>
        <a:graphic>
          <a:graphicData uri="http://schemas.openxmlformats.org/presentationml/2006/ole">
            <mc:AlternateContent xmlns:mc="http://schemas.openxmlformats.org/markup-compatibility/2006">
              <mc:Choice xmlns:v="urn:schemas-microsoft-com:vml" Requires="v">
                <p:oleObj name="Worksheet" r:id="rId4" imgW="1381205" imgH="485946" progId="Excel.Sheet.12">
                  <p:embed/>
                </p:oleObj>
              </mc:Choice>
              <mc:Fallback>
                <p:oleObj name="Worksheet" r:id="rId4" imgW="1381205" imgH="485946" progId="Excel.Sheet.12">
                  <p:embed/>
                  <p:pic>
                    <p:nvPicPr>
                      <p:cNvPr id="0" name=""/>
                      <p:cNvPicPr/>
                      <p:nvPr/>
                    </p:nvPicPr>
                    <p:blipFill>
                      <a:blip r:embed="rId5"/>
                      <a:stretch>
                        <a:fillRect/>
                      </a:stretch>
                    </p:blipFill>
                    <p:spPr>
                      <a:xfrm>
                        <a:off x="2738438" y="4329113"/>
                        <a:ext cx="1381125" cy="485775"/>
                      </a:xfrm>
                      <a:prstGeom prst="rect">
                        <a:avLst/>
                      </a:prstGeom>
                    </p:spPr>
                  </p:pic>
                </p:oleObj>
              </mc:Fallback>
            </mc:AlternateContent>
          </a:graphicData>
        </a:graphic>
      </p:graphicFrame>
      <p:sp>
        <p:nvSpPr>
          <p:cNvPr id="16" name="正方形/長方形 15">
            <a:extLst>
              <a:ext uri="{FF2B5EF4-FFF2-40B4-BE49-F238E27FC236}">
                <a16:creationId xmlns:a16="http://schemas.microsoft.com/office/drawing/2014/main" id="{5A0467E1-8795-696D-B639-5B0D0B4C3B17}"/>
              </a:ext>
            </a:extLst>
          </p:cNvPr>
          <p:cNvSpPr/>
          <p:nvPr/>
        </p:nvSpPr>
        <p:spPr>
          <a:xfrm>
            <a:off x="109537" y="8100392"/>
            <a:ext cx="950731" cy="166638"/>
          </a:xfrm>
          <a:prstGeom prst="rect">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サブタイトル 2">
            <a:extLst>
              <a:ext uri="{FF2B5EF4-FFF2-40B4-BE49-F238E27FC236}">
                <a16:creationId xmlns:a16="http://schemas.microsoft.com/office/drawing/2014/main" id="{955E0B68-3E26-A383-C9F5-54A1EDB7A1D2}"/>
              </a:ext>
            </a:extLst>
          </p:cNvPr>
          <p:cNvSpPr txBox="1">
            <a:spLocks/>
          </p:cNvSpPr>
          <p:nvPr/>
        </p:nvSpPr>
        <p:spPr>
          <a:xfrm>
            <a:off x="1060268" y="8039490"/>
            <a:ext cx="4744996" cy="57606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難病医療費助成制度の申請を受け付けている市町村役場です。</a:t>
            </a: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200" dirty="0">
                <a:latin typeface="BIZ UDPゴシック" panose="020B0400000000000000" pitchFamily="50" charset="-128"/>
                <a:ea typeface="BIZ UDPゴシック" panose="020B0400000000000000" pitchFamily="50" charset="-128"/>
              </a:rPr>
              <a:t>　詳しくは県庁健康国保課にご確認ください。</a:t>
            </a:r>
            <a:endParaRPr lang="en-US" altLang="ja-JP" sz="1300" dirty="0">
              <a:latin typeface="BIZ UDPゴシック" panose="020B0400000000000000" pitchFamily="50" charset="-128"/>
              <a:ea typeface="BIZ UDPゴシック" panose="020B0400000000000000" pitchFamily="50" charset="-128"/>
            </a:endParaRPr>
          </a:p>
        </p:txBody>
      </p:sp>
      <p:pic>
        <p:nvPicPr>
          <p:cNvPr id="18" name="図 17">
            <a:extLst>
              <a:ext uri="{FF2B5EF4-FFF2-40B4-BE49-F238E27FC236}">
                <a16:creationId xmlns:a16="http://schemas.microsoft.com/office/drawing/2014/main" id="{CCF7E5A3-284F-B54D-C3B2-272193560A3B}"/>
              </a:ext>
            </a:extLst>
          </p:cNvPr>
          <p:cNvPicPr>
            <a:picLocks noChangeAspect="1"/>
          </p:cNvPicPr>
          <p:nvPr/>
        </p:nvPicPr>
        <p:blipFill>
          <a:blip r:embed="rId6"/>
          <a:stretch>
            <a:fillRect/>
          </a:stretch>
        </p:blipFill>
        <p:spPr>
          <a:xfrm>
            <a:off x="109537" y="1138237"/>
            <a:ext cx="6638925" cy="6867525"/>
          </a:xfrm>
          <a:prstGeom prst="rect">
            <a:avLst/>
          </a:prstGeom>
        </p:spPr>
      </p:pic>
      <p:sp>
        <p:nvSpPr>
          <p:cNvPr id="2" name="スライド番号プレースホルダー 4">
            <a:extLst>
              <a:ext uri="{FF2B5EF4-FFF2-40B4-BE49-F238E27FC236}">
                <a16:creationId xmlns:a16="http://schemas.microsoft.com/office/drawing/2014/main" id="{76A06368-0FB6-8173-A2D5-4378152549B5}"/>
              </a:ext>
            </a:extLst>
          </p:cNvPr>
          <p:cNvSpPr>
            <a:spLocks noGrp="1"/>
          </p:cNvSpPr>
          <p:nvPr>
            <p:ph type="sldNum" sz="quarter" idx="12"/>
          </p:nvPr>
        </p:nvSpPr>
        <p:spPr>
          <a:xfrm>
            <a:off x="5293291" y="8738983"/>
            <a:ext cx="1543050" cy="486833"/>
          </a:xfrm>
        </p:spPr>
        <p:txBody>
          <a:bodyPr/>
          <a:lstStyle/>
          <a:p>
            <a:r>
              <a:rPr lang="en-US" altLang="ja-JP" sz="1600" dirty="0"/>
              <a:t>22</a:t>
            </a:r>
            <a:endParaRPr kumimoji="1" lang="ja-JP" altLang="en-US" sz="1600" dirty="0"/>
          </a:p>
        </p:txBody>
      </p:sp>
    </p:spTree>
    <p:extLst>
      <p:ext uri="{BB962C8B-B14F-4D97-AF65-F5344CB8AC3E}">
        <p14:creationId xmlns:p14="http://schemas.microsoft.com/office/powerpoint/2010/main" val="2775356407"/>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12C2A-F2F0-7AF8-2F3D-42649B4EB209}"/>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0A57B545-036C-7F81-DE1D-4C637595A5E1}"/>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1ABF357D-BAA7-ACCB-4B8F-30919E200835}"/>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3" name="四角形: 角を丸くする 2">
            <a:extLst>
              <a:ext uri="{FF2B5EF4-FFF2-40B4-BE49-F238E27FC236}">
                <a16:creationId xmlns:a16="http://schemas.microsoft.com/office/drawing/2014/main" id="{4C674A80-C641-CAAF-8288-00941130F7B0}"/>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BIZ UDPゴシック" panose="020B0400000000000000" pitchFamily="50" charset="-128"/>
                <a:ea typeface="BIZ UDPゴシック" panose="020B0400000000000000" pitchFamily="50" charset="-128"/>
              </a:rPr>
              <a:t>難病診療連携コーディネーター</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p:txBody>
      </p:sp>
      <p:sp>
        <p:nvSpPr>
          <p:cNvPr id="4" name="サブタイトル 2">
            <a:extLst>
              <a:ext uri="{FF2B5EF4-FFF2-40B4-BE49-F238E27FC236}">
                <a16:creationId xmlns:a16="http://schemas.microsoft.com/office/drawing/2014/main" id="{1ABC7A6A-A31F-1A0D-A050-6EB7AEB14610}"/>
              </a:ext>
            </a:extLst>
          </p:cNvPr>
          <p:cNvSpPr txBox="1">
            <a:spLocks/>
          </p:cNvSpPr>
          <p:nvPr/>
        </p:nvSpPr>
        <p:spPr>
          <a:xfrm>
            <a:off x="0" y="553708"/>
            <a:ext cx="6858000" cy="10801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200" dirty="0">
                <a:latin typeface="HGSｺﾞｼｯｸM" panose="020B0600000000000000" pitchFamily="50" charset="-128"/>
                <a:ea typeface="HGSｺﾞｼｯｸM" panose="020B0600000000000000" pitchFamily="50" charset="-128"/>
              </a:rPr>
              <a:t>　</a:t>
            </a:r>
            <a:r>
              <a:rPr lang="ja-JP" altLang="en-US" sz="1100" dirty="0">
                <a:latin typeface="BIZ UDPゴシック" panose="020B0400000000000000" pitchFamily="50" charset="-128"/>
                <a:ea typeface="BIZ UDPゴシック" panose="020B0400000000000000" pitchFamily="50" charset="-128"/>
              </a:rPr>
              <a:t>難病診療連携コーディネーター（保健師・看護師）は、難病医療提供体制整備事業の円滑な推進を行うため、各県に配置されています。</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　岩手県では岩手医科大学附属病院に２名配置されており、難病患者さんや家族が望む療養・生活ができるよう支援しています。また、難病患者さんに関わる医療従事者・就労に関する医療機関を対象とした研修会の開催等を行っています。</a:t>
            </a:r>
            <a:endParaRPr lang="en-US" altLang="ja-JP" sz="1200" dirty="0">
              <a:latin typeface="BIZ UDPゴシック" panose="020B0400000000000000" pitchFamily="50" charset="-128"/>
              <a:ea typeface="BIZ UDPゴシック" panose="020B0400000000000000" pitchFamily="50" charset="-128"/>
            </a:endParaRPr>
          </a:p>
        </p:txBody>
      </p:sp>
      <p:sp>
        <p:nvSpPr>
          <p:cNvPr id="6" name="四角形: 対角を丸める 5">
            <a:extLst>
              <a:ext uri="{FF2B5EF4-FFF2-40B4-BE49-F238E27FC236}">
                <a16:creationId xmlns:a16="http://schemas.microsoft.com/office/drawing/2014/main" id="{60D5393E-41C3-AA55-2C1E-4F3F1F3717FA}"/>
              </a:ext>
            </a:extLst>
          </p:cNvPr>
          <p:cNvSpPr/>
          <p:nvPr/>
        </p:nvSpPr>
        <p:spPr>
          <a:xfrm>
            <a:off x="158642" y="1534151"/>
            <a:ext cx="6509973" cy="1525682"/>
          </a:xfrm>
          <a:custGeom>
            <a:avLst/>
            <a:gdLst>
              <a:gd name="connsiteX0" fmla="*/ 254285 w 6509973"/>
              <a:gd name="connsiteY0" fmla="*/ 0 h 1525682"/>
              <a:gd name="connsiteX1" fmla="*/ 6509973 w 6509973"/>
              <a:gd name="connsiteY1" fmla="*/ 0 h 1525682"/>
              <a:gd name="connsiteX2" fmla="*/ 6509973 w 6509973"/>
              <a:gd name="connsiteY2" fmla="*/ 0 h 1525682"/>
              <a:gd name="connsiteX3" fmla="*/ 6509973 w 6509973"/>
              <a:gd name="connsiteY3" fmla="*/ 1271397 h 1525682"/>
              <a:gd name="connsiteX4" fmla="*/ 6255688 w 6509973"/>
              <a:gd name="connsiteY4" fmla="*/ 1525682 h 1525682"/>
              <a:gd name="connsiteX5" fmla="*/ 0 w 6509973"/>
              <a:gd name="connsiteY5" fmla="*/ 1525682 h 1525682"/>
              <a:gd name="connsiteX6" fmla="*/ 0 w 6509973"/>
              <a:gd name="connsiteY6" fmla="*/ 1525682 h 1525682"/>
              <a:gd name="connsiteX7" fmla="*/ 0 w 6509973"/>
              <a:gd name="connsiteY7" fmla="*/ 254285 h 1525682"/>
              <a:gd name="connsiteX8" fmla="*/ 254285 w 6509973"/>
              <a:gd name="connsiteY8" fmla="*/ 0 h 1525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09973" h="1525682" fill="none" extrusionOk="0">
                <a:moveTo>
                  <a:pt x="254285" y="0"/>
                </a:moveTo>
                <a:cubicBezTo>
                  <a:pt x="2678764" y="48231"/>
                  <a:pt x="3894039" y="-84455"/>
                  <a:pt x="6509973" y="0"/>
                </a:cubicBezTo>
                <a:lnTo>
                  <a:pt x="6509973" y="0"/>
                </a:lnTo>
                <a:cubicBezTo>
                  <a:pt x="6467033" y="595596"/>
                  <a:pt x="6509021" y="1121304"/>
                  <a:pt x="6509973" y="1271397"/>
                </a:cubicBezTo>
                <a:cubicBezTo>
                  <a:pt x="6496070" y="1409586"/>
                  <a:pt x="6403529" y="1531736"/>
                  <a:pt x="6255688" y="1525682"/>
                </a:cubicBezTo>
                <a:cubicBezTo>
                  <a:pt x="5230212" y="1394728"/>
                  <a:pt x="2098635" y="1482108"/>
                  <a:pt x="0" y="1525682"/>
                </a:cubicBezTo>
                <a:lnTo>
                  <a:pt x="0" y="1525682"/>
                </a:lnTo>
                <a:cubicBezTo>
                  <a:pt x="-108257" y="1106387"/>
                  <a:pt x="-943" y="669113"/>
                  <a:pt x="0" y="254285"/>
                </a:cubicBezTo>
                <a:cubicBezTo>
                  <a:pt x="12867" y="102581"/>
                  <a:pt x="118490" y="-21837"/>
                  <a:pt x="254285" y="0"/>
                </a:cubicBezTo>
                <a:close/>
              </a:path>
              <a:path w="6509973" h="1525682" stroke="0" extrusionOk="0">
                <a:moveTo>
                  <a:pt x="254285" y="0"/>
                </a:moveTo>
                <a:cubicBezTo>
                  <a:pt x="1287811" y="118645"/>
                  <a:pt x="3406082" y="116012"/>
                  <a:pt x="6509973" y="0"/>
                </a:cubicBezTo>
                <a:lnTo>
                  <a:pt x="6509973" y="0"/>
                </a:lnTo>
                <a:cubicBezTo>
                  <a:pt x="6492540" y="621615"/>
                  <a:pt x="6515189" y="1132420"/>
                  <a:pt x="6509973" y="1271397"/>
                </a:cubicBezTo>
                <a:cubicBezTo>
                  <a:pt x="6499118" y="1422436"/>
                  <a:pt x="6391168" y="1553087"/>
                  <a:pt x="6255688" y="1525682"/>
                </a:cubicBezTo>
                <a:cubicBezTo>
                  <a:pt x="3751381" y="1545869"/>
                  <a:pt x="2955517" y="1678162"/>
                  <a:pt x="0" y="1525682"/>
                </a:cubicBezTo>
                <a:lnTo>
                  <a:pt x="0" y="1525682"/>
                </a:lnTo>
                <a:cubicBezTo>
                  <a:pt x="78696" y="1286667"/>
                  <a:pt x="-27111" y="774193"/>
                  <a:pt x="0" y="254285"/>
                </a:cubicBezTo>
                <a:cubicBezTo>
                  <a:pt x="-10213" y="112283"/>
                  <a:pt x="111108" y="2578"/>
                  <a:pt x="254285" y="0"/>
                </a:cubicBezTo>
                <a:close/>
              </a:path>
            </a:pathLst>
          </a:custGeom>
          <a:solidFill>
            <a:schemeClr val="bg1"/>
          </a:solidFill>
          <a:ln>
            <a:solidFill>
              <a:schemeClr val="accent2">
                <a:lumMod val="75000"/>
              </a:schemeClr>
            </a:solidFill>
            <a:extLst>
              <a:ext uri="{C807C97D-BFC1-408E-A445-0C87EB9F89A2}">
                <ask:lineSketchStyleProps xmlns:ask="http://schemas.microsoft.com/office/drawing/2018/sketchyshapes" sd="1219033472">
                  <a:prstGeom prst="round2Diag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〇住所</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岩手県紫波郡矢巾町医大通</a:t>
            </a:r>
            <a:r>
              <a:rPr kumimoji="1" lang="en-US" altLang="ja-JP" sz="1400" dirty="0">
                <a:solidFill>
                  <a:schemeClr val="tx1"/>
                </a:solidFill>
                <a:latin typeface="BIZ UDPゴシック" panose="020B0400000000000000" pitchFamily="50" charset="-128"/>
                <a:ea typeface="BIZ UDPゴシック" panose="020B0400000000000000" pitchFamily="50" charset="-128"/>
              </a:rPr>
              <a:t>2-1-1</a:t>
            </a: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（岩手医科大学附属病院内）</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〇電話</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400" dirty="0">
                <a:solidFill>
                  <a:schemeClr val="tx1"/>
                </a:solidFill>
                <a:latin typeface="BIZ UDPゴシック" panose="020B0400000000000000" pitchFamily="50" charset="-128"/>
                <a:ea typeface="BIZ UDPゴシック" panose="020B0400000000000000" pitchFamily="50" charset="-128"/>
              </a:rPr>
              <a:t>019-611-8074</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8" name="四角形: 角を丸くする 7">
            <a:extLst>
              <a:ext uri="{FF2B5EF4-FFF2-40B4-BE49-F238E27FC236}">
                <a16:creationId xmlns:a16="http://schemas.microsoft.com/office/drawing/2014/main" id="{D2A4CEDC-3BA3-1504-FA46-60C85912B617}"/>
              </a:ext>
            </a:extLst>
          </p:cNvPr>
          <p:cNvSpPr/>
          <p:nvPr/>
        </p:nvSpPr>
        <p:spPr>
          <a:xfrm>
            <a:off x="174013" y="3313587"/>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BIZ UDPゴシック" panose="020B0400000000000000" pitchFamily="50" charset="-128"/>
                <a:ea typeface="BIZ UDPゴシック" panose="020B0400000000000000" pitchFamily="50" charset="-128"/>
              </a:rPr>
              <a:t>岩手県難病相談支援センター</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p:txBody>
      </p:sp>
      <p:sp>
        <p:nvSpPr>
          <p:cNvPr id="9" name="サブタイトル 2">
            <a:extLst>
              <a:ext uri="{FF2B5EF4-FFF2-40B4-BE49-F238E27FC236}">
                <a16:creationId xmlns:a16="http://schemas.microsoft.com/office/drawing/2014/main" id="{5C478161-4BB8-230D-2F3A-8A5356C05C20}"/>
              </a:ext>
            </a:extLst>
          </p:cNvPr>
          <p:cNvSpPr txBox="1">
            <a:spLocks/>
          </p:cNvSpPr>
          <p:nvPr/>
        </p:nvSpPr>
        <p:spPr>
          <a:xfrm>
            <a:off x="0" y="3734768"/>
            <a:ext cx="6858000" cy="837232"/>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100" dirty="0">
                <a:latin typeface="BIZ UDPゴシック" panose="020B0400000000000000" pitchFamily="50" charset="-128"/>
                <a:ea typeface="BIZ UDPゴシック" panose="020B0400000000000000" pitchFamily="50" charset="-128"/>
              </a:rPr>
              <a:t>　岩手県難病相談支援センターでは、難病患者さんの療養上、生活上の悩みや不安等について電話や面接等による相談、患者会などとの交流などを行っています。</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　また、ハローワークの難病患者就職サポートセンターと連携した就労支援も行っています。</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　その他必要に応じて弁護士の協力による相談も実施しています。</a:t>
            </a:r>
            <a:endParaRPr lang="en-US" altLang="ja-JP" sz="1100" dirty="0">
              <a:latin typeface="BIZ UDPゴシック" panose="020B0400000000000000" pitchFamily="50" charset="-128"/>
              <a:ea typeface="BIZ UDPゴシック" panose="020B0400000000000000" pitchFamily="50" charset="-128"/>
            </a:endParaRPr>
          </a:p>
        </p:txBody>
      </p:sp>
      <p:sp>
        <p:nvSpPr>
          <p:cNvPr id="10" name="四角形: 対角を丸める 9">
            <a:extLst>
              <a:ext uri="{FF2B5EF4-FFF2-40B4-BE49-F238E27FC236}">
                <a16:creationId xmlns:a16="http://schemas.microsoft.com/office/drawing/2014/main" id="{FE92A061-D36A-E27D-7371-DCD2B405D05C}"/>
              </a:ext>
            </a:extLst>
          </p:cNvPr>
          <p:cNvSpPr/>
          <p:nvPr/>
        </p:nvSpPr>
        <p:spPr>
          <a:xfrm>
            <a:off x="179907" y="4568702"/>
            <a:ext cx="6509973" cy="3531690"/>
          </a:xfrm>
          <a:custGeom>
            <a:avLst/>
            <a:gdLst>
              <a:gd name="connsiteX0" fmla="*/ 588627 w 6509973"/>
              <a:gd name="connsiteY0" fmla="*/ 0 h 3531690"/>
              <a:gd name="connsiteX1" fmla="*/ 6509973 w 6509973"/>
              <a:gd name="connsiteY1" fmla="*/ 0 h 3531690"/>
              <a:gd name="connsiteX2" fmla="*/ 6509973 w 6509973"/>
              <a:gd name="connsiteY2" fmla="*/ 0 h 3531690"/>
              <a:gd name="connsiteX3" fmla="*/ 6509973 w 6509973"/>
              <a:gd name="connsiteY3" fmla="*/ 2943063 h 3531690"/>
              <a:gd name="connsiteX4" fmla="*/ 5921346 w 6509973"/>
              <a:gd name="connsiteY4" fmla="*/ 3531690 h 3531690"/>
              <a:gd name="connsiteX5" fmla="*/ 0 w 6509973"/>
              <a:gd name="connsiteY5" fmla="*/ 3531690 h 3531690"/>
              <a:gd name="connsiteX6" fmla="*/ 0 w 6509973"/>
              <a:gd name="connsiteY6" fmla="*/ 3531690 h 3531690"/>
              <a:gd name="connsiteX7" fmla="*/ 0 w 6509973"/>
              <a:gd name="connsiteY7" fmla="*/ 588627 h 3531690"/>
              <a:gd name="connsiteX8" fmla="*/ 588627 w 6509973"/>
              <a:gd name="connsiteY8" fmla="*/ 0 h 3531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09973" h="3531690" fill="none" extrusionOk="0">
                <a:moveTo>
                  <a:pt x="588627" y="0"/>
                </a:moveTo>
                <a:cubicBezTo>
                  <a:pt x="2783208" y="48231"/>
                  <a:pt x="3614471" y="-84455"/>
                  <a:pt x="6509973" y="0"/>
                </a:cubicBezTo>
                <a:lnTo>
                  <a:pt x="6509973" y="0"/>
                </a:lnTo>
                <a:cubicBezTo>
                  <a:pt x="6548554" y="731406"/>
                  <a:pt x="6446632" y="1825252"/>
                  <a:pt x="6509973" y="2943063"/>
                </a:cubicBezTo>
                <a:cubicBezTo>
                  <a:pt x="6476979" y="3262816"/>
                  <a:pt x="6265784" y="3547513"/>
                  <a:pt x="5921346" y="3531690"/>
                </a:cubicBezTo>
                <a:cubicBezTo>
                  <a:pt x="4073811" y="3400736"/>
                  <a:pt x="804910" y="3488116"/>
                  <a:pt x="0" y="3531690"/>
                </a:cubicBezTo>
                <a:lnTo>
                  <a:pt x="0" y="3531690"/>
                </a:lnTo>
                <a:cubicBezTo>
                  <a:pt x="-80982" y="2141597"/>
                  <a:pt x="-72255" y="1440590"/>
                  <a:pt x="0" y="588627"/>
                </a:cubicBezTo>
                <a:cubicBezTo>
                  <a:pt x="4520" y="259579"/>
                  <a:pt x="264504" y="-4547"/>
                  <a:pt x="588627" y="0"/>
                </a:cubicBezTo>
                <a:close/>
              </a:path>
              <a:path w="6509973" h="3531690" stroke="0" extrusionOk="0">
                <a:moveTo>
                  <a:pt x="588627" y="0"/>
                </a:moveTo>
                <a:cubicBezTo>
                  <a:pt x="1212251" y="118645"/>
                  <a:pt x="4449901" y="116012"/>
                  <a:pt x="6509973" y="0"/>
                </a:cubicBezTo>
                <a:lnTo>
                  <a:pt x="6509973" y="0"/>
                </a:lnTo>
                <a:cubicBezTo>
                  <a:pt x="6377091" y="750470"/>
                  <a:pt x="6594924" y="2634263"/>
                  <a:pt x="6509973" y="2943063"/>
                </a:cubicBezTo>
                <a:cubicBezTo>
                  <a:pt x="6464156" y="3312896"/>
                  <a:pt x="6237436" y="3581435"/>
                  <a:pt x="5921346" y="3531690"/>
                </a:cubicBezTo>
                <a:cubicBezTo>
                  <a:pt x="4981087" y="3551877"/>
                  <a:pt x="1235838" y="3684170"/>
                  <a:pt x="0" y="3531690"/>
                </a:cubicBezTo>
                <a:lnTo>
                  <a:pt x="0" y="3531690"/>
                </a:lnTo>
                <a:cubicBezTo>
                  <a:pt x="-49533" y="2956567"/>
                  <a:pt x="-14809" y="1580145"/>
                  <a:pt x="0" y="588627"/>
                </a:cubicBezTo>
                <a:cubicBezTo>
                  <a:pt x="-13875" y="261412"/>
                  <a:pt x="226451" y="34916"/>
                  <a:pt x="588627" y="0"/>
                </a:cubicBezTo>
                <a:close/>
              </a:path>
            </a:pathLst>
          </a:custGeom>
          <a:solidFill>
            <a:schemeClr val="bg1"/>
          </a:solidFill>
          <a:ln>
            <a:solidFill>
              <a:schemeClr val="accent2">
                <a:lumMod val="75000"/>
              </a:schemeClr>
            </a:solidFill>
            <a:extLst>
              <a:ext uri="{C807C97D-BFC1-408E-A445-0C87EB9F89A2}">
                <ask:lineSketchStyleProps xmlns:ask="http://schemas.microsoft.com/office/drawing/2018/sketchyshapes" sd="1219033472">
                  <a:prstGeom prst="round2Diag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〇住所</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岩手県盛岡市三本柳</a:t>
            </a:r>
            <a:r>
              <a:rPr kumimoji="1" lang="en-US" altLang="ja-JP" sz="1400" dirty="0">
                <a:solidFill>
                  <a:schemeClr val="tx1"/>
                </a:solidFill>
                <a:latin typeface="BIZ UDPゴシック" panose="020B0400000000000000" pitchFamily="50" charset="-128"/>
                <a:ea typeface="BIZ UDPゴシック" panose="020B0400000000000000" pitchFamily="50" charset="-128"/>
              </a:rPr>
              <a:t>8-1-3</a:t>
            </a:r>
          </a:p>
          <a:p>
            <a:r>
              <a:rPr lang="ja-JP" altLang="en-US" sz="1400" dirty="0">
                <a:solidFill>
                  <a:schemeClr val="tx1"/>
                </a:solidFill>
                <a:latin typeface="BIZ UDPゴシック" panose="020B0400000000000000" pitchFamily="50" charset="-128"/>
                <a:ea typeface="BIZ UDPゴシック" panose="020B0400000000000000" pitchFamily="50" charset="-128"/>
              </a:rPr>
              <a:t>　（ふれあいランド岩手内）</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〇電話</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400" dirty="0">
                <a:solidFill>
                  <a:schemeClr val="tx1"/>
                </a:solidFill>
                <a:latin typeface="BIZ UDPゴシック" panose="020B0400000000000000" pitchFamily="50" charset="-128"/>
                <a:ea typeface="BIZ UDPゴシック" panose="020B0400000000000000" pitchFamily="50" charset="-128"/>
              </a:rPr>
              <a:t>019-614-0711</a:t>
            </a:r>
          </a:p>
          <a:p>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chemeClr val="tx1"/>
                </a:solidFill>
                <a:latin typeface="BIZ UDPゴシック" panose="020B0400000000000000" pitchFamily="50" charset="-128"/>
                <a:ea typeface="BIZ UDPゴシック" panose="020B0400000000000000" pitchFamily="50" charset="-128"/>
              </a:rPr>
              <a:t>　　　　　月・火・木・金・土曜日　　</a:t>
            </a:r>
            <a:r>
              <a:rPr lang="en-US" altLang="ja-JP" sz="1400" dirty="0">
                <a:solidFill>
                  <a:schemeClr val="tx1"/>
                </a:solidFill>
                <a:latin typeface="BIZ UDPゴシック" panose="020B0400000000000000" pitchFamily="50" charset="-128"/>
                <a:ea typeface="BIZ UDPゴシック" panose="020B0400000000000000" pitchFamily="50" charset="-128"/>
              </a:rPr>
              <a:t>10</a:t>
            </a: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00</a:t>
            </a: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16</a:t>
            </a: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00</a:t>
            </a:r>
          </a:p>
          <a:p>
            <a:r>
              <a:rPr lang="ja-JP" altLang="en-US" sz="1400" dirty="0">
                <a:solidFill>
                  <a:schemeClr val="tx1"/>
                </a:solidFill>
                <a:latin typeface="BIZ UDPゴシック" panose="020B0400000000000000" pitchFamily="50" charset="-128"/>
                <a:ea typeface="BIZ UDPゴシック" panose="020B0400000000000000" pitchFamily="50" charset="-128"/>
              </a:rPr>
              <a:t>　　　　　水・土・祝日　　　　　　　　休み</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chemeClr val="tx1"/>
                </a:solidFill>
                <a:latin typeface="BIZ UDPゴシック" panose="020B0400000000000000" pitchFamily="50" charset="-128"/>
                <a:ea typeface="BIZ UDPゴシック" panose="020B0400000000000000" pitchFamily="50" charset="-128"/>
              </a:rPr>
              <a:t>〇来室相談</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chemeClr val="tx1"/>
                </a:solidFill>
                <a:latin typeface="BIZ UDPゴシック" panose="020B0400000000000000" pitchFamily="50" charset="-128"/>
                <a:ea typeface="BIZ UDPゴシック" panose="020B0400000000000000" pitchFamily="50" charset="-128"/>
              </a:rPr>
              <a:t>　要予約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chemeClr val="tx1"/>
                </a:solidFill>
                <a:latin typeface="BIZ UDPゴシック" panose="020B0400000000000000" pitchFamily="50" charset="-128"/>
                <a:ea typeface="BIZ UDPゴシック" panose="020B0400000000000000" pitchFamily="50" charset="-128"/>
              </a:rPr>
              <a:t>〇メール相談</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400" dirty="0">
                <a:solidFill>
                  <a:schemeClr val="tx1"/>
                </a:solidFill>
                <a:latin typeface="BIZ UDPゴシック" panose="020B0400000000000000" pitchFamily="50" charset="-128"/>
                <a:ea typeface="BIZ UDPゴシック" panose="020B0400000000000000" pitchFamily="50" charset="-128"/>
              </a:rPr>
              <a:t>iwanan@io.ocn.ne.jp</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sp>
        <p:nvSpPr>
          <p:cNvPr id="13" name="大かっこ 12">
            <a:extLst>
              <a:ext uri="{FF2B5EF4-FFF2-40B4-BE49-F238E27FC236}">
                <a16:creationId xmlns:a16="http://schemas.microsoft.com/office/drawing/2014/main" id="{19C73D3C-03F4-ECBB-C63D-71C545B79EB1}"/>
              </a:ext>
            </a:extLst>
          </p:cNvPr>
          <p:cNvSpPr/>
          <p:nvPr/>
        </p:nvSpPr>
        <p:spPr>
          <a:xfrm>
            <a:off x="692696" y="6084168"/>
            <a:ext cx="5256584" cy="679052"/>
          </a:xfrm>
          <a:prstGeom prst="bracketPair">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 name="スライド番号プレースホルダー 4">
            <a:extLst>
              <a:ext uri="{FF2B5EF4-FFF2-40B4-BE49-F238E27FC236}">
                <a16:creationId xmlns:a16="http://schemas.microsoft.com/office/drawing/2014/main" id="{0832FFC4-0BBC-A715-5CBC-5342D6641179}"/>
              </a:ext>
            </a:extLst>
          </p:cNvPr>
          <p:cNvSpPr>
            <a:spLocks noGrp="1"/>
          </p:cNvSpPr>
          <p:nvPr>
            <p:ph type="sldNum" sz="quarter" idx="12"/>
          </p:nvPr>
        </p:nvSpPr>
        <p:spPr>
          <a:xfrm>
            <a:off x="5293291" y="8738983"/>
            <a:ext cx="1543050" cy="486833"/>
          </a:xfrm>
        </p:spPr>
        <p:txBody>
          <a:bodyPr/>
          <a:lstStyle/>
          <a:p>
            <a:r>
              <a:rPr lang="en-US" altLang="ja-JP" sz="1600" dirty="0"/>
              <a:t>23</a:t>
            </a:r>
            <a:endParaRPr kumimoji="1" lang="ja-JP" altLang="en-US" sz="1600" dirty="0"/>
          </a:p>
        </p:txBody>
      </p:sp>
    </p:spTree>
    <p:extLst>
      <p:ext uri="{BB962C8B-B14F-4D97-AF65-F5344CB8AC3E}">
        <p14:creationId xmlns:p14="http://schemas.microsoft.com/office/powerpoint/2010/main" val="3130974116"/>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6E71-72A7-4673-84DB-EA0FB0005DD0}"/>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D1ED52AA-7148-5E48-2051-797913E9A832}"/>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6EB38D3A-02C5-B26A-884A-48B5EA0A168A}"/>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3" name="四角形: 角を丸くする 2">
            <a:extLst>
              <a:ext uri="{FF2B5EF4-FFF2-40B4-BE49-F238E27FC236}">
                <a16:creationId xmlns:a16="http://schemas.microsoft.com/office/drawing/2014/main" id="{395287AB-D4D8-3C11-59EC-191DBD784452}"/>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tx1"/>
                </a:solidFill>
                <a:latin typeface="BIZ UDPゴシック" panose="020B0400000000000000" pitchFamily="50" charset="-128"/>
                <a:ea typeface="BIZ UDPゴシック" panose="020B0400000000000000" pitchFamily="50" charset="-128"/>
              </a:rPr>
              <a:t>公共職業安定所一覧　</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p:txBody>
      </p:sp>
      <p:sp>
        <p:nvSpPr>
          <p:cNvPr id="2" name="サブタイトル 2">
            <a:extLst>
              <a:ext uri="{FF2B5EF4-FFF2-40B4-BE49-F238E27FC236}">
                <a16:creationId xmlns:a16="http://schemas.microsoft.com/office/drawing/2014/main" id="{77CD365A-65D3-682C-920F-EC827D9DDFE0}"/>
              </a:ext>
            </a:extLst>
          </p:cNvPr>
          <p:cNvSpPr txBox="1">
            <a:spLocks/>
          </p:cNvSpPr>
          <p:nvPr/>
        </p:nvSpPr>
        <p:spPr>
          <a:xfrm>
            <a:off x="0" y="575487"/>
            <a:ext cx="6858000" cy="43204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200" dirty="0">
                <a:latin typeface="HGSｺﾞｼｯｸM" panose="020B0600000000000000" pitchFamily="50" charset="-128"/>
                <a:ea typeface="HGSｺﾞｼｯｸM" panose="020B0600000000000000" pitchFamily="50" charset="-128"/>
              </a:rPr>
              <a:t>　職業相談や職業紹介、求人情報の提供、雇用保険の給付などを行っています。</a:t>
            </a:r>
            <a:endParaRPr lang="en-US" altLang="ja-JP" sz="1200" dirty="0">
              <a:latin typeface="BIZ UDPゴシック" panose="020B0400000000000000" pitchFamily="50" charset="-128"/>
              <a:ea typeface="BIZ UDPゴシック" panose="020B0400000000000000" pitchFamily="50" charset="-128"/>
            </a:endParaRPr>
          </a:p>
        </p:txBody>
      </p:sp>
      <p:graphicFrame>
        <p:nvGraphicFramePr>
          <p:cNvPr id="5" name="表 4">
            <a:extLst>
              <a:ext uri="{FF2B5EF4-FFF2-40B4-BE49-F238E27FC236}">
                <a16:creationId xmlns:a16="http://schemas.microsoft.com/office/drawing/2014/main" id="{5D354CFB-1797-9225-701D-AC32BF286E58}"/>
              </a:ext>
            </a:extLst>
          </p:cNvPr>
          <p:cNvGraphicFramePr>
            <a:graphicFrameLocks noGrp="1"/>
          </p:cNvGraphicFramePr>
          <p:nvPr>
            <p:extLst>
              <p:ext uri="{D42A27DB-BD31-4B8C-83A1-F6EECF244321}">
                <p14:modId xmlns:p14="http://schemas.microsoft.com/office/powerpoint/2010/main" val="1464616233"/>
              </p:ext>
            </p:extLst>
          </p:nvPr>
        </p:nvGraphicFramePr>
        <p:xfrm>
          <a:off x="229623" y="1053300"/>
          <a:ext cx="6398752" cy="6543039"/>
        </p:xfrm>
        <a:graphic>
          <a:graphicData uri="http://schemas.openxmlformats.org/drawingml/2006/table">
            <a:tbl>
              <a:tblPr firstRow="1" bandRow="1">
                <a:tableStyleId>{5940675A-B579-460E-94D1-54222C63F5DA}</a:tableStyleId>
              </a:tblPr>
              <a:tblGrid>
                <a:gridCol w="1999610">
                  <a:extLst>
                    <a:ext uri="{9D8B030D-6E8A-4147-A177-3AD203B41FA5}">
                      <a16:colId xmlns:a16="http://schemas.microsoft.com/office/drawing/2014/main" val="20000"/>
                    </a:ext>
                  </a:extLst>
                </a:gridCol>
                <a:gridCol w="1014766">
                  <a:extLst>
                    <a:ext uri="{9D8B030D-6E8A-4147-A177-3AD203B41FA5}">
                      <a16:colId xmlns:a16="http://schemas.microsoft.com/office/drawing/2014/main" val="20001"/>
                    </a:ext>
                  </a:extLst>
                </a:gridCol>
                <a:gridCol w="1944216">
                  <a:extLst>
                    <a:ext uri="{9D8B030D-6E8A-4147-A177-3AD203B41FA5}">
                      <a16:colId xmlns:a16="http://schemas.microsoft.com/office/drawing/2014/main" val="20002"/>
                    </a:ext>
                  </a:extLst>
                </a:gridCol>
                <a:gridCol w="1440160">
                  <a:extLst>
                    <a:ext uri="{9D8B030D-6E8A-4147-A177-3AD203B41FA5}">
                      <a16:colId xmlns:a16="http://schemas.microsoft.com/office/drawing/2014/main" val="20003"/>
                    </a:ext>
                  </a:extLst>
                </a:gridCol>
              </a:tblGrid>
              <a:tr h="478759">
                <a:tc>
                  <a:txBody>
                    <a:bodyPr/>
                    <a:lstStyle/>
                    <a:p>
                      <a:r>
                        <a:rPr kumimoji="1" lang="zh-TW" altLang="en-US" sz="1100" dirty="0">
                          <a:latin typeface="BIZ UDPゴシック" panose="020B0400000000000000" pitchFamily="50" charset="-128"/>
                          <a:ea typeface="BIZ UDPゴシック" panose="020B0400000000000000" pitchFamily="50" charset="-128"/>
                        </a:rPr>
                        <a:t>盛岡公共職業安定所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020-0885</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zh-TW" altLang="en-US" sz="1100" dirty="0">
                          <a:latin typeface="BIZ UDPゴシック" panose="020B0400000000000000" pitchFamily="50" charset="-128"/>
                          <a:ea typeface="BIZ UDPゴシック" panose="020B0400000000000000" pitchFamily="50" charset="-128"/>
                        </a:rPr>
                        <a:t>盛岡市紺屋町</a:t>
                      </a:r>
                      <a:r>
                        <a:rPr kumimoji="1" lang="en-US" altLang="zh-TW" sz="1100" dirty="0">
                          <a:latin typeface="BIZ UDPゴシック" panose="020B0400000000000000" pitchFamily="50" charset="-128"/>
                          <a:ea typeface="BIZ UDPゴシック" panose="020B0400000000000000" pitchFamily="50" charset="-128"/>
                        </a:rPr>
                        <a:t>7-26</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019-624-8902</a:t>
                      </a:r>
                    </a:p>
                  </a:txBody>
                  <a:tcPr>
                    <a:solidFill>
                      <a:schemeClr val="bg1"/>
                    </a:solidFill>
                  </a:tcPr>
                </a:tc>
                <a:extLst>
                  <a:ext uri="{0D108BD9-81ED-4DB2-BD59-A6C34878D82A}">
                    <a16:rowId xmlns:a16="http://schemas.microsoft.com/office/drawing/2014/main" val="10000"/>
                  </a:ext>
                </a:extLst>
              </a:tr>
              <a:tr h="478759">
                <a:tc>
                  <a:txBody>
                    <a:bodyPr/>
                    <a:lstStyle/>
                    <a:p>
                      <a:r>
                        <a:rPr kumimoji="1" lang="ja-JP" altLang="en-US" sz="1100" dirty="0">
                          <a:latin typeface="BIZ UDPゴシック" panose="020B0400000000000000" pitchFamily="50" charset="-128"/>
                          <a:ea typeface="BIZ UDPゴシック" panose="020B0400000000000000" pitchFamily="50" charset="-128"/>
                        </a:rPr>
                        <a:t>ハローワーク盛岡菜園庁舎</a:t>
                      </a: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020-0024</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ja-JP" altLang="en-US" sz="1100" dirty="0">
                          <a:latin typeface="BIZ UDPゴシック" panose="020B0400000000000000" pitchFamily="50" charset="-128"/>
                          <a:ea typeface="BIZ UDPゴシック" panose="020B0400000000000000" pitchFamily="50" charset="-128"/>
                        </a:rPr>
                        <a:t>盛岡市菜園</a:t>
                      </a:r>
                      <a:r>
                        <a:rPr kumimoji="1" lang="en-US" altLang="ja-JP" sz="1100" dirty="0">
                          <a:latin typeface="BIZ UDPゴシック" panose="020B0400000000000000" pitchFamily="50" charset="-128"/>
                          <a:ea typeface="BIZ UDPゴシック" panose="020B0400000000000000" pitchFamily="50" charset="-128"/>
                        </a:rPr>
                        <a:t>1-12-18</a:t>
                      </a:r>
                    </a:p>
                    <a:p>
                      <a:r>
                        <a:rPr kumimoji="1" lang="ja-JP" altLang="en-US" sz="1100" dirty="0">
                          <a:latin typeface="BIZ UDPゴシック" panose="020B0400000000000000" pitchFamily="50" charset="-128"/>
                          <a:ea typeface="BIZ UDPゴシック" panose="020B0400000000000000" pitchFamily="50" charset="-128"/>
                        </a:rPr>
                        <a:t>盛岡菜園センタービル２階</a:t>
                      </a: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019-623-4800</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01"/>
                  </a:ext>
                </a:extLst>
              </a:tr>
              <a:tr h="478759">
                <a:tc>
                  <a:txBody>
                    <a:bodyPr/>
                    <a:lstStyle/>
                    <a:p>
                      <a:r>
                        <a:rPr kumimoji="1" lang="zh-TW" altLang="en-US" sz="1100" dirty="0">
                          <a:latin typeface="BIZ UDPゴシック" panose="020B0400000000000000" pitchFamily="50" charset="-128"/>
                          <a:ea typeface="BIZ UDPゴシック" panose="020B0400000000000000" pitchFamily="50" charset="-128"/>
                        </a:rPr>
                        <a:t>沼宮内出張所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028-4301</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zh-TW" altLang="en-US" sz="1100" dirty="0">
                          <a:latin typeface="BIZ UDPゴシック" panose="020B0400000000000000" pitchFamily="50" charset="-128"/>
                          <a:ea typeface="BIZ UDPゴシック" panose="020B0400000000000000" pitchFamily="50" charset="-128"/>
                        </a:rPr>
                        <a:t>岩手郡岩手町大字沼宮内</a:t>
                      </a:r>
                    </a:p>
                    <a:p>
                      <a:r>
                        <a:rPr kumimoji="1" lang="en-US" altLang="zh-TW" sz="1100" dirty="0">
                          <a:latin typeface="BIZ UDPゴシック" panose="020B0400000000000000" pitchFamily="50" charset="-128"/>
                          <a:ea typeface="BIZ UDPゴシック" panose="020B0400000000000000" pitchFamily="50" charset="-128"/>
                        </a:rPr>
                        <a:t>7-11-3</a:t>
                      </a:r>
                    </a:p>
                  </a:txBody>
                  <a:tcPr>
                    <a:lnR w="6350" cap="flat" cmpd="sng" algn="ctr">
                      <a:solidFill>
                        <a:schemeClr val="tx1"/>
                      </a:solidFill>
                      <a:prstDash val="solid"/>
                      <a:round/>
                      <a:headEnd type="none" w="med" len="med"/>
                      <a:tailEnd type="none" w="med" len="med"/>
                    </a:ln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0195-62-2139</a:t>
                      </a:r>
                      <a:endParaRPr kumimoji="1" lang="ja-JP" altLang="en-US" sz="11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solidFill>
                      <a:schemeClr val="bg1"/>
                    </a:solidFill>
                  </a:tcPr>
                </a:tc>
                <a:extLst>
                  <a:ext uri="{0D108BD9-81ED-4DB2-BD59-A6C34878D82A}">
                    <a16:rowId xmlns:a16="http://schemas.microsoft.com/office/drawing/2014/main" val="10002"/>
                  </a:ext>
                </a:extLst>
              </a:tr>
              <a:tr h="478759">
                <a:tc>
                  <a:txBody>
                    <a:bodyPr/>
                    <a:lstStyle/>
                    <a:p>
                      <a:r>
                        <a:rPr kumimoji="1" lang="zh-TW" altLang="en-US" sz="1100" dirty="0">
                          <a:latin typeface="BIZ UDPゴシック" panose="020B0400000000000000" pitchFamily="50" charset="-128"/>
                          <a:ea typeface="BIZ UDPゴシック" panose="020B0400000000000000" pitchFamily="50" charset="-128"/>
                        </a:rPr>
                        <a:t>花巻公共職業安定所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025-0076</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ja-JP" altLang="en-US" sz="1100" dirty="0">
                          <a:latin typeface="BIZ UDPゴシック" panose="020B0400000000000000" pitchFamily="50" charset="-128"/>
                          <a:ea typeface="BIZ UDPゴシック" panose="020B0400000000000000" pitchFamily="50" charset="-128"/>
                        </a:rPr>
                        <a:t>花巻市城内</a:t>
                      </a:r>
                      <a:r>
                        <a:rPr kumimoji="1" lang="en-US" altLang="ja-JP" sz="1100" dirty="0">
                          <a:latin typeface="BIZ UDPゴシック" panose="020B0400000000000000" pitchFamily="50" charset="-128"/>
                          <a:ea typeface="BIZ UDPゴシック" panose="020B0400000000000000" pitchFamily="50" charset="-128"/>
                        </a:rPr>
                        <a:t>9-27</a:t>
                      </a:r>
                    </a:p>
                    <a:p>
                      <a:r>
                        <a:rPr kumimoji="1" lang="ja-JP" altLang="en-US" sz="1100" dirty="0">
                          <a:latin typeface="BIZ UDPゴシック" panose="020B0400000000000000" pitchFamily="50" charset="-128"/>
                          <a:ea typeface="BIZ UDPゴシック" panose="020B0400000000000000" pitchFamily="50" charset="-128"/>
                        </a:rPr>
                        <a:t>花巻合同庁舎１階</a:t>
                      </a: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0198-23-5118</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03"/>
                  </a:ext>
                </a:extLst>
              </a:tr>
              <a:tr h="478759">
                <a:tc>
                  <a:txBody>
                    <a:bodyPr/>
                    <a:lstStyle/>
                    <a:p>
                      <a:r>
                        <a:rPr kumimoji="1" lang="zh-TW" altLang="en-US" sz="1100" dirty="0">
                          <a:latin typeface="BIZ UDPゴシック" panose="020B0400000000000000" pitchFamily="50" charset="-128"/>
                          <a:ea typeface="BIZ UDPゴシック" panose="020B0400000000000000" pitchFamily="50" charset="-128"/>
                        </a:rPr>
                        <a:t>北上公共職業安定所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024-0091</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zh-TW" altLang="en-US" sz="1100" dirty="0">
                          <a:latin typeface="BIZ UDPゴシック" panose="020B0400000000000000" pitchFamily="50" charset="-128"/>
                          <a:ea typeface="BIZ UDPゴシック" panose="020B0400000000000000" pitchFamily="50" charset="-128"/>
                        </a:rPr>
                        <a:t>北上市大曲町</a:t>
                      </a:r>
                      <a:r>
                        <a:rPr kumimoji="1" lang="en-US" altLang="zh-TW" sz="1100" dirty="0">
                          <a:latin typeface="BIZ UDPゴシック" panose="020B0400000000000000" pitchFamily="50" charset="-128"/>
                          <a:ea typeface="BIZ UDPゴシック" panose="020B0400000000000000" pitchFamily="50" charset="-128"/>
                        </a:rPr>
                        <a:t>5-17</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0197-63-3314</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04"/>
                  </a:ext>
                </a:extLst>
              </a:tr>
              <a:tr h="478759">
                <a:tc>
                  <a:txBody>
                    <a:bodyPr/>
                    <a:lstStyle/>
                    <a:p>
                      <a:r>
                        <a:rPr kumimoji="1" lang="zh-TW" altLang="en-US" sz="1100" dirty="0">
                          <a:latin typeface="BIZ UDPゴシック" panose="020B0400000000000000" pitchFamily="50" charset="-128"/>
                          <a:ea typeface="BIZ UDPゴシック" panose="020B0400000000000000" pitchFamily="50" charset="-128"/>
                        </a:rPr>
                        <a:t>水沢公共職業安定所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023-8502</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ja-JP" altLang="en-US" sz="1100" dirty="0">
                          <a:latin typeface="BIZ UDPゴシック" panose="020B0400000000000000" pitchFamily="50" charset="-128"/>
                          <a:ea typeface="BIZ UDPゴシック" panose="020B0400000000000000" pitchFamily="50" charset="-128"/>
                        </a:rPr>
                        <a:t>奥州市水沢東中通り</a:t>
                      </a:r>
                      <a:r>
                        <a:rPr kumimoji="1" lang="en-US" altLang="ja-JP" sz="1100" dirty="0">
                          <a:latin typeface="BIZ UDPゴシック" panose="020B0400000000000000" pitchFamily="50" charset="-128"/>
                          <a:ea typeface="BIZ UDPゴシック" panose="020B0400000000000000" pitchFamily="50" charset="-128"/>
                        </a:rPr>
                        <a:t>1-5-35</a:t>
                      </a: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0197-24-8609</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05"/>
                  </a:ext>
                </a:extLst>
              </a:tr>
              <a:tr h="478759">
                <a:tc>
                  <a:txBody>
                    <a:bodyPr/>
                    <a:lstStyle/>
                    <a:p>
                      <a:r>
                        <a:rPr kumimoji="1" lang="zh-TW" altLang="en-US" sz="1100" dirty="0">
                          <a:latin typeface="BIZ UDPゴシック" panose="020B0400000000000000" pitchFamily="50" charset="-128"/>
                          <a:ea typeface="BIZ UDPゴシック" panose="020B0400000000000000" pitchFamily="50" charset="-128"/>
                        </a:rPr>
                        <a:t>一関公共職業安定所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021-0026</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zh-TW" altLang="en-US" sz="1100" dirty="0">
                          <a:latin typeface="BIZ UDPゴシック" panose="020B0400000000000000" pitchFamily="50" charset="-128"/>
                          <a:ea typeface="BIZ UDPゴシック" panose="020B0400000000000000" pitchFamily="50" charset="-128"/>
                        </a:rPr>
                        <a:t>一関市山目字前田</a:t>
                      </a:r>
                      <a:r>
                        <a:rPr kumimoji="1" lang="en-US" altLang="zh-TW" sz="1100" dirty="0">
                          <a:latin typeface="BIZ UDPゴシック" panose="020B0400000000000000" pitchFamily="50" charset="-128"/>
                          <a:ea typeface="BIZ UDPゴシック" panose="020B0400000000000000" pitchFamily="50" charset="-128"/>
                        </a:rPr>
                        <a:t>13-3</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0191-23-4135</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06"/>
                  </a:ext>
                </a:extLst>
              </a:tr>
              <a:tr h="658619">
                <a:tc>
                  <a:txBody>
                    <a:bodyPr/>
                    <a:lstStyle/>
                    <a:p>
                      <a:r>
                        <a:rPr kumimoji="1" lang="zh-TW" altLang="en-US" sz="1100" dirty="0">
                          <a:latin typeface="BIZ UDPゴシック" panose="020B0400000000000000" pitchFamily="50" charset="-128"/>
                          <a:ea typeface="BIZ UDPゴシック" panose="020B0400000000000000" pitchFamily="50" charset="-128"/>
                        </a:rPr>
                        <a:t>大船渡公共職業安定所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022-0002</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ja-JP" altLang="en-US" sz="1100" dirty="0">
                          <a:latin typeface="BIZ UDPゴシック" panose="020B0400000000000000" pitchFamily="50" charset="-128"/>
                          <a:ea typeface="BIZ UDPゴシック" panose="020B0400000000000000" pitchFamily="50" charset="-128"/>
                        </a:rPr>
                        <a:t>大船渡市大船渡町字赤沢</a:t>
                      </a:r>
                      <a:r>
                        <a:rPr kumimoji="1" lang="en-US" altLang="ja-JP" sz="1100" dirty="0">
                          <a:latin typeface="BIZ UDPゴシック" panose="020B0400000000000000" pitchFamily="50" charset="-128"/>
                          <a:ea typeface="BIZ UDPゴシック" panose="020B0400000000000000" pitchFamily="50" charset="-128"/>
                        </a:rPr>
                        <a:t>17-3</a:t>
                      </a:r>
                    </a:p>
                    <a:p>
                      <a:r>
                        <a:rPr kumimoji="1" lang="ja-JP" altLang="en-US" sz="1100" dirty="0">
                          <a:latin typeface="BIZ UDPゴシック" panose="020B0400000000000000" pitchFamily="50" charset="-128"/>
                          <a:ea typeface="BIZ UDPゴシック" panose="020B0400000000000000" pitchFamily="50" charset="-128"/>
                        </a:rPr>
                        <a:t>大船渡合同庁舎</a:t>
                      </a: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0192-27-4165</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07"/>
                  </a:ext>
                </a:extLst>
              </a:tr>
              <a:tr h="458485">
                <a:tc>
                  <a:txBody>
                    <a:bodyPr/>
                    <a:lstStyle/>
                    <a:p>
                      <a:r>
                        <a:rPr kumimoji="1" lang="zh-TW" altLang="en-US" sz="1100" dirty="0">
                          <a:latin typeface="BIZ UDPゴシック" panose="020B0400000000000000" pitchFamily="50" charset="-128"/>
                          <a:ea typeface="BIZ UDPゴシック" panose="020B0400000000000000" pitchFamily="50" charset="-128"/>
                        </a:rPr>
                        <a:t>釜石公共職業安定所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026-0043</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ja-JP" altLang="en-US" sz="1100" dirty="0">
                          <a:latin typeface="BIZ UDPゴシック" panose="020B0400000000000000" pitchFamily="50" charset="-128"/>
                          <a:ea typeface="BIZ UDPゴシック" panose="020B0400000000000000" pitchFamily="50" charset="-128"/>
                        </a:rPr>
                        <a:t>釜石市新町</a:t>
                      </a:r>
                      <a:r>
                        <a:rPr kumimoji="1" lang="en-US" altLang="ja-JP" sz="1100" dirty="0">
                          <a:latin typeface="BIZ UDPゴシック" panose="020B0400000000000000" pitchFamily="50" charset="-128"/>
                          <a:ea typeface="BIZ UDPゴシック" panose="020B0400000000000000" pitchFamily="50" charset="-128"/>
                        </a:rPr>
                        <a:t>6-55</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0193-23-8609</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08"/>
                  </a:ext>
                </a:extLst>
              </a:tr>
              <a:tr h="478759">
                <a:tc>
                  <a:txBody>
                    <a:bodyPr/>
                    <a:lstStyle/>
                    <a:p>
                      <a:r>
                        <a:rPr kumimoji="1" lang="ja-JP" altLang="en-US" sz="1100" dirty="0">
                          <a:latin typeface="BIZ UDPゴシック" panose="020B0400000000000000" pitchFamily="50" charset="-128"/>
                          <a:ea typeface="BIZ UDPゴシック" panose="020B0400000000000000" pitchFamily="50" charset="-128"/>
                        </a:rPr>
                        <a:t>遠野出張所</a:t>
                      </a: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028-0524</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ja-JP" altLang="en-US" sz="1100" dirty="0">
                          <a:latin typeface="BIZ UDPゴシック" panose="020B0400000000000000" pitchFamily="50" charset="-128"/>
                          <a:ea typeface="BIZ UDPゴシック" panose="020B0400000000000000" pitchFamily="50" charset="-128"/>
                        </a:rPr>
                        <a:t>遠野市新町</a:t>
                      </a:r>
                      <a:r>
                        <a:rPr kumimoji="1" lang="en-US" altLang="ja-JP" sz="1100" dirty="0">
                          <a:latin typeface="BIZ UDPゴシック" panose="020B0400000000000000" pitchFamily="50" charset="-128"/>
                          <a:ea typeface="BIZ UDPゴシック" panose="020B0400000000000000" pitchFamily="50" charset="-128"/>
                        </a:rPr>
                        <a:t>2-7</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0198-62-2842</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09"/>
                  </a:ext>
                </a:extLst>
              </a:tr>
              <a:tr h="558552">
                <a:tc>
                  <a:txBody>
                    <a:bodyPr/>
                    <a:lstStyle/>
                    <a:p>
                      <a:r>
                        <a:rPr kumimoji="1" lang="zh-TW" altLang="en-US" sz="1100" dirty="0">
                          <a:latin typeface="BIZ UDPゴシック" panose="020B0400000000000000" pitchFamily="50" charset="-128"/>
                          <a:ea typeface="BIZ UDPゴシック" panose="020B0400000000000000" pitchFamily="50" charset="-128"/>
                        </a:rPr>
                        <a:t>宮古公共職業安定所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027-0038</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宮古市小山田</a:t>
                      </a:r>
                      <a:r>
                        <a:rPr kumimoji="1" lang="en-US" altLang="ja-JP" sz="1100" dirty="0">
                          <a:solidFill>
                            <a:schemeClr val="tx1"/>
                          </a:solidFill>
                          <a:latin typeface="BIZ UDPゴシック" panose="020B0400000000000000" pitchFamily="50" charset="-128"/>
                          <a:ea typeface="BIZ UDPゴシック" panose="020B0400000000000000" pitchFamily="50" charset="-128"/>
                        </a:rPr>
                        <a:t>1-1-1</a:t>
                      </a:r>
                    </a:p>
                    <a:p>
                      <a:r>
                        <a:rPr kumimoji="1" lang="ja-JP" altLang="en-US" sz="1100" dirty="0">
                          <a:solidFill>
                            <a:schemeClr val="tx1"/>
                          </a:solidFill>
                          <a:latin typeface="BIZ UDPゴシック" panose="020B0400000000000000" pitchFamily="50" charset="-128"/>
                          <a:ea typeface="BIZ UDPゴシック" panose="020B0400000000000000" pitchFamily="50" charset="-128"/>
                        </a:rPr>
                        <a:t>宮古合同庁舎１階</a:t>
                      </a: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0193-63-8609</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10"/>
                  </a:ext>
                </a:extLst>
              </a:tr>
              <a:tr h="478759">
                <a:tc>
                  <a:txBody>
                    <a:bodyPr/>
                    <a:lstStyle/>
                    <a:p>
                      <a:r>
                        <a:rPr kumimoji="1" lang="zh-TW" altLang="en-US" sz="1100" dirty="0">
                          <a:latin typeface="BIZ UDPゴシック" panose="020B0400000000000000" pitchFamily="50" charset="-128"/>
                          <a:ea typeface="BIZ UDPゴシック" panose="020B0400000000000000" pitchFamily="50" charset="-128"/>
                        </a:rPr>
                        <a:t>久慈公共職業安定所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028-0051</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久慈市川崎町</a:t>
                      </a:r>
                      <a:r>
                        <a:rPr kumimoji="1" lang="en-US" altLang="ja-JP" sz="1100" dirty="0">
                          <a:solidFill>
                            <a:schemeClr val="tx1"/>
                          </a:solidFill>
                          <a:latin typeface="BIZ UDPゴシック" panose="020B0400000000000000" pitchFamily="50" charset="-128"/>
                          <a:ea typeface="BIZ UDPゴシック" panose="020B0400000000000000" pitchFamily="50" charset="-128"/>
                        </a:rPr>
                        <a:t>2-15</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0194-53-3374</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11"/>
                  </a:ext>
                </a:extLst>
              </a:tr>
              <a:tr h="558552">
                <a:tc>
                  <a:txBody>
                    <a:bodyPr/>
                    <a:lstStyle/>
                    <a:p>
                      <a:r>
                        <a:rPr kumimoji="1" lang="zh-TW" altLang="en-US" sz="1100" dirty="0">
                          <a:latin typeface="BIZ UDPゴシック" panose="020B0400000000000000" pitchFamily="50" charset="-128"/>
                          <a:ea typeface="BIZ UDPゴシック" panose="020B0400000000000000" pitchFamily="50" charset="-128"/>
                        </a:rPr>
                        <a:t>二戸公共職業安定所</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028-6103</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二戸市石切所字荷渡</a:t>
                      </a:r>
                      <a:r>
                        <a:rPr kumimoji="1" lang="en-US" altLang="ja-JP" sz="1100" dirty="0">
                          <a:solidFill>
                            <a:schemeClr val="tx1"/>
                          </a:solidFill>
                          <a:latin typeface="BIZ UDPゴシック" panose="020B0400000000000000" pitchFamily="50" charset="-128"/>
                          <a:ea typeface="BIZ UDPゴシック" panose="020B0400000000000000" pitchFamily="50" charset="-128"/>
                        </a:rPr>
                        <a:t>6-1</a:t>
                      </a:r>
                    </a:p>
                    <a:p>
                      <a:r>
                        <a:rPr kumimoji="1" lang="ja-JP" altLang="en-US" sz="1100" dirty="0">
                          <a:solidFill>
                            <a:schemeClr val="tx1"/>
                          </a:solidFill>
                          <a:latin typeface="BIZ UDPゴシック" panose="020B0400000000000000" pitchFamily="50" charset="-128"/>
                          <a:ea typeface="BIZ UDPゴシック" panose="020B0400000000000000" pitchFamily="50" charset="-128"/>
                        </a:rPr>
                        <a:t>二戸合同庁舎１階</a:t>
                      </a:r>
                    </a:p>
                  </a:txBody>
                  <a:tcPr>
                    <a:solidFill>
                      <a:schemeClr val="bg1"/>
                    </a:solidFill>
                  </a:tcPr>
                </a:tc>
                <a:tc>
                  <a:txBody>
                    <a:bodyPr/>
                    <a:lstStyle/>
                    <a:p>
                      <a:r>
                        <a:rPr kumimoji="1" lang="en-US" altLang="ja-JP" sz="1100" dirty="0">
                          <a:latin typeface="BIZ UDPゴシック" panose="020B0400000000000000" pitchFamily="50" charset="-128"/>
                          <a:ea typeface="BIZ UDPゴシック" panose="020B0400000000000000" pitchFamily="50" charset="-128"/>
                        </a:rPr>
                        <a:t>0195-23-3341</a:t>
                      </a:r>
                      <a:endParaRPr kumimoji="1" lang="ja-JP" altLang="en-US" sz="11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10012"/>
                  </a:ext>
                </a:extLst>
              </a:tr>
            </a:tbl>
          </a:graphicData>
        </a:graphic>
      </p:graphicFrame>
      <p:sp>
        <p:nvSpPr>
          <p:cNvPr id="4" name="スライド番号プレースホルダー 4">
            <a:extLst>
              <a:ext uri="{FF2B5EF4-FFF2-40B4-BE49-F238E27FC236}">
                <a16:creationId xmlns:a16="http://schemas.microsoft.com/office/drawing/2014/main" id="{146186A0-9FC1-8E2C-BE0E-1C5C7B9A8252}"/>
              </a:ext>
            </a:extLst>
          </p:cNvPr>
          <p:cNvSpPr>
            <a:spLocks noGrp="1"/>
          </p:cNvSpPr>
          <p:nvPr>
            <p:ph type="sldNum" sz="quarter" idx="12"/>
          </p:nvPr>
        </p:nvSpPr>
        <p:spPr>
          <a:xfrm>
            <a:off x="5293291" y="8738983"/>
            <a:ext cx="1543050" cy="486833"/>
          </a:xfrm>
        </p:spPr>
        <p:txBody>
          <a:bodyPr/>
          <a:lstStyle/>
          <a:p>
            <a:r>
              <a:rPr lang="en-US" altLang="ja-JP" sz="1600" dirty="0"/>
              <a:t>24</a:t>
            </a:r>
            <a:endParaRPr kumimoji="1" lang="ja-JP" altLang="en-US" sz="1600" dirty="0"/>
          </a:p>
        </p:txBody>
      </p:sp>
    </p:spTree>
    <p:extLst>
      <p:ext uri="{BB962C8B-B14F-4D97-AF65-F5344CB8AC3E}">
        <p14:creationId xmlns:p14="http://schemas.microsoft.com/office/powerpoint/2010/main" val="1750341223"/>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AF6F4-9E4F-39D0-BC9E-C58A084E630F}"/>
            </a:ext>
          </a:extLst>
        </p:cNvPr>
        <p:cNvGrpSpPr/>
        <p:nvPr/>
      </p:nvGrpSpPr>
      <p:grpSpPr>
        <a:xfrm>
          <a:off x="0" y="0"/>
          <a:ext cx="0" cy="0"/>
          <a:chOff x="0" y="0"/>
          <a:chExt cx="0" cy="0"/>
        </a:xfrm>
      </p:grpSpPr>
      <p:sp>
        <p:nvSpPr>
          <p:cNvPr id="11" name="角丸四角形 10">
            <a:extLst>
              <a:ext uri="{FF2B5EF4-FFF2-40B4-BE49-F238E27FC236}">
                <a16:creationId xmlns:a16="http://schemas.microsoft.com/office/drawing/2014/main" id="{03E8DBCC-2C59-ABBA-F3DD-685458FAED68}"/>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14" name="サブタイトル 2">
            <a:extLst>
              <a:ext uri="{FF2B5EF4-FFF2-40B4-BE49-F238E27FC236}">
                <a16:creationId xmlns:a16="http://schemas.microsoft.com/office/drawing/2014/main" id="{A66A9E98-5221-089F-124A-FAD8F4ABDCB1}"/>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3" name="四角形: 角を丸くする 2">
            <a:extLst>
              <a:ext uri="{FF2B5EF4-FFF2-40B4-BE49-F238E27FC236}">
                <a16:creationId xmlns:a16="http://schemas.microsoft.com/office/drawing/2014/main" id="{36181367-0E21-9E2D-8915-1811B14E9570}"/>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BIZ UDPゴシック" panose="020B0400000000000000" pitchFamily="50" charset="-128"/>
                <a:ea typeface="BIZ UDPゴシック" panose="020B0400000000000000" pitchFamily="50" charset="-128"/>
              </a:rPr>
              <a:t>岩手県障害者職業センター</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p:txBody>
      </p:sp>
      <p:sp>
        <p:nvSpPr>
          <p:cNvPr id="2" name="サブタイトル 2">
            <a:extLst>
              <a:ext uri="{FF2B5EF4-FFF2-40B4-BE49-F238E27FC236}">
                <a16:creationId xmlns:a16="http://schemas.microsoft.com/office/drawing/2014/main" id="{DCE81B01-E3F8-C254-09A3-08C22A8CEA84}"/>
              </a:ext>
            </a:extLst>
          </p:cNvPr>
          <p:cNvSpPr txBox="1">
            <a:spLocks/>
          </p:cNvSpPr>
          <p:nvPr/>
        </p:nvSpPr>
        <p:spPr>
          <a:xfrm>
            <a:off x="-1" y="607397"/>
            <a:ext cx="6858000" cy="432048"/>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200" dirty="0">
                <a:latin typeface="HGSｺﾞｼｯｸM" panose="020B0600000000000000" pitchFamily="50" charset="-128"/>
                <a:ea typeface="HGSｺﾞｼｯｸM" panose="020B0600000000000000" pitchFamily="50" charset="-128"/>
              </a:rPr>
              <a:t>　障害者の方の就職に向けての相談、職業能力等の評価、就職前の支援、就職後の職場適応のための支援を行っています。</a:t>
            </a:r>
            <a:endParaRPr lang="en-US" altLang="ja-JP" sz="1200" dirty="0">
              <a:latin typeface="BIZ UDPゴシック" panose="020B0400000000000000" pitchFamily="50" charset="-128"/>
              <a:ea typeface="BIZ UDPゴシック" panose="020B0400000000000000" pitchFamily="50" charset="-128"/>
            </a:endParaRPr>
          </a:p>
        </p:txBody>
      </p:sp>
      <p:graphicFrame>
        <p:nvGraphicFramePr>
          <p:cNvPr id="4" name="表 3">
            <a:extLst>
              <a:ext uri="{FF2B5EF4-FFF2-40B4-BE49-F238E27FC236}">
                <a16:creationId xmlns:a16="http://schemas.microsoft.com/office/drawing/2014/main" id="{3C845379-9411-036D-81A2-53AF6B78379C}"/>
              </a:ext>
            </a:extLst>
          </p:cNvPr>
          <p:cNvGraphicFramePr>
            <a:graphicFrameLocks noGrp="1"/>
          </p:cNvGraphicFramePr>
          <p:nvPr>
            <p:extLst>
              <p:ext uri="{D42A27DB-BD31-4B8C-83A1-F6EECF244321}">
                <p14:modId xmlns:p14="http://schemas.microsoft.com/office/powerpoint/2010/main" val="3810735337"/>
              </p:ext>
            </p:extLst>
          </p:nvPr>
        </p:nvGraphicFramePr>
        <p:xfrm>
          <a:off x="229623" y="1107290"/>
          <a:ext cx="6398752" cy="432048"/>
        </p:xfrm>
        <a:graphic>
          <a:graphicData uri="http://schemas.openxmlformats.org/drawingml/2006/table">
            <a:tbl>
              <a:tblPr firstRow="1" bandRow="1">
                <a:tableStyleId>{5940675A-B579-460E-94D1-54222C63F5DA}</a:tableStyleId>
              </a:tblPr>
              <a:tblGrid>
                <a:gridCol w="1999610">
                  <a:extLst>
                    <a:ext uri="{9D8B030D-6E8A-4147-A177-3AD203B41FA5}">
                      <a16:colId xmlns:a16="http://schemas.microsoft.com/office/drawing/2014/main" val="20000"/>
                    </a:ext>
                  </a:extLst>
                </a:gridCol>
                <a:gridCol w="1014766">
                  <a:extLst>
                    <a:ext uri="{9D8B030D-6E8A-4147-A177-3AD203B41FA5}">
                      <a16:colId xmlns:a16="http://schemas.microsoft.com/office/drawing/2014/main" val="20001"/>
                    </a:ext>
                  </a:extLst>
                </a:gridCol>
                <a:gridCol w="1944216">
                  <a:extLst>
                    <a:ext uri="{9D8B030D-6E8A-4147-A177-3AD203B41FA5}">
                      <a16:colId xmlns:a16="http://schemas.microsoft.com/office/drawing/2014/main" val="20002"/>
                    </a:ext>
                  </a:extLst>
                </a:gridCol>
                <a:gridCol w="1440160">
                  <a:extLst>
                    <a:ext uri="{9D8B030D-6E8A-4147-A177-3AD203B41FA5}">
                      <a16:colId xmlns:a16="http://schemas.microsoft.com/office/drawing/2014/main" val="20003"/>
                    </a:ext>
                  </a:extLst>
                </a:gridCol>
              </a:tblGrid>
              <a:tr h="432048">
                <a:tc>
                  <a:txBody>
                    <a:bodyPr/>
                    <a:lstStyle/>
                    <a:p>
                      <a:r>
                        <a:rPr kumimoji="1" lang="ja-JP" altLang="en-US" sz="1100" dirty="0">
                          <a:latin typeface="HG丸ｺﾞｼｯｸM-PRO" panose="020F0600000000000000" pitchFamily="50" charset="-128"/>
                          <a:ea typeface="HG丸ｺﾞｼｯｸM-PRO" panose="020F0600000000000000" pitchFamily="50" charset="-128"/>
                        </a:rPr>
                        <a:t>岩手障害者職業センター</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020-0133</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dirty="0">
                          <a:latin typeface="HG丸ｺﾞｼｯｸM-PRO" panose="020F0600000000000000" pitchFamily="50" charset="-128"/>
                          <a:ea typeface="HG丸ｺﾞｼｯｸM-PRO" panose="020F0600000000000000" pitchFamily="50" charset="-128"/>
                        </a:rPr>
                        <a:t>盛岡市青山</a:t>
                      </a:r>
                      <a:r>
                        <a:rPr kumimoji="1" lang="en-US" altLang="ja-JP" sz="1100" dirty="0">
                          <a:latin typeface="HG丸ｺﾞｼｯｸM-PRO" panose="020F0600000000000000" pitchFamily="50" charset="-128"/>
                          <a:ea typeface="HG丸ｺﾞｼｯｸM-PRO" panose="020F0600000000000000" pitchFamily="50" charset="-128"/>
                        </a:rPr>
                        <a:t>4</a:t>
                      </a:r>
                      <a:r>
                        <a:rPr kumimoji="1" lang="ja-JP" altLang="en-US" sz="1100" dirty="0">
                          <a:latin typeface="HG丸ｺﾞｼｯｸM-PRO" panose="020F0600000000000000" pitchFamily="50" charset="-128"/>
                          <a:ea typeface="HG丸ｺﾞｼｯｸM-PRO" panose="020F0600000000000000" pitchFamily="50" charset="-128"/>
                        </a:rPr>
                        <a:t>丁目</a:t>
                      </a:r>
                      <a:r>
                        <a:rPr kumimoji="1" lang="en-US" altLang="ja-JP" sz="1100" dirty="0">
                          <a:latin typeface="HG丸ｺﾞｼｯｸM-PRO" panose="020F0600000000000000" pitchFamily="50" charset="-128"/>
                          <a:ea typeface="HG丸ｺﾞｼｯｸM-PRO" panose="020F0600000000000000" pitchFamily="50" charset="-128"/>
                        </a:rPr>
                        <a:t>12-30</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019-646-4117</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extLst>
                  <a:ext uri="{0D108BD9-81ED-4DB2-BD59-A6C34878D82A}">
                    <a16:rowId xmlns:a16="http://schemas.microsoft.com/office/drawing/2014/main" val="10000"/>
                  </a:ext>
                </a:extLst>
              </a:tr>
            </a:tbl>
          </a:graphicData>
        </a:graphic>
      </p:graphicFrame>
      <p:sp>
        <p:nvSpPr>
          <p:cNvPr id="6" name="四角形: 角を丸くする 5">
            <a:extLst>
              <a:ext uri="{FF2B5EF4-FFF2-40B4-BE49-F238E27FC236}">
                <a16:creationId xmlns:a16="http://schemas.microsoft.com/office/drawing/2014/main" id="{E640102F-8F6A-F06A-4990-09057DB012FE}"/>
              </a:ext>
            </a:extLst>
          </p:cNvPr>
          <p:cNvSpPr/>
          <p:nvPr/>
        </p:nvSpPr>
        <p:spPr>
          <a:xfrm>
            <a:off x="174013" y="1725247"/>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BIZ UDPゴシック" panose="020B0400000000000000" pitchFamily="50" charset="-128"/>
                <a:ea typeface="BIZ UDPゴシック" panose="020B0400000000000000" pitchFamily="50" charset="-128"/>
              </a:rPr>
              <a:t>障害者就業・生活支援センター</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7" name="表 6">
            <a:extLst>
              <a:ext uri="{FF2B5EF4-FFF2-40B4-BE49-F238E27FC236}">
                <a16:creationId xmlns:a16="http://schemas.microsoft.com/office/drawing/2014/main" id="{E64D183F-FFF0-739B-714A-DA3677B41DE8}"/>
              </a:ext>
            </a:extLst>
          </p:cNvPr>
          <p:cNvGraphicFramePr>
            <a:graphicFrameLocks noGrp="1"/>
          </p:cNvGraphicFramePr>
          <p:nvPr>
            <p:extLst>
              <p:ext uri="{D42A27DB-BD31-4B8C-83A1-F6EECF244321}">
                <p14:modId xmlns:p14="http://schemas.microsoft.com/office/powerpoint/2010/main" val="3652663168"/>
              </p:ext>
            </p:extLst>
          </p:nvPr>
        </p:nvGraphicFramePr>
        <p:xfrm>
          <a:off x="235378" y="2355393"/>
          <a:ext cx="6398752" cy="6033031"/>
        </p:xfrm>
        <a:graphic>
          <a:graphicData uri="http://schemas.openxmlformats.org/drawingml/2006/table">
            <a:tbl>
              <a:tblPr firstRow="1" bandRow="1">
                <a:tableStyleId>{5940675A-B579-460E-94D1-54222C63F5DA}</a:tableStyleId>
              </a:tblPr>
              <a:tblGrid>
                <a:gridCol w="1999610">
                  <a:extLst>
                    <a:ext uri="{9D8B030D-6E8A-4147-A177-3AD203B41FA5}">
                      <a16:colId xmlns:a16="http://schemas.microsoft.com/office/drawing/2014/main" val="20000"/>
                    </a:ext>
                  </a:extLst>
                </a:gridCol>
                <a:gridCol w="1014766">
                  <a:extLst>
                    <a:ext uri="{9D8B030D-6E8A-4147-A177-3AD203B41FA5}">
                      <a16:colId xmlns:a16="http://schemas.microsoft.com/office/drawing/2014/main" val="20001"/>
                    </a:ext>
                  </a:extLst>
                </a:gridCol>
                <a:gridCol w="1944216">
                  <a:extLst>
                    <a:ext uri="{9D8B030D-6E8A-4147-A177-3AD203B41FA5}">
                      <a16:colId xmlns:a16="http://schemas.microsoft.com/office/drawing/2014/main" val="20002"/>
                    </a:ext>
                  </a:extLst>
                </a:gridCol>
                <a:gridCol w="1440160">
                  <a:extLst>
                    <a:ext uri="{9D8B030D-6E8A-4147-A177-3AD203B41FA5}">
                      <a16:colId xmlns:a16="http://schemas.microsoft.com/office/drawing/2014/main" val="20003"/>
                    </a:ext>
                  </a:extLst>
                </a:gridCol>
              </a:tblGrid>
              <a:tr h="776447">
                <a:tc>
                  <a:txBody>
                    <a:bodyPr/>
                    <a:lstStyle/>
                    <a:p>
                      <a:r>
                        <a:rPr kumimoji="1" lang="ja-JP" altLang="en-US" sz="1100" dirty="0">
                          <a:latin typeface="HG丸ｺﾞｼｯｸM-PRO" panose="020F0600000000000000" pitchFamily="50" charset="-128"/>
                          <a:ea typeface="HG丸ｺﾞｼｯｸM-PRO" panose="020F0600000000000000" pitchFamily="50" charset="-128"/>
                        </a:rPr>
                        <a:t>盛岡広域障害者就業・生活支援センター</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020-0015</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dirty="0">
                          <a:latin typeface="HG丸ｺﾞｼｯｸM-PRO" panose="020F0600000000000000" pitchFamily="50" charset="-128"/>
                          <a:ea typeface="HG丸ｺﾞｼｯｸM-PRO" panose="020F0600000000000000" pitchFamily="50" charset="-128"/>
                        </a:rPr>
                        <a:t>盛岡市本町通</a:t>
                      </a:r>
                      <a:r>
                        <a:rPr kumimoji="1" lang="en-US" altLang="ja-JP" sz="1100" dirty="0">
                          <a:latin typeface="HG丸ｺﾞｼｯｸM-PRO" panose="020F0600000000000000" pitchFamily="50" charset="-128"/>
                          <a:ea typeface="HG丸ｺﾞｼｯｸM-PRO" panose="020F0600000000000000" pitchFamily="50" charset="-128"/>
                        </a:rPr>
                        <a:t>3-19-1</a:t>
                      </a:r>
                    </a:p>
                    <a:p>
                      <a:r>
                        <a:rPr kumimoji="1" lang="ja-JP" altLang="en-US" sz="1100" dirty="0">
                          <a:latin typeface="HG丸ｺﾞｼｯｸM-PRO" panose="020F0600000000000000" pitchFamily="50" charset="-128"/>
                          <a:ea typeface="HG丸ｺﾞｼｯｸM-PRO" panose="020F0600000000000000" pitchFamily="50" charset="-128"/>
                        </a:rPr>
                        <a:t>岩手県福祉総合相談センター</a:t>
                      </a:r>
                      <a:r>
                        <a:rPr kumimoji="1" lang="en-US" altLang="ja-JP" sz="1100" dirty="0">
                          <a:latin typeface="HG丸ｺﾞｼｯｸM-PRO" panose="020F0600000000000000" pitchFamily="50" charset="-128"/>
                          <a:ea typeface="HG丸ｺﾞｼｯｸM-PRO" panose="020F0600000000000000" pitchFamily="50" charset="-128"/>
                        </a:rPr>
                        <a:t>2</a:t>
                      </a:r>
                      <a:r>
                        <a:rPr kumimoji="1" lang="ja-JP" altLang="en-US" sz="1100" dirty="0">
                          <a:latin typeface="HG丸ｺﾞｼｯｸM-PRO" panose="020F0600000000000000" pitchFamily="50" charset="-128"/>
                          <a:ea typeface="HG丸ｺﾞｼｯｸM-PRO" panose="020F0600000000000000" pitchFamily="50" charset="-128"/>
                        </a:rPr>
                        <a:t>階</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019-605-8822</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extLst>
                  <a:ext uri="{0D108BD9-81ED-4DB2-BD59-A6C34878D82A}">
                    <a16:rowId xmlns:a16="http://schemas.microsoft.com/office/drawing/2014/main" val="10000"/>
                  </a:ext>
                </a:extLst>
              </a:tr>
              <a:tr h="720080">
                <a:tc>
                  <a:txBody>
                    <a:bodyPr/>
                    <a:lstStyle/>
                    <a:p>
                      <a:r>
                        <a:rPr kumimoji="1" lang="ja-JP" altLang="en-US" sz="1100" dirty="0">
                          <a:latin typeface="HG丸ｺﾞｼｯｸM-PRO" panose="020F0600000000000000" pitchFamily="50" charset="-128"/>
                          <a:ea typeface="HG丸ｺﾞｼｯｸM-PRO" panose="020F0600000000000000" pitchFamily="50" charset="-128"/>
                        </a:rPr>
                        <a:t>岩手中部障がい者就業・生活支援センターしごとネットさくら</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024-0094</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dirty="0">
                          <a:latin typeface="HG丸ｺﾞｼｯｸM-PRO" panose="020F0600000000000000" pitchFamily="50" charset="-128"/>
                          <a:ea typeface="HG丸ｺﾞｼｯｸM-PRO" panose="020F0600000000000000" pitchFamily="50" charset="-128"/>
                        </a:rPr>
                        <a:t>北上市本通り</a:t>
                      </a:r>
                      <a:r>
                        <a:rPr kumimoji="1" lang="en-US" altLang="ja-JP" sz="1100" dirty="0">
                          <a:latin typeface="HG丸ｺﾞｼｯｸM-PRO" panose="020F0600000000000000" pitchFamily="50" charset="-128"/>
                          <a:ea typeface="HG丸ｺﾞｼｯｸM-PRO" panose="020F0600000000000000" pitchFamily="50" charset="-128"/>
                        </a:rPr>
                        <a:t>2-1-10</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0197-63-5791</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extLst>
                  <a:ext uri="{0D108BD9-81ED-4DB2-BD59-A6C34878D82A}">
                    <a16:rowId xmlns:a16="http://schemas.microsoft.com/office/drawing/2014/main" val="10001"/>
                  </a:ext>
                </a:extLst>
              </a:tr>
              <a:tr h="648072">
                <a:tc>
                  <a:txBody>
                    <a:bodyPr/>
                    <a:lstStyle/>
                    <a:p>
                      <a:r>
                        <a:rPr kumimoji="1" lang="ja-JP" altLang="en-US" sz="1100" dirty="0">
                          <a:latin typeface="HG丸ｺﾞｼｯｸM-PRO" panose="020F0600000000000000" pitchFamily="50" charset="-128"/>
                          <a:ea typeface="HG丸ｺﾞｼｯｸM-PRO" panose="020F0600000000000000" pitchFamily="50" charset="-128"/>
                        </a:rPr>
                        <a:t>胆江障害者就業・生活支援センター</a:t>
                      </a:r>
                    </a:p>
                  </a:txBody>
                  <a:tcPr>
                    <a:solidFill>
                      <a:schemeClr val="bg1"/>
                    </a:solidFill>
                  </a:tcPr>
                </a:tc>
                <a:tc>
                  <a:txBody>
                    <a:bodyPr/>
                    <a:lstStyle/>
                    <a:p>
                      <a:r>
                        <a:rPr kumimoji="1" lang="en-US" altLang="ja-JP" sz="1100" dirty="0">
                          <a:solidFill>
                            <a:schemeClr val="tx1"/>
                          </a:solidFill>
                          <a:latin typeface="HG丸ｺﾞｼｯｸM-PRO" panose="020F0600000000000000" pitchFamily="50" charset="-128"/>
                          <a:ea typeface="HG丸ｺﾞｼｯｸM-PRO" panose="020F0600000000000000" pitchFamily="50" charset="-128"/>
                        </a:rPr>
                        <a:t>023-0841</a:t>
                      </a:r>
                      <a:endParaRPr kumimoji="1" lang="ja-JP" altLang="en-US" sz="1100" dirty="0">
                        <a:solidFill>
                          <a:schemeClr val="tx1"/>
                        </a:solidFill>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奥州市水沢真城字垣ノ内</a:t>
                      </a:r>
                      <a:r>
                        <a:rPr kumimoji="1" lang="en-US" altLang="ja-JP" sz="1100" dirty="0">
                          <a:solidFill>
                            <a:schemeClr val="tx1"/>
                          </a:solidFill>
                          <a:latin typeface="HG丸ｺﾞｼｯｸM-PRO" panose="020F0600000000000000" pitchFamily="50" charset="-128"/>
                          <a:ea typeface="HG丸ｺﾞｼｯｸM-PRO" panose="020F0600000000000000" pitchFamily="50" charset="-128"/>
                        </a:rPr>
                        <a:t>6-14</a:t>
                      </a:r>
                    </a:p>
                  </a:txBody>
                  <a:tcPr>
                    <a:lnR w="6350" cap="flat" cmpd="sng" algn="ctr">
                      <a:solidFill>
                        <a:schemeClr val="tx1"/>
                      </a:solidFill>
                      <a:prstDash val="solid"/>
                      <a:round/>
                      <a:headEnd type="none" w="med" len="med"/>
                      <a:tailEnd type="none" w="med" len="med"/>
                    </a:ln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0197-51-6306</a:t>
                      </a:r>
                      <a:endParaRPr kumimoji="1" lang="ja-JP" altLang="en-US" sz="1100" dirty="0">
                        <a:latin typeface="HG丸ｺﾞｼｯｸM-PRO" panose="020F0600000000000000" pitchFamily="50" charset="-128"/>
                        <a:ea typeface="HG丸ｺﾞｼｯｸM-PRO" panose="020F0600000000000000" pitchFamily="50" charset="-128"/>
                      </a:endParaRPr>
                    </a:p>
                  </a:txBody>
                  <a:tcPr>
                    <a:lnL w="6350" cap="flat" cmpd="sng" algn="ctr">
                      <a:solidFill>
                        <a:schemeClr val="tx1"/>
                      </a:solidFill>
                      <a:prstDash val="solid"/>
                      <a:round/>
                      <a:headEnd type="none" w="med" len="med"/>
                      <a:tailEnd type="none" w="med" len="med"/>
                    </a:lnL>
                    <a:solidFill>
                      <a:schemeClr val="bg1"/>
                    </a:solidFill>
                  </a:tcPr>
                </a:tc>
                <a:extLst>
                  <a:ext uri="{0D108BD9-81ED-4DB2-BD59-A6C34878D82A}">
                    <a16:rowId xmlns:a16="http://schemas.microsoft.com/office/drawing/2014/main" val="10002"/>
                  </a:ext>
                </a:extLst>
              </a:tr>
              <a:tr h="648072">
                <a:tc>
                  <a:txBody>
                    <a:bodyPr/>
                    <a:lstStyle/>
                    <a:p>
                      <a:r>
                        <a:rPr kumimoji="1" lang="ja-JP" altLang="en-US" sz="1100" strike="noStrike" dirty="0">
                          <a:solidFill>
                            <a:schemeClr val="tx1"/>
                          </a:solidFill>
                          <a:latin typeface="HG丸ｺﾞｼｯｸM-PRO" panose="020F0600000000000000" pitchFamily="50" charset="-128"/>
                          <a:ea typeface="HG丸ｺﾞｼｯｸM-PRO" panose="020F0600000000000000" pitchFamily="50" charset="-128"/>
                        </a:rPr>
                        <a:t>いちのせき</a:t>
                      </a:r>
                      <a:r>
                        <a:rPr kumimoji="1" lang="ja-JP" altLang="en-US" sz="1100" strike="noStrike" dirty="0" err="1">
                          <a:solidFill>
                            <a:schemeClr val="tx1"/>
                          </a:solidFill>
                          <a:latin typeface="HG丸ｺﾞｼｯｸM-PRO" panose="020F0600000000000000" pitchFamily="50" charset="-128"/>
                          <a:ea typeface="HG丸ｺﾞｼｯｸM-PRO" panose="020F0600000000000000" pitchFamily="50" charset="-128"/>
                        </a:rPr>
                        <a:t>広域障がい</a:t>
                      </a:r>
                      <a:r>
                        <a:rPr kumimoji="1" lang="ja-JP" altLang="en-US" sz="1100" strike="noStrike" dirty="0">
                          <a:solidFill>
                            <a:schemeClr val="tx1"/>
                          </a:solidFill>
                          <a:latin typeface="HG丸ｺﾞｼｯｸM-PRO" panose="020F0600000000000000" pitchFamily="50" charset="-128"/>
                          <a:ea typeface="HG丸ｺﾞｼｯｸM-PRO" panose="020F0600000000000000" pitchFamily="50" charset="-128"/>
                        </a:rPr>
                        <a:t>者就業・生活支援センター　マイルートリンク</a:t>
                      </a:r>
                    </a:p>
                  </a:txBody>
                  <a:tcPr>
                    <a:solidFill>
                      <a:schemeClr val="bg1"/>
                    </a:solidFill>
                  </a:tcPr>
                </a:tc>
                <a:tc>
                  <a:txBody>
                    <a:bodyPr/>
                    <a:lstStyle/>
                    <a:p>
                      <a:r>
                        <a:rPr kumimoji="1" lang="en-US" altLang="ja-JP" sz="1100" strike="noStrike" dirty="0">
                          <a:solidFill>
                            <a:schemeClr val="tx1"/>
                          </a:solidFill>
                          <a:latin typeface="HG丸ｺﾞｼｯｸM-PRO" panose="020F0600000000000000" pitchFamily="50" charset="-128"/>
                          <a:ea typeface="HG丸ｺﾞｼｯｸM-PRO" panose="020F0600000000000000" pitchFamily="50" charset="-128"/>
                        </a:rPr>
                        <a:t>021-0881</a:t>
                      </a:r>
                      <a:endParaRPr kumimoji="1" lang="ja-JP" altLang="en-US" sz="1100" strike="noStrike" dirty="0">
                        <a:solidFill>
                          <a:schemeClr val="tx1"/>
                        </a:solidFill>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strike="noStrike" dirty="0">
                          <a:solidFill>
                            <a:schemeClr val="tx1"/>
                          </a:solidFill>
                          <a:latin typeface="HG丸ｺﾞｼｯｸM-PRO" panose="020F0600000000000000" pitchFamily="50" charset="-128"/>
                          <a:ea typeface="HG丸ｺﾞｼｯｸM-PRO" panose="020F0600000000000000" pitchFamily="50" charset="-128"/>
                        </a:rPr>
                        <a:t>一関市大町</a:t>
                      </a:r>
                      <a:r>
                        <a:rPr kumimoji="1" lang="en-US" altLang="ja-JP" sz="1100" strike="noStrike" dirty="0">
                          <a:solidFill>
                            <a:schemeClr val="tx1"/>
                          </a:solidFill>
                          <a:latin typeface="HG丸ｺﾞｼｯｸM-PRO" panose="020F0600000000000000" pitchFamily="50" charset="-128"/>
                          <a:ea typeface="HG丸ｺﾞｼｯｸM-PRO" panose="020F0600000000000000" pitchFamily="50" charset="-128"/>
                        </a:rPr>
                        <a:t>4-29</a:t>
                      </a:r>
                    </a:p>
                    <a:p>
                      <a:r>
                        <a:rPr kumimoji="1" lang="ja-JP" altLang="en-US" sz="1100" strike="noStrike" dirty="0">
                          <a:solidFill>
                            <a:schemeClr val="tx1"/>
                          </a:solidFill>
                          <a:latin typeface="HG丸ｺﾞｼｯｸM-PRO" panose="020F0600000000000000" pitchFamily="50" charset="-128"/>
                          <a:ea typeface="HG丸ｺﾞｼｯｸM-PRO" panose="020F0600000000000000" pitchFamily="50" charset="-128"/>
                        </a:rPr>
                        <a:t>なのはなプラザ４階</a:t>
                      </a:r>
                    </a:p>
                  </a:txBody>
                  <a:tcPr>
                    <a:solidFill>
                      <a:schemeClr val="bg1"/>
                    </a:solidFill>
                  </a:tcPr>
                </a:tc>
                <a:tc>
                  <a:txBody>
                    <a:bodyPr/>
                    <a:lstStyle/>
                    <a:p>
                      <a:r>
                        <a:rPr kumimoji="1" lang="en-US" altLang="ja-JP" sz="1100" strike="noStrike" dirty="0">
                          <a:solidFill>
                            <a:schemeClr val="tx1"/>
                          </a:solidFill>
                          <a:latin typeface="HG丸ｺﾞｼｯｸM-PRO" panose="020F0600000000000000" pitchFamily="50" charset="-128"/>
                          <a:ea typeface="HG丸ｺﾞｼｯｸM-PRO" panose="020F0600000000000000" pitchFamily="50" charset="-128"/>
                        </a:rPr>
                        <a:t>0191-48-3787</a:t>
                      </a:r>
                      <a:endParaRPr kumimoji="1" lang="ja-JP" altLang="en-US" sz="1100" strike="noStrike" dirty="0">
                        <a:solidFill>
                          <a:schemeClr val="tx1"/>
                        </a:solidFill>
                        <a:latin typeface="HG丸ｺﾞｼｯｸM-PRO" panose="020F0600000000000000" pitchFamily="50" charset="-128"/>
                        <a:ea typeface="HG丸ｺﾞｼｯｸM-PRO" panose="020F0600000000000000" pitchFamily="50" charset="-128"/>
                      </a:endParaRPr>
                    </a:p>
                  </a:txBody>
                  <a:tcPr>
                    <a:solidFill>
                      <a:schemeClr val="bg1"/>
                    </a:solidFill>
                  </a:tcPr>
                </a:tc>
                <a:extLst>
                  <a:ext uri="{0D108BD9-81ED-4DB2-BD59-A6C34878D82A}">
                    <a16:rowId xmlns:a16="http://schemas.microsoft.com/office/drawing/2014/main" val="10003"/>
                  </a:ext>
                </a:extLst>
              </a:tr>
              <a:tr h="648072">
                <a:tc>
                  <a:txBody>
                    <a:bodyP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気仙障がい者就業・生活支援センター</a:t>
                      </a:r>
                    </a:p>
                  </a:txBody>
                  <a:tcPr>
                    <a:solidFill>
                      <a:schemeClr val="bg1"/>
                    </a:solidFill>
                  </a:tcPr>
                </a:tc>
                <a:tc>
                  <a:txBody>
                    <a:bodyPr/>
                    <a:lstStyle/>
                    <a:p>
                      <a:r>
                        <a:rPr kumimoji="1" lang="en-US" altLang="ja-JP" sz="1100" dirty="0">
                          <a:solidFill>
                            <a:schemeClr val="tx1"/>
                          </a:solidFill>
                          <a:latin typeface="HG丸ｺﾞｼｯｸM-PRO" panose="020F0600000000000000" pitchFamily="50" charset="-128"/>
                          <a:ea typeface="HG丸ｺﾞｼｯｸM-PRO" panose="020F0600000000000000" pitchFamily="50" charset="-128"/>
                        </a:rPr>
                        <a:t>022-0003</a:t>
                      </a:r>
                      <a:endParaRPr kumimoji="1" lang="ja-JP" altLang="en-US" sz="1100" dirty="0">
                        <a:solidFill>
                          <a:schemeClr val="tx1"/>
                        </a:solidFill>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大船渡市盛町字町</a:t>
                      </a:r>
                      <a:r>
                        <a:rPr kumimoji="1" lang="en-US" altLang="ja-JP" sz="1100" dirty="0">
                          <a:solidFill>
                            <a:schemeClr val="tx1"/>
                          </a:solidFill>
                          <a:latin typeface="HG丸ｺﾞｼｯｸM-PRO" panose="020F0600000000000000" pitchFamily="50" charset="-128"/>
                          <a:ea typeface="HG丸ｺﾞｼｯｸM-PRO" panose="020F0600000000000000" pitchFamily="50" charset="-128"/>
                        </a:rPr>
                        <a:t>10-11</a:t>
                      </a:r>
                    </a:p>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サンリアショッピングセンター１階</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0192-27-0833</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extLst>
                  <a:ext uri="{0D108BD9-81ED-4DB2-BD59-A6C34878D82A}">
                    <a16:rowId xmlns:a16="http://schemas.microsoft.com/office/drawing/2014/main" val="10004"/>
                  </a:ext>
                </a:extLst>
              </a:tr>
              <a:tr h="648072">
                <a:tc>
                  <a:txBody>
                    <a:bodyP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釜石大槌地域障がい者就業・生活支援センター　キックオフ</a:t>
                      </a:r>
                    </a:p>
                  </a:txBody>
                  <a:tcPr>
                    <a:solidFill>
                      <a:schemeClr val="bg1"/>
                    </a:solidFill>
                  </a:tcPr>
                </a:tc>
                <a:tc>
                  <a:txBody>
                    <a:bodyPr/>
                    <a:lstStyle/>
                    <a:p>
                      <a:r>
                        <a:rPr kumimoji="1" lang="en-US" altLang="ja-JP" sz="1100" dirty="0">
                          <a:solidFill>
                            <a:schemeClr val="tx1"/>
                          </a:solidFill>
                          <a:latin typeface="HG丸ｺﾞｼｯｸM-PRO" panose="020F0600000000000000" pitchFamily="50" charset="-128"/>
                          <a:ea typeface="HG丸ｺﾞｼｯｸM-PRO" panose="020F0600000000000000" pitchFamily="50" charset="-128"/>
                        </a:rPr>
                        <a:t>026-0024</a:t>
                      </a:r>
                      <a:endParaRPr kumimoji="1" lang="ja-JP" altLang="en-US" sz="1100" dirty="0">
                        <a:solidFill>
                          <a:schemeClr val="tx1"/>
                        </a:solidFill>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釜石市大町</a:t>
                      </a:r>
                      <a:r>
                        <a:rPr kumimoji="1" lang="en-US" altLang="ja-JP" sz="1100" dirty="0">
                          <a:solidFill>
                            <a:schemeClr val="tx1"/>
                          </a:solidFill>
                          <a:latin typeface="HG丸ｺﾞｼｯｸM-PRO" panose="020F0600000000000000" pitchFamily="50" charset="-128"/>
                          <a:ea typeface="HG丸ｺﾞｼｯｸM-PRO" panose="020F0600000000000000" pitchFamily="50" charset="-128"/>
                        </a:rPr>
                        <a:t>3-10-5</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0193-55-4181</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extLst>
                  <a:ext uri="{0D108BD9-81ED-4DB2-BD59-A6C34878D82A}">
                    <a16:rowId xmlns:a16="http://schemas.microsoft.com/office/drawing/2014/main" val="10005"/>
                  </a:ext>
                </a:extLst>
              </a:tr>
              <a:tr h="648072">
                <a:tc>
                  <a:txBody>
                    <a:bodyP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宮古地区チャレンジド就業・生活支援センター</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027-0096</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dirty="0">
                          <a:latin typeface="HG丸ｺﾞｼｯｸM-PRO" panose="020F0600000000000000" pitchFamily="50" charset="-128"/>
                          <a:ea typeface="HG丸ｺﾞｼｯｸM-PRO" panose="020F0600000000000000" pitchFamily="50" charset="-128"/>
                        </a:rPr>
                        <a:t>宮古市崎鍬ケ崎</a:t>
                      </a:r>
                      <a:r>
                        <a:rPr kumimoji="1" lang="en-US" altLang="ja-JP" sz="1100" dirty="0">
                          <a:latin typeface="HG丸ｺﾞｼｯｸM-PRO" panose="020F0600000000000000" pitchFamily="50" charset="-128"/>
                          <a:ea typeface="HG丸ｺﾞｼｯｸM-PRO" panose="020F0600000000000000" pitchFamily="50" charset="-128"/>
                        </a:rPr>
                        <a:t>4-1-11</a:t>
                      </a:r>
                    </a:p>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自立生活支援センター　ウィリー内</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0193-64-7855</a:t>
                      </a:r>
                      <a:endParaRPr kumimoji="1" lang="en-US" altLang="ja-JP" sz="1100" strike="sngStrike" dirty="0">
                        <a:solidFill>
                          <a:srgbClr val="FF0000"/>
                        </a:solidFill>
                        <a:latin typeface="HG丸ｺﾞｼｯｸM-PRO" panose="020F0600000000000000" pitchFamily="50" charset="-128"/>
                        <a:ea typeface="HG丸ｺﾞｼｯｸM-PRO" panose="020F0600000000000000" pitchFamily="50" charset="-128"/>
                      </a:endParaRPr>
                    </a:p>
                    <a:p>
                      <a:r>
                        <a:rPr kumimoji="1" lang="ja-JP" altLang="en-US" sz="1100" dirty="0">
                          <a:solidFill>
                            <a:srgbClr val="FF0000"/>
                          </a:solidFill>
                          <a:latin typeface="HG丸ｺﾞｼｯｸM-PRO" panose="020F0600000000000000" pitchFamily="50" charset="-128"/>
                          <a:ea typeface="HG丸ｺﾞｼｯｸM-PRO" panose="020F0600000000000000" pitchFamily="50" charset="-128"/>
                        </a:rPr>
                        <a:t>　　　</a:t>
                      </a:r>
                    </a:p>
                  </a:txBody>
                  <a:tcPr>
                    <a:solidFill>
                      <a:schemeClr val="bg1"/>
                    </a:solidFill>
                  </a:tcPr>
                </a:tc>
                <a:extLst>
                  <a:ext uri="{0D108BD9-81ED-4DB2-BD59-A6C34878D82A}">
                    <a16:rowId xmlns:a16="http://schemas.microsoft.com/office/drawing/2014/main" val="10006"/>
                  </a:ext>
                </a:extLst>
              </a:tr>
              <a:tr h="648072">
                <a:tc>
                  <a:txBody>
                    <a:bodyP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久慈地区チャレンジド就業・生活支援センター</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028-0061</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dirty="0">
                          <a:latin typeface="HG丸ｺﾞｼｯｸM-PRO" panose="020F0600000000000000" pitchFamily="50" charset="-128"/>
                          <a:ea typeface="HG丸ｺﾞｼｯｸM-PRO" panose="020F0600000000000000" pitchFamily="50" charset="-128"/>
                        </a:rPr>
                        <a:t>久慈市中央</a:t>
                      </a:r>
                      <a:r>
                        <a:rPr kumimoji="1" lang="en-US" altLang="ja-JP" sz="1100" dirty="0">
                          <a:latin typeface="HG丸ｺﾞｼｯｸM-PRO" panose="020F0600000000000000" pitchFamily="50" charset="-128"/>
                          <a:ea typeface="HG丸ｺﾞｼｯｸM-PRO" panose="020F0600000000000000" pitchFamily="50" charset="-128"/>
                        </a:rPr>
                        <a:t>4-34</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0194-66-8585</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extLst>
                  <a:ext uri="{0D108BD9-81ED-4DB2-BD59-A6C34878D82A}">
                    <a16:rowId xmlns:a16="http://schemas.microsoft.com/office/drawing/2014/main" val="10007"/>
                  </a:ext>
                </a:extLst>
              </a:tr>
              <a:tr h="648072">
                <a:tc>
                  <a:txBody>
                    <a:bodyP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二戸圏域チャレンジド就業・生活支援センター　カシオペア</a:t>
                      </a:r>
                    </a:p>
                  </a:txBody>
                  <a:tcPr>
                    <a:solidFill>
                      <a:schemeClr val="bg1"/>
                    </a:solidFill>
                  </a:tcPr>
                </a:tc>
                <a:tc>
                  <a:txBody>
                    <a:bodyPr/>
                    <a:lstStyle/>
                    <a:p>
                      <a:r>
                        <a:rPr kumimoji="1" lang="en-US" altLang="ja-JP" sz="1100" dirty="0">
                          <a:latin typeface="HG丸ｺﾞｼｯｸM-PRO" panose="020F0600000000000000" pitchFamily="50" charset="-128"/>
                          <a:ea typeface="HG丸ｺﾞｼｯｸM-PRO" panose="020F0600000000000000" pitchFamily="50" charset="-128"/>
                        </a:rPr>
                        <a:t>028-6103</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ja-JP" altLang="en-US" sz="1100" dirty="0">
                          <a:latin typeface="HG丸ｺﾞｼｯｸM-PRO" panose="020F0600000000000000" pitchFamily="50" charset="-128"/>
                          <a:ea typeface="HG丸ｺﾞｼｯｸM-PRO" panose="020F0600000000000000" pitchFamily="50" charset="-128"/>
                        </a:rPr>
                        <a:t>二戸市石切所字川原</a:t>
                      </a:r>
                      <a:r>
                        <a:rPr kumimoji="1" lang="en-US" altLang="ja-JP" sz="1100" dirty="0">
                          <a:latin typeface="HG丸ｺﾞｼｯｸM-PRO" panose="020F0600000000000000" pitchFamily="50" charset="-128"/>
                          <a:ea typeface="HG丸ｺﾞｼｯｸM-PRO" panose="020F0600000000000000" pitchFamily="50" charset="-128"/>
                        </a:rPr>
                        <a:t>46-1</a:t>
                      </a:r>
                      <a:endParaRPr kumimoji="1" lang="ja-JP" altLang="en-US" sz="1100" dirty="0">
                        <a:latin typeface="HG丸ｺﾞｼｯｸM-PRO" panose="020F0600000000000000" pitchFamily="50" charset="-128"/>
                        <a:ea typeface="HG丸ｺﾞｼｯｸM-PRO" panose="020F0600000000000000" pitchFamily="50" charset="-128"/>
                      </a:endParaRPr>
                    </a:p>
                  </a:txBody>
                  <a:tcPr>
                    <a:solidFill>
                      <a:schemeClr val="bg1"/>
                    </a:solidFill>
                  </a:tcPr>
                </a:tc>
                <a:tc>
                  <a:txBody>
                    <a:bodyPr/>
                    <a:lstStyle/>
                    <a:p>
                      <a:r>
                        <a:rPr kumimoji="1" lang="en-US" altLang="ja-JP" sz="1100" dirty="0">
                          <a:solidFill>
                            <a:schemeClr val="tx1"/>
                          </a:solidFill>
                          <a:latin typeface="HG丸ｺﾞｼｯｸM-PRO" panose="020F0600000000000000" pitchFamily="50" charset="-128"/>
                          <a:ea typeface="HG丸ｺﾞｼｯｸM-PRO" panose="020F0600000000000000" pitchFamily="50" charset="-128"/>
                        </a:rPr>
                        <a:t>0195-26-8012</a:t>
                      </a:r>
                      <a:endParaRPr kumimoji="1" lang="ja-JP" altLang="en-US" sz="1100" dirty="0">
                        <a:solidFill>
                          <a:schemeClr val="tx1"/>
                        </a:solidFill>
                        <a:latin typeface="HG丸ｺﾞｼｯｸM-PRO" panose="020F0600000000000000" pitchFamily="50" charset="-128"/>
                        <a:ea typeface="HG丸ｺﾞｼｯｸM-PRO" panose="020F0600000000000000" pitchFamily="50" charset="-128"/>
                      </a:endParaRPr>
                    </a:p>
                  </a:txBody>
                  <a:tcPr>
                    <a:solidFill>
                      <a:schemeClr val="bg1"/>
                    </a:solidFill>
                  </a:tcPr>
                </a:tc>
                <a:extLst>
                  <a:ext uri="{0D108BD9-81ED-4DB2-BD59-A6C34878D82A}">
                    <a16:rowId xmlns:a16="http://schemas.microsoft.com/office/drawing/2014/main" val="10008"/>
                  </a:ext>
                </a:extLst>
              </a:tr>
            </a:tbl>
          </a:graphicData>
        </a:graphic>
      </p:graphicFrame>
      <p:sp>
        <p:nvSpPr>
          <p:cNvPr id="5" name="スライド番号プレースホルダー 4">
            <a:extLst>
              <a:ext uri="{FF2B5EF4-FFF2-40B4-BE49-F238E27FC236}">
                <a16:creationId xmlns:a16="http://schemas.microsoft.com/office/drawing/2014/main" id="{6EF4F9DE-A3F1-9DDA-EF78-9C423C2CD89B}"/>
              </a:ext>
            </a:extLst>
          </p:cNvPr>
          <p:cNvSpPr>
            <a:spLocks noGrp="1"/>
          </p:cNvSpPr>
          <p:nvPr>
            <p:ph type="sldNum" sz="quarter" idx="12"/>
          </p:nvPr>
        </p:nvSpPr>
        <p:spPr>
          <a:xfrm>
            <a:off x="5293291" y="8738983"/>
            <a:ext cx="1543050" cy="486833"/>
          </a:xfrm>
        </p:spPr>
        <p:txBody>
          <a:bodyPr/>
          <a:lstStyle/>
          <a:p>
            <a:r>
              <a:rPr lang="en-US" altLang="ja-JP" sz="1600" dirty="0"/>
              <a:t>25</a:t>
            </a:r>
            <a:endParaRPr kumimoji="1" lang="ja-JP" altLang="en-US" sz="1600" dirty="0"/>
          </a:p>
        </p:txBody>
      </p:sp>
    </p:spTree>
    <p:extLst>
      <p:ext uri="{BB962C8B-B14F-4D97-AF65-F5344CB8AC3E}">
        <p14:creationId xmlns:p14="http://schemas.microsoft.com/office/powerpoint/2010/main" val="3562814241"/>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F75C9-758E-7022-BE19-28E153B7F2D8}"/>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FF3283B7-EFCE-AC1B-1113-7F0A3A40AC30}"/>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自己負担限度額について</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F5E939C0-4375-1060-7E7B-6A7584A36309}"/>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pic>
        <p:nvPicPr>
          <p:cNvPr id="2" name="図 1">
            <a:extLst>
              <a:ext uri="{FF2B5EF4-FFF2-40B4-BE49-F238E27FC236}">
                <a16:creationId xmlns:a16="http://schemas.microsoft.com/office/drawing/2014/main" id="{11F644C4-F29A-AD9B-C263-0A66BA6B57F3}"/>
              </a:ext>
            </a:extLst>
          </p:cNvPr>
          <p:cNvPicPr>
            <a:picLocks noChangeAspect="1"/>
          </p:cNvPicPr>
          <p:nvPr/>
        </p:nvPicPr>
        <p:blipFill>
          <a:blip r:embed="rId4"/>
          <a:stretch>
            <a:fillRect/>
          </a:stretch>
        </p:blipFill>
        <p:spPr>
          <a:xfrm>
            <a:off x="295274" y="609600"/>
            <a:ext cx="6267450" cy="3674368"/>
          </a:xfrm>
          <a:prstGeom prst="rect">
            <a:avLst/>
          </a:prstGeom>
          <a:solidFill>
            <a:schemeClr val="bg1"/>
          </a:solidFill>
        </p:spPr>
      </p:pic>
      <p:sp>
        <p:nvSpPr>
          <p:cNvPr id="3" name="テキスト ボックス 2">
            <a:extLst>
              <a:ext uri="{FF2B5EF4-FFF2-40B4-BE49-F238E27FC236}">
                <a16:creationId xmlns:a16="http://schemas.microsoft.com/office/drawing/2014/main" id="{DBB96608-F6A8-6AF4-2061-60C16D41E2EE}"/>
              </a:ext>
            </a:extLst>
          </p:cNvPr>
          <p:cNvSpPr txBox="1"/>
          <p:nvPr/>
        </p:nvSpPr>
        <p:spPr>
          <a:xfrm>
            <a:off x="188640" y="4283968"/>
            <a:ext cx="6480720" cy="5078313"/>
          </a:xfrm>
          <a:prstGeom prst="rect">
            <a:avLst/>
          </a:prstGeom>
          <a:noFill/>
        </p:spPr>
        <p:txBody>
          <a:bodyPr wrap="square" rtlCol="0">
            <a:spAutoFit/>
          </a:bodyPr>
          <a:lstStyle/>
          <a:p>
            <a:pPr>
              <a:spcBef>
                <a:spcPts val="50"/>
              </a:spcBef>
              <a:spcAft>
                <a:spcPts val="50"/>
              </a:spcAft>
            </a:pPr>
            <a:r>
              <a:rPr lang="ja-JP" altLang="en-US" sz="1250" dirty="0">
                <a:latin typeface="BIZ UDPゴシック" panose="020B0400000000000000" pitchFamily="50" charset="-128"/>
                <a:ea typeface="BIZ UDPゴシック" panose="020B0400000000000000" pitchFamily="50" charset="-128"/>
              </a:rPr>
              <a:t>■高額難病治療継続者の場合（高額かつ長期）</a:t>
            </a:r>
          </a:p>
          <a:p>
            <a:pPr>
              <a:spcBef>
                <a:spcPts val="50"/>
              </a:spcBef>
              <a:spcAft>
                <a:spcPts val="50"/>
              </a:spcAft>
            </a:pPr>
            <a:r>
              <a:rPr lang="ja-JP" altLang="en-US" sz="14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高額な医療が長期的に継続する患者については、一般所得・上位所得に限り、自己負担上限額が軽減されます。</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対象となる要件</a:t>
            </a:r>
            <a:r>
              <a:rPr lang="en-US" altLang="ja-JP" sz="1100" dirty="0">
                <a:latin typeface="BIZ UDPゴシック" panose="020B0400000000000000" pitchFamily="50" charset="-128"/>
                <a:ea typeface="BIZ UDPゴシック" panose="020B0400000000000000" pitchFamily="50" charset="-128"/>
              </a:rPr>
              <a:t>】</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指定難病についての月ごとの医療費総額（</a:t>
            </a:r>
            <a:r>
              <a:rPr lang="en-US" altLang="ja-JP" sz="1100" dirty="0">
                <a:latin typeface="BIZ UDPゴシック" panose="020B0400000000000000" pitchFamily="50" charset="-128"/>
                <a:ea typeface="BIZ UDPゴシック" panose="020B0400000000000000" pitchFamily="50" charset="-128"/>
              </a:rPr>
              <a:t>10</a:t>
            </a:r>
            <a:r>
              <a:rPr lang="ja-JP" altLang="en-US" sz="1100" dirty="0">
                <a:latin typeface="BIZ UDPゴシック" panose="020B0400000000000000" pitchFamily="50" charset="-128"/>
                <a:ea typeface="BIZ UDPゴシック" panose="020B0400000000000000" pitchFamily="50" charset="-128"/>
              </a:rPr>
              <a:t>割）が</a:t>
            </a:r>
            <a:r>
              <a:rPr lang="en-US" altLang="ja-JP" sz="1100" dirty="0">
                <a:latin typeface="BIZ UDPゴシック" panose="020B0400000000000000" pitchFamily="50" charset="-128"/>
                <a:ea typeface="BIZ UDPゴシック" panose="020B0400000000000000" pitchFamily="50" charset="-128"/>
              </a:rPr>
              <a:t>5</a:t>
            </a:r>
            <a:r>
              <a:rPr lang="ja-JP" altLang="en-US" sz="1100" dirty="0">
                <a:latin typeface="BIZ UDPゴシック" panose="020B0400000000000000" pitchFamily="50" charset="-128"/>
                <a:ea typeface="BIZ UDPゴシック" panose="020B0400000000000000" pitchFamily="50" charset="-128"/>
              </a:rPr>
              <a:t>万円を超える月が、申請日以前の</a:t>
            </a:r>
            <a:r>
              <a:rPr lang="en-US" altLang="ja-JP" sz="1100" dirty="0">
                <a:latin typeface="BIZ UDPゴシック" panose="020B0400000000000000" pitchFamily="50" charset="-128"/>
                <a:ea typeface="BIZ UDPゴシック" panose="020B0400000000000000" pitchFamily="50" charset="-128"/>
              </a:rPr>
              <a:t>12</a:t>
            </a:r>
            <a:r>
              <a:rPr lang="ja-JP" altLang="en-US" sz="1100" dirty="0">
                <a:latin typeface="BIZ UDPゴシック" panose="020B0400000000000000" pitchFamily="50" charset="-128"/>
                <a:ea typeface="BIZ UDPゴシック" panose="020B0400000000000000" pitchFamily="50" charset="-128"/>
              </a:rPr>
              <a:t>か月以内で</a:t>
            </a:r>
            <a:r>
              <a:rPr lang="en-US" altLang="ja-JP" sz="1100" dirty="0">
                <a:latin typeface="BIZ UDPゴシック" panose="020B0400000000000000" pitchFamily="50" charset="-128"/>
                <a:ea typeface="BIZ UDPゴシック" panose="020B0400000000000000" pitchFamily="50" charset="-128"/>
              </a:rPr>
              <a:t>6</a:t>
            </a:r>
            <a:r>
              <a:rPr lang="ja-JP" altLang="en-US" sz="1100" dirty="0">
                <a:latin typeface="BIZ UDPゴシック" panose="020B0400000000000000" pitchFamily="50" charset="-128"/>
                <a:ea typeface="BIZ UDPゴシック" panose="020B0400000000000000" pitchFamily="50" charset="-128"/>
              </a:rPr>
              <a:t>回以上ある方</a:t>
            </a:r>
            <a:endParaRPr lang="en-US" altLang="ja-JP" sz="1100" dirty="0">
              <a:latin typeface="BIZ UDPゴシック" panose="020B0400000000000000" pitchFamily="50" charset="-128"/>
              <a:ea typeface="BIZ UDPゴシック" panose="020B0400000000000000" pitchFamily="50" charset="-128"/>
            </a:endParaRPr>
          </a:p>
          <a:p>
            <a:pPr>
              <a:spcBef>
                <a:spcPts val="50"/>
              </a:spcBef>
              <a:spcAft>
                <a:spcPts val="50"/>
              </a:spcAft>
            </a:pPr>
            <a:endParaRPr lang="en-US" altLang="ja-JP" sz="1100" dirty="0">
              <a:latin typeface="BIZ UDPゴシック" panose="020B0400000000000000" pitchFamily="50" charset="-128"/>
              <a:ea typeface="BIZ UDPゴシック" panose="020B0400000000000000" pitchFamily="50" charset="-128"/>
            </a:endParaRPr>
          </a:p>
          <a:p>
            <a:pPr>
              <a:spcBef>
                <a:spcPts val="50"/>
              </a:spcBef>
              <a:spcAft>
                <a:spcPts val="50"/>
              </a:spcAft>
            </a:pPr>
            <a:r>
              <a:rPr lang="ja-JP" altLang="en-US" sz="1250" dirty="0">
                <a:latin typeface="BIZ UDPゴシック" panose="020B0400000000000000" pitchFamily="50" charset="-128"/>
                <a:ea typeface="BIZ UDPゴシック" panose="020B0400000000000000" pitchFamily="50" charset="-128"/>
              </a:rPr>
              <a:t>■同一世帯内に複数の難病患者がいる場合</a:t>
            </a:r>
            <a:endParaRPr lang="en-US" altLang="ja-JP" sz="1250" dirty="0">
              <a:latin typeface="BIZ UDPゴシック" panose="020B0400000000000000" pitchFamily="50" charset="-128"/>
              <a:ea typeface="BIZ UDPゴシック" panose="020B0400000000000000" pitchFamily="50" charset="-128"/>
            </a:endParaRPr>
          </a:p>
          <a:p>
            <a:pPr>
              <a:spcBef>
                <a:spcPts val="50"/>
              </a:spcBef>
              <a:spcAft>
                <a:spcPts val="50"/>
              </a:spcAft>
            </a:pPr>
            <a:r>
              <a:rPr lang="ja-JP" altLang="en-US" sz="14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世帯（医療保険単位）の難病患者が複数となっても世帯の負担が増えないよう、同一世帯に複数の患者がいる場合は、負担上限額が按分されます。</a:t>
            </a:r>
            <a:endParaRPr lang="en-US" altLang="ja-JP" sz="1100" dirty="0">
              <a:latin typeface="BIZ UDPゴシック" panose="020B0400000000000000" pitchFamily="50" charset="-128"/>
              <a:ea typeface="BIZ UDPゴシック" panose="020B0400000000000000" pitchFamily="50" charset="-128"/>
            </a:endParaRPr>
          </a:p>
          <a:p>
            <a:pPr>
              <a:spcBef>
                <a:spcPts val="50"/>
              </a:spcBef>
              <a:spcAft>
                <a:spcPts val="50"/>
              </a:spcAft>
            </a:pPr>
            <a:endParaRPr lang="en-US" altLang="ja-JP" sz="1100" dirty="0">
              <a:latin typeface="BIZ UDPゴシック" panose="020B0400000000000000" pitchFamily="50" charset="-128"/>
              <a:ea typeface="BIZ UDPゴシック" panose="020B0400000000000000" pitchFamily="50" charset="-128"/>
            </a:endParaRPr>
          </a:p>
          <a:p>
            <a:pPr>
              <a:spcBef>
                <a:spcPts val="50"/>
              </a:spcBef>
              <a:spcAft>
                <a:spcPts val="50"/>
              </a:spcAft>
            </a:pPr>
            <a:r>
              <a:rPr lang="ja-JP" altLang="en-US" sz="1250" dirty="0">
                <a:latin typeface="BIZ UDPゴシック" panose="020B0400000000000000" pitchFamily="50" charset="-128"/>
                <a:ea typeface="BIZ UDPゴシック" panose="020B0400000000000000" pitchFamily="50" charset="-128"/>
              </a:rPr>
              <a:t>■人工呼吸器等装着者の場合</a:t>
            </a:r>
            <a:endParaRPr lang="en-US" altLang="ja-JP" sz="1250" dirty="0">
              <a:latin typeface="BIZ UDPゴシック" panose="020B0400000000000000" pitchFamily="50" charset="-128"/>
              <a:ea typeface="BIZ UDPゴシック" panose="020B0400000000000000" pitchFamily="50" charset="-128"/>
            </a:endParaRPr>
          </a:p>
          <a:p>
            <a:pPr>
              <a:spcBef>
                <a:spcPts val="50"/>
              </a:spcBef>
              <a:spcAft>
                <a:spcPts val="50"/>
              </a:spcAft>
            </a:pPr>
            <a:r>
              <a:rPr lang="ja-JP" altLang="en-US" sz="14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申請疾病により人工呼吸器その他の生命の維持に必要な装置を装着していることにより</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特別の配慮を必要とする場合は、負担上限額は月額</a:t>
            </a:r>
            <a:r>
              <a:rPr lang="en-US" altLang="ja-JP" sz="1100" dirty="0">
                <a:latin typeface="BIZ UDPゴシック" panose="020B0400000000000000" pitchFamily="50" charset="-128"/>
                <a:ea typeface="BIZ UDPゴシック" panose="020B0400000000000000" pitchFamily="50" charset="-128"/>
              </a:rPr>
              <a:t>1,000</a:t>
            </a:r>
            <a:r>
              <a:rPr lang="ja-JP" altLang="en-US" sz="1100" dirty="0">
                <a:latin typeface="BIZ UDPゴシック" panose="020B0400000000000000" pitchFamily="50" charset="-128"/>
                <a:ea typeface="BIZ UDPゴシック" panose="020B0400000000000000" pitchFamily="50" charset="-128"/>
              </a:rPr>
              <a:t>円となります。</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対象となる要件</a:t>
            </a:r>
            <a:r>
              <a:rPr lang="en-US" altLang="ja-JP" sz="1100" dirty="0">
                <a:latin typeface="BIZ UDPゴシック" panose="020B0400000000000000" pitchFamily="50" charset="-128"/>
                <a:ea typeface="BIZ UDPゴシック" panose="020B0400000000000000" pitchFamily="50" charset="-128"/>
              </a:rPr>
              <a:t>】</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（１）人工呼吸器装着者のうち、以下の①及び②に該当する患者</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①  継続して人工呼吸器を装着する必要がある者</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→人工呼吸器を</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日中施行している患者であって、離脱の可能性がないもの。</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②  日常生活動作が著しく制限されている者</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→生活状況で、いずれも「部分介助」または「全介助」に該当すること。</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臨床調査個人票の「人工呼吸器に関する事項」欄に記載が必要です。</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（２）体外式補助人工心臓を装着している患者</a:t>
            </a:r>
          </a:p>
          <a:p>
            <a:pPr>
              <a:spcBef>
                <a:spcPts val="50"/>
              </a:spcBef>
              <a:spcAft>
                <a:spcPts val="50"/>
              </a:spcAft>
            </a:pP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臨床調査個人票の「体外式補助人工心臓」または「補助循環」欄に記載が必要です。</a:t>
            </a:r>
          </a:p>
          <a:p>
            <a:endParaRPr lang="ja-JP" altLang="en-US" sz="1100" dirty="0">
              <a:latin typeface="BIZ UDPゴシック" panose="020B0400000000000000" pitchFamily="50" charset="-128"/>
              <a:ea typeface="BIZ UDPゴシック" panose="020B0400000000000000" pitchFamily="50" charset="-128"/>
            </a:endParaRPr>
          </a:p>
          <a:p>
            <a:endParaRPr lang="ja-JP" altLang="en-US" sz="1400" dirty="0">
              <a:latin typeface="HGSｺﾞｼｯｸM" panose="020B0600000000000000" pitchFamily="50" charset="-128"/>
              <a:ea typeface="HGSｺﾞｼｯｸM" panose="020B0600000000000000" pitchFamily="50" charset="-128"/>
            </a:endParaRPr>
          </a:p>
        </p:txBody>
      </p:sp>
      <p:sp>
        <p:nvSpPr>
          <p:cNvPr id="5" name="スライド番号プレースホルダー 4">
            <a:extLst>
              <a:ext uri="{FF2B5EF4-FFF2-40B4-BE49-F238E27FC236}">
                <a16:creationId xmlns:a16="http://schemas.microsoft.com/office/drawing/2014/main" id="{9CA79198-6CBD-581F-B215-F71E59745B30}"/>
              </a:ext>
            </a:extLst>
          </p:cNvPr>
          <p:cNvSpPr>
            <a:spLocks noGrp="1"/>
          </p:cNvSpPr>
          <p:nvPr>
            <p:ph type="sldNum" sz="quarter" idx="12"/>
          </p:nvPr>
        </p:nvSpPr>
        <p:spPr>
          <a:xfrm>
            <a:off x="5293291" y="8738983"/>
            <a:ext cx="1543050" cy="486833"/>
          </a:xfrm>
        </p:spPr>
        <p:txBody>
          <a:bodyPr/>
          <a:lstStyle/>
          <a:p>
            <a:r>
              <a:rPr kumimoji="1" lang="en-US" altLang="ja-JP" sz="1600" dirty="0"/>
              <a:t>2</a:t>
            </a:r>
            <a:endParaRPr kumimoji="1" lang="ja-JP" altLang="en-US" sz="1600" dirty="0"/>
          </a:p>
        </p:txBody>
      </p:sp>
    </p:spTree>
    <p:extLst>
      <p:ext uri="{BB962C8B-B14F-4D97-AF65-F5344CB8AC3E}">
        <p14:creationId xmlns:p14="http://schemas.microsoft.com/office/powerpoint/2010/main" val="2485104641"/>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FDE6C-1E1D-F2A4-7677-2735AB2CE74B}"/>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1985ADA5-24FE-8399-5130-291C7E9EC5F2}"/>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指定難病一覧（</a:t>
            </a:r>
            <a:r>
              <a:rPr lang="en-US" altLang="ja-JP" dirty="0">
                <a:solidFill>
                  <a:schemeClr val="tx1"/>
                </a:solidFill>
                <a:latin typeface="BIZ UDPゴシック" panose="020B0400000000000000" pitchFamily="50" charset="-128"/>
                <a:ea typeface="BIZ UDPゴシック" panose="020B0400000000000000" pitchFamily="50" charset="-128"/>
              </a:rPr>
              <a:t>R7.4.1</a:t>
            </a:r>
            <a:r>
              <a:rPr lang="ja-JP" altLang="en-US" dirty="0">
                <a:solidFill>
                  <a:schemeClr val="tx1"/>
                </a:solidFill>
                <a:latin typeface="BIZ UDPゴシック" panose="020B0400000000000000" pitchFamily="50" charset="-128"/>
                <a:ea typeface="BIZ UDPゴシック" panose="020B0400000000000000" pitchFamily="50" charset="-128"/>
              </a:rPr>
              <a:t>～）</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D082B8DB-187A-9276-D343-646C4B7143C8}"/>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pic>
        <p:nvPicPr>
          <p:cNvPr id="15" name="図 14">
            <a:extLst>
              <a:ext uri="{FF2B5EF4-FFF2-40B4-BE49-F238E27FC236}">
                <a16:creationId xmlns:a16="http://schemas.microsoft.com/office/drawing/2014/main" id="{E9078E3A-99B2-5984-6AE6-5E8BB433D9C9}"/>
              </a:ext>
            </a:extLst>
          </p:cNvPr>
          <p:cNvPicPr>
            <a:picLocks noChangeAspect="1"/>
          </p:cNvPicPr>
          <p:nvPr/>
        </p:nvPicPr>
        <p:blipFill>
          <a:blip r:embed="rId4"/>
          <a:stretch>
            <a:fillRect/>
          </a:stretch>
        </p:blipFill>
        <p:spPr>
          <a:xfrm>
            <a:off x="174013" y="611560"/>
            <a:ext cx="3182979" cy="8424936"/>
          </a:xfrm>
          <a:prstGeom prst="rect">
            <a:avLst/>
          </a:prstGeom>
        </p:spPr>
      </p:pic>
      <p:pic>
        <p:nvPicPr>
          <p:cNvPr id="16" name="図 15">
            <a:extLst>
              <a:ext uri="{FF2B5EF4-FFF2-40B4-BE49-F238E27FC236}">
                <a16:creationId xmlns:a16="http://schemas.microsoft.com/office/drawing/2014/main" id="{EDB1513C-C4D9-9B95-519A-B788848E93B8}"/>
              </a:ext>
            </a:extLst>
          </p:cNvPr>
          <p:cNvPicPr>
            <a:picLocks noChangeAspect="1"/>
          </p:cNvPicPr>
          <p:nvPr/>
        </p:nvPicPr>
        <p:blipFill>
          <a:blip r:embed="rId5"/>
          <a:stretch>
            <a:fillRect/>
          </a:stretch>
        </p:blipFill>
        <p:spPr>
          <a:xfrm>
            <a:off x="3501007" y="611560"/>
            <a:ext cx="3182979" cy="8424936"/>
          </a:xfrm>
          <a:prstGeom prst="rect">
            <a:avLst/>
          </a:prstGeom>
        </p:spPr>
      </p:pic>
      <p:sp>
        <p:nvSpPr>
          <p:cNvPr id="17" name="スライド番号プレースホルダー 4">
            <a:extLst>
              <a:ext uri="{FF2B5EF4-FFF2-40B4-BE49-F238E27FC236}">
                <a16:creationId xmlns:a16="http://schemas.microsoft.com/office/drawing/2014/main" id="{B1C8B6A3-6583-262F-21CB-470662E09E62}"/>
              </a:ext>
            </a:extLst>
          </p:cNvPr>
          <p:cNvSpPr>
            <a:spLocks noGrp="1"/>
          </p:cNvSpPr>
          <p:nvPr>
            <p:ph type="sldNum" sz="quarter" idx="12"/>
          </p:nvPr>
        </p:nvSpPr>
        <p:spPr>
          <a:xfrm>
            <a:off x="5373216" y="8765687"/>
            <a:ext cx="1543050" cy="486833"/>
          </a:xfrm>
        </p:spPr>
        <p:txBody>
          <a:bodyPr/>
          <a:lstStyle/>
          <a:p>
            <a:r>
              <a:rPr kumimoji="1" lang="en-US" altLang="ja-JP" sz="1600" dirty="0"/>
              <a:t>3</a:t>
            </a:r>
            <a:endParaRPr kumimoji="1" lang="ja-JP" altLang="en-US" sz="1600" dirty="0"/>
          </a:p>
        </p:txBody>
      </p:sp>
    </p:spTree>
    <p:extLst>
      <p:ext uri="{BB962C8B-B14F-4D97-AF65-F5344CB8AC3E}">
        <p14:creationId xmlns:p14="http://schemas.microsoft.com/office/powerpoint/2010/main" val="62653344"/>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A1FB5-448A-A417-2CDB-B56F0EAC72F5}"/>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2C4EAFFF-52F4-6C0D-E46C-6A0A59A91D63}"/>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指定難病一覧（</a:t>
            </a:r>
            <a:r>
              <a:rPr lang="en-US" altLang="ja-JP" dirty="0">
                <a:solidFill>
                  <a:schemeClr val="tx1"/>
                </a:solidFill>
                <a:latin typeface="BIZ UDPゴシック" panose="020B0400000000000000" pitchFamily="50" charset="-128"/>
                <a:ea typeface="BIZ UDPゴシック" panose="020B0400000000000000" pitchFamily="50" charset="-128"/>
              </a:rPr>
              <a:t>R7.4.1</a:t>
            </a:r>
            <a:r>
              <a:rPr lang="ja-JP" altLang="en-US" dirty="0">
                <a:solidFill>
                  <a:schemeClr val="tx1"/>
                </a:solidFill>
                <a:latin typeface="BIZ UDPゴシック" panose="020B0400000000000000" pitchFamily="50" charset="-128"/>
                <a:ea typeface="BIZ UDPゴシック" panose="020B0400000000000000" pitchFamily="50" charset="-128"/>
              </a:rPr>
              <a:t>～）</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C349B4EF-B8A6-1C62-3472-8816A6AFB539}"/>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pic>
        <p:nvPicPr>
          <p:cNvPr id="2" name="図 1">
            <a:extLst>
              <a:ext uri="{FF2B5EF4-FFF2-40B4-BE49-F238E27FC236}">
                <a16:creationId xmlns:a16="http://schemas.microsoft.com/office/drawing/2014/main" id="{79D51A08-16A2-37CA-4B79-6B5AA65E707A}"/>
              </a:ext>
            </a:extLst>
          </p:cNvPr>
          <p:cNvPicPr>
            <a:picLocks noChangeAspect="1"/>
          </p:cNvPicPr>
          <p:nvPr/>
        </p:nvPicPr>
        <p:blipFill>
          <a:blip r:embed="rId4"/>
          <a:stretch>
            <a:fillRect/>
          </a:stretch>
        </p:blipFill>
        <p:spPr>
          <a:xfrm>
            <a:off x="174013" y="661166"/>
            <a:ext cx="3038963" cy="8352928"/>
          </a:xfrm>
          <a:prstGeom prst="rect">
            <a:avLst/>
          </a:prstGeom>
        </p:spPr>
      </p:pic>
      <p:pic>
        <p:nvPicPr>
          <p:cNvPr id="3" name="図 2">
            <a:extLst>
              <a:ext uri="{FF2B5EF4-FFF2-40B4-BE49-F238E27FC236}">
                <a16:creationId xmlns:a16="http://schemas.microsoft.com/office/drawing/2014/main" id="{58794035-89C3-E451-FFCD-630C7AB9E40C}"/>
              </a:ext>
            </a:extLst>
          </p:cNvPr>
          <p:cNvPicPr>
            <a:picLocks noChangeAspect="1"/>
          </p:cNvPicPr>
          <p:nvPr/>
        </p:nvPicPr>
        <p:blipFill>
          <a:blip r:embed="rId5"/>
          <a:stretch>
            <a:fillRect/>
          </a:stretch>
        </p:blipFill>
        <p:spPr>
          <a:xfrm>
            <a:off x="3429000" y="661166"/>
            <a:ext cx="3254986" cy="8352928"/>
          </a:xfrm>
          <a:prstGeom prst="rect">
            <a:avLst/>
          </a:prstGeom>
        </p:spPr>
      </p:pic>
      <p:sp>
        <p:nvSpPr>
          <p:cNvPr id="4" name="スライド番号プレースホルダー 4">
            <a:extLst>
              <a:ext uri="{FF2B5EF4-FFF2-40B4-BE49-F238E27FC236}">
                <a16:creationId xmlns:a16="http://schemas.microsoft.com/office/drawing/2014/main" id="{17D61A84-5AD8-BBAC-9406-27DCCAB2D2C9}"/>
              </a:ext>
            </a:extLst>
          </p:cNvPr>
          <p:cNvSpPr>
            <a:spLocks noGrp="1"/>
          </p:cNvSpPr>
          <p:nvPr>
            <p:ph type="sldNum" sz="quarter" idx="12"/>
          </p:nvPr>
        </p:nvSpPr>
        <p:spPr>
          <a:xfrm>
            <a:off x="5356960" y="8770678"/>
            <a:ext cx="1543050" cy="486833"/>
          </a:xfrm>
        </p:spPr>
        <p:txBody>
          <a:bodyPr/>
          <a:lstStyle/>
          <a:p>
            <a:r>
              <a:rPr kumimoji="1" lang="en-US" altLang="ja-JP" sz="1600" dirty="0"/>
              <a:t>4</a:t>
            </a:r>
            <a:endParaRPr kumimoji="1" lang="ja-JP" altLang="en-US" sz="1600" dirty="0"/>
          </a:p>
        </p:txBody>
      </p:sp>
    </p:spTree>
    <p:extLst>
      <p:ext uri="{BB962C8B-B14F-4D97-AF65-F5344CB8AC3E}">
        <p14:creationId xmlns:p14="http://schemas.microsoft.com/office/powerpoint/2010/main" val="677337820"/>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7785B-9412-BD59-B125-DDCED193BF2E}"/>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825B8877-FC0B-BE5A-385B-6AEE1934CED3}"/>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指定難病一覧（</a:t>
            </a:r>
            <a:r>
              <a:rPr lang="en-US" altLang="ja-JP" dirty="0">
                <a:solidFill>
                  <a:schemeClr val="tx1"/>
                </a:solidFill>
                <a:latin typeface="BIZ UDPゴシック" panose="020B0400000000000000" pitchFamily="50" charset="-128"/>
                <a:ea typeface="BIZ UDPゴシック" panose="020B0400000000000000" pitchFamily="50" charset="-128"/>
              </a:rPr>
              <a:t>R7.4.1</a:t>
            </a:r>
            <a:r>
              <a:rPr lang="ja-JP" altLang="en-US" dirty="0">
                <a:solidFill>
                  <a:schemeClr val="tx1"/>
                </a:solidFill>
                <a:latin typeface="BIZ UDPゴシック" panose="020B0400000000000000" pitchFamily="50" charset="-128"/>
                <a:ea typeface="BIZ UDPゴシック" panose="020B0400000000000000" pitchFamily="50" charset="-128"/>
              </a:rPr>
              <a:t>～）</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2FEDCB21-671B-30F0-C6CF-06A65C632DD0}"/>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pic>
        <p:nvPicPr>
          <p:cNvPr id="2" name="図 1">
            <a:extLst>
              <a:ext uri="{FF2B5EF4-FFF2-40B4-BE49-F238E27FC236}">
                <a16:creationId xmlns:a16="http://schemas.microsoft.com/office/drawing/2014/main" id="{7150E638-EB94-8438-6A03-45AB2015F024}"/>
              </a:ext>
            </a:extLst>
          </p:cNvPr>
          <p:cNvPicPr>
            <a:picLocks noChangeAspect="1"/>
          </p:cNvPicPr>
          <p:nvPr/>
        </p:nvPicPr>
        <p:blipFill>
          <a:blip r:embed="rId4"/>
          <a:stretch>
            <a:fillRect/>
          </a:stretch>
        </p:blipFill>
        <p:spPr>
          <a:xfrm>
            <a:off x="174013" y="611560"/>
            <a:ext cx="3038963" cy="8424936"/>
          </a:xfrm>
          <a:prstGeom prst="rect">
            <a:avLst/>
          </a:prstGeom>
        </p:spPr>
      </p:pic>
      <p:pic>
        <p:nvPicPr>
          <p:cNvPr id="3" name="図 2">
            <a:extLst>
              <a:ext uri="{FF2B5EF4-FFF2-40B4-BE49-F238E27FC236}">
                <a16:creationId xmlns:a16="http://schemas.microsoft.com/office/drawing/2014/main" id="{2EE4DEDE-10C6-0993-2355-4E31DB6734D0}"/>
              </a:ext>
            </a:extLst>
          </p:cNvPr>
          <p:cNvPicPr>
            <a:picLocks noChangeAspect="1"/>
          </p:cNvPicPr>
          <p:nvPr/>
        </p:nvPicPr>
        <p:blipFill>
          <a:blip r:embed="rId5"/>
          <a:stretch>
            <a:fillRect/>
          </a:stretch>
        </p:blipFill>
        <p:spPr>
          <a:xfrm>
            <a:off x="3427132" y="611560"/>
            <a:ext cx="3256853" cy="8424936"/>
          </a:xfrm>
          <a:prstGeom prst="rect">
            <a:avLst/>
          </a:prstGeom>
        </p:spPr>
      </p:pic>
      <p:sp>
        <p:nvSpPr>
          <p:cNvPr id="4" name="スライド番号プレースホルダー 4">
            <a:extLst>
              <a:ext uri="{FF2B5EF4-FFF2-40B4-BE49-F238E27FC236}">
                <a16:creationId xmlns:a16="http://schemas.microsoft.com/office/drawing/2014/main" id="{F3C0CCF8-8CD9-B950-C7E0-078C1B720C2D}"/>
              </a:ext>
            </a:extLst>
          </p:cNvPr>
          <p:cNvSpPr>
            <a:spLocks noGrp="1"/>
          </p:cNvSpPr>
          <p:nvPr>
            <p:ph type="sldNum" sz="quarter" idx="12"/>
          </p:nvPr>
        </p:nvSpPr>
        <p:spPr>
          <a:xfrm>
            <a:off x="5355091" y="8765687"/>
            <a:ext cx="1543050" cy="486833"/>
          </a:xfrm>
        </p:spPr>
        <p:txBody>
          <a:bodyPr/>
          <a:lstStyle/>
          <a:p>
            <a:r>
              <a:rPr kumimoji="1" lang="en-US" altLang="ja-JP" sz="1600" dirty="0"/>
              <a:t>5</a:t>
            </a:r>
            <a:endParaRPr kumimoji="1" lang="ja-JP" altLang="en-US" sz="1600" dirty="0"/>
          </a:p>
        </p:txBody>
      </p:sp>
    </p:spTree>
    <p:extLst>
      <p:ext uri="{BB962C8B-B14F-4D97-AF65-F5344CB8AC3E}">
        <p14:creationId xmlns:p14="http://schemas.microsoft.com/office/powerpoint/2010/main" val="79116680"/>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81900-D558-C99C-3D38-C3BFCAF7A5FA}"/>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8D063228-8534-C21A-2A8C-C4CE1CB3B228}"/>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指定難病一覧（</a:t>
            </a:r>
            <a:r>
              <a:rPr lang="en-US" altLang="ja-JP" dirty="0">
                <a:solidFill>
                  <a:schemeClr val="tx1"/>
                </a:solidFill>
                <a:latin typeface="BIZ UDPゴシック" panose="020B0400000000000000" pitchFamily="50" charset="-128"/>
                <a:ea typeface="BIZ UDPゴシック" panose="020B0400000000000000" pitchFamily="50" charset="-128"/>
              </a:rPr>
              <a:t>R7.4.1</a:t>
            </a:r>
            <a:r>
              <a:rPr lang="ja-JP" altLang="en-US" dirty="0">
                <a:solidFill>
                  <a:schemeClr val="tx1"/>
                </a:solidFill>
                <a:latin typeface="BIZ UDPゴシック" panose="020B0400000000000000" pitchFamily="50" charset="-128"/>
                <a:ea typeface="BIZ UDPゴシック" panose="020B0400000000000000" pitchFamily="50" charset="-128"/>
              </a:rPr>
              <a:t>～）</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B7DF98D7-8FF4-3103-2C7C-32999F425FBB}"/>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pic>
        <p:nvPicPr>
          <p:cNvPr id="4" name="図 3">
            <a:extLst>
              <a:ext uri="{FF2B5EF4-FFF2-40B4-BE49-F238E27FC236}">
                <a16:creationId xmlns:a16="http://schemas.microsoft.com/office/drawing/2014/main" id="{5BFCCADE-0089-DD9B-2A62-F231D174744F}"/>
              </a:ext>
            </a:extLst>
          </p:cNvPr>
          <p:cNvPicPr>
            <a:picLocks noChangeAspect="1"/>
          </p:cNvPicPr>
          <p:nvPr/>
        </p:nvPicPr>
        <p:blipFill>
          <a:blip r:embed="rId4"/>
          <a:stretch>
            <a:fillRect/>
          </a:stretch>
        </p:blipFill>
        <p:spPr>
          <a:xfrm>
            <a:off x="174012" y="611560"/>
            <a:ext cx="2966954" cy="8424936"/>
          </a:xfrm>
          <a:prstGeom prst="rect">
            <a:avLst/>
          </a:prstGeom>
        </p:spPr>
      </p:pic>
      <p:pic>
        <p:nvPicPr>
          <p:cNvPr id="5" name="図 4">
            <a:extLst>
              <a:ext uri="{FF2B5EF4-FFF2-40B4-BE49-F238E27FC236}">
                <a16:creationId xmlns:a16="http://schemas.microsoft.com/office/drawing/2014/main" id="{EF5930EF-E449-2A31-5140-0AB1112CF78B}"/>
              </a:ext>
            </a:extLst>
          </p:cNvPr>
          <p:cNvPicPr>
            <a:picLocks noChangeAspect="1"/>
          </p:cNvPicPr>
          <p:nvPr/>
        </p:nvPicPr>
        <p:blipFill>
          <a:blip r:embed="rId5"/>
          <a:stretch>
            <a:fillRect/>
          </a:stretch>
        </p:blipFill>
        <p:spPr>
          <a:xfrm>
            <a:off x="3573016" y="614967"/>
            <a:ext cx="3110970" cy="8421529"/>
          </a:xfrm>
          <a:prstGeom prst="rect">
            <a:avLst/>
          </a:prstGeom>
        </p:spPr>
      </p:pic>
      <p:sp>
        <p:nvSpPr>
          <p:cNvPr id="6" name="スライド番号プレースホルダー 4">
            <a:extLst>
              <a:ext uri="{FF2B5EF4-FFF2-40B4-BE49-F238E27FC236}">
                <a16:creationId xmlns:a16="http://schemas.microsoft.com/office/drawing/2014/main" id="{157432DB-81E4-8D2B-B991-79B8DCBC5959}"/>
              </a:ext>
            </a:extLst>
          </p:cNvPr>
          <p:cNvSpPr>
            <a:spLocks noGrp="1"/>
          </p:cNvSpPr>
          <p:nvPr>
            <p:ph type="sldNum" sz="quarter" idx="12"/>
          </p:nvPr>
        </p:nvSpPr>
        <p:spPr>
          <a:xfrm>
            <a:off x="5373216" y="8793079"/>
            <a:ext cx="1543050" cy="486833"/>
          </a:xfrm>
        </p:spPr>
        <p:txBody>
          <a:bodyPr/>
          <a:lstStyle/>
          <a:p>
            <a:r>
              <a:rPr kumimoji="1" lang="en-US" altLang="ja-JP" sz="1600" dirty="0"/>
              <a:t>6</a:t>
            </a:r>
            <a:endParaRPr kumimoji="1" lang="ja-JP" altLang="en-US" sz="1600" dirty="0"/>
          </a:p>
        </p:txBody>
      </p:sp>
    </p:spTree>
    <p:extLst>
      <p:ext uri="{BB962C8B-B14F-4D97-AF65-F5344CB8AC3E}">
        <p14:creationId xmlns:p14="http://schemas.microsoft.com/office/powerpoint/2010/main" val="540136809"/>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AC5EC-92A1-837E-E232-3C99C0694867}"/>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00E18999-FC64-4057-6BA2-B61336ED174B}"/>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指定難病一覧（</a:t>
            </a:r>
            <a:r>
              <a:rPr lang="en-US" altLang="ja-JP" dirty="0">
                <a:solidFill>
                  <a:schemeClr val="tx1"/>
                </a:solidFill>
                <a:latin typeface="BIZ UDPゴシック" panose="020B0400000000000000" pitchFamily="50" charset="-128"/>
                <a:ea typeface="BIZ UDPゴシック" panose="020B0400000000000000" pitchFamily="50" charset="-128"/>
              </a:rPr>
              <a:t>R7.4.1</a:t>
            </a:r>
            <a:r>
              <a:rPr lang="ja-JP" altLang="en-US" dirty="0">
                <a:solidFill>
                  <a:schemeClr val="tx1"/>
                </a:solidFill>
                <a:latin typeface="BIZ UDPゴシック" panose="020B0400000000000000" pitchFamily="50" charset="-128"/>
                <a:ea typeface="BIZ UDPゴシック" panose="020B0400000000000000" pitchFamily="50" charset="-128"/>
              </a:rPr>
              <a:t>～）</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672861DB-FEA2-792F-7BD8-A2A44006FBD5}"/>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pic>
        <p:nvPicPr>
          <p:cNvPr id="2" name="図 1">
            <a:extLst>
              <a:ext uri="{FF2B5EF4-FFF2-40B4-BE49-F238E27FC236}">
                <a16:creationId xmlns:a16="http://schemas.microsoft.com/office/drawing/2014/main" id="{AC7DA50A-4EBA-5179-3DF9-83B7E68132E6}"/>
              </a:ext>
            </a:extLst>
          </p:cNvPr>
          <p:cNvPicPr>
            <a:picLocks noChangeAspect="1"/>
          </p:cNvPicPr>
          <p:nvPr/>
        </p:nvPicPr>
        <p:blipFill>
          <a:blip r:embed="rId4"/>
          <a:stretch>
            <a:fillRect/>
          </a:stretch>
        </p:blipFill>
        <p:spPr>
          <a:xfrm>
            <a:off x="260648" y="702121"/>
            <a:ext cx="3352800" cy="7758311"/>
          </a:xfrm>
          <a:prstGeom prst="rect">
            <a:avLst/>
          </a:prstGeom>
        </p:spPr>
      </p:pic>
      <p:sp>
        <p:nvSpPr>
          <p:cNvPr id="3" name="スライド番号プレースホルダー 4">
            <a:extLst>
              <a:ext uri="{FF2B5EF4-FFF2-40B4-BE49-F238E27FC236}">
                <a16:creationId xmlns:a16="http://schemas.microsoft.com/office/drawing/2014/main" id="{1389D129-AF26-221A-26DD-681A9B7BAA17}"/>
              </a:ext>
            </a:extLst>
          </p:cNvPr>
          <p:cNvSpPr>
            <a:spLocks noGrp="1"/>
          </p:cNvSpPr>
          <p:nvPr>
            <p:ph type="sldNum" sz="quarter" idx="12"/>
          </p:nvPr>
        </p:nvSpPr>
        <p:spPr>
          <a:xfrm>
            <a:off x="5293291" y="8738983"/>
            <a:ext cx="1543050" cy="486833"/>
          </a:xfrm>
        </p:spPr>
        <p:txBody>
          <a:bodyPr/>
          <a:lstStyle/>
          <a:p>
            <a:r>
              <a:rPr kumimoji="1" lang="en-US" altLang="ja-JP" sz="1600" dirty="0"/>
              <a:t>7</a:t>
            </a:r>
            <a:endParaRPr kumimoji="1" lang="ja-JP" altLang="en-US" sz="1600" dirty="0"/>
          </a:p>
        </p:txBody>
      </p:sp>
      <p:sp>
        <p:nvSpPr>
          <p:cNvPr id="4" name="テキスト ボックス 3">
            <a:extLst>
              <a:ext uri="{FF2B5EF4-FFF2-40B4-BE49-F238E27FC236}">
                <a16:creationId xmlns:a16="http://schemas.microsoft.com/office/drawing/2014/main" id="{80A88C82-5BAE-80EA-38E6-07D7EB5CDE51}"/>
              </a:ext>
            </a:extLst>
          </p:cNvPr>
          <p:cNvSpPr txBox="1"/>
          <p:nvPr/>
        </p:nvSpPr>
        <p:spPr>
          <a:xfrm>
            <a:off x="3700082" y="5222980"/>
            <a:ext cx="2983904" cy="923330"/>
          </a:xfrm>
          <a:prstGeom prst="rect">
            <a:avLst/>
          </a:prstGeom>
          <a:noFill/>
        </p:spPr>
        <p:txBody>
          <a:bodyPr wrap="square" rtlCol="0">
            <a:spAutoFit/>
          </a:bodyPr>
          <a:lstStyle/>
          <a:p>
            <a:r>
              <a:rPr kumimoji="1" lang="ja-JP" altLang="en-US" dirty="0"/>
              <a:t>詳しくは難病情報センター</a:t>
            </a:r>
            <a:r>
              <a:rPr kumimoji="1" lang="en-US" altLang="ja-JP" dirty="0"/>
              <a:t>HP</a:t>
            </a:r>
            <a:r>
              <a:rPr kumimoji="1" lang="ja-JP" altLang="en-US" dirty="0"/>
              <a:t>をご確認ください</a:t>
            </a:r>
            <a:endParaRPr kumimoji="1" lang="en-US" altLang="ja-JP" dirty="0"/>
          </a:p>
          <a:p>
            <a:endParaRPr kumimoji="1" lang="ja-JP" altLang="en-US" dirty="0"/>
          </a:p>
        </p:txBody>
      </p:sp>
      <p:sp>
        <p:nvSpPr>
          <p:cNvPr id="5" name="正方形/長方形 4">
            <a:extLst>
              <a:ext uri="{FF2B5EF4-FFF2-40B4-BE49-F238E27FC236}">
                <a16:creationId xmlns:a16="http://schemas.microsoft.com/office/drawing/2014/main" id="{121BDEC9-DFFA-BC43-94E4-CB2680880C99}"/>
              </a:ext>
            </a:extLst>
          </p:cNvPr>
          <p:cNvSpPr/>
          <p:nvPr/>
        </p:nvSpPr>
        <p:spPr>
          <a:xfrm>
            <a:off x="3700083" y="6005240"/>
            <a:ext cx="2664296" cy="31930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🔍難病情報センター</a:t>
            </a:r>
          </a:p>
        </p:txBody>
      </p:sp>
      <p:pic>
        <p:nvPicPr>
          <p:cNvPr id="10" name="図 9" descr="アイコン&#10;&#10;AI 生成コンテンツは誤りを含む可能性があります。">
            <a:extLst>
              <a:ext uri="{FF2B5EF4-FFF2-40B4-BE49-F238E27FC236}">
                <a16:creationId xmlns:a16="http://schemas.microsoft.com/office/drawing/2014/main" id="{968DE0C5-D1D9-B201-509A-D84B9EDE28F2}"/>
              </a:ext>
            </a:extLst>
          </p:cNvPr>
          <p:cNvPicPr>
            <a:picLocks noChangeAspect="1"/>
          </p:cNvPicPr>
          <p:nvPr/>
        </p:nvPicPr>
        <p:blipFill>
          <a:blip r:embed="rId5" cstate="print">
            <a:clrChange>
              <a:clrFrom>
                <a:srgbClr val="FFFEFD"/>
              </a:clrFrom>
              <a:clrTo>
                <a:srgbClr val="FFFEFD">
                  <a:alpha val="0"/>
                </a:srgbClr>
              </a:clrTo>
            </a:clrChange>
            <a:alphaModFix/>
            <a:extLst>
              <a:ext uri="{28A0092B-C50C-407E-A947-70E740481C1C}">
                <a14:useLocalDpi xmlns:a14="http://schemas.microsoft.com/office/drawing/2010/main" val="0"/>
              </a:ext>
            </a:extLst>
          </a:blip>
          <a:stretch>
            <a:fillRect/>
          </a:stretch>
        </p:blipFill>
        <p:spPr>
          <a:xfrm rot="453784">
            <a:off x="4754502" y="6332036"/>
            <a:ext cx="1928809" cy="2190068"/>
          </a:xfrm>
          <a:prstGeom prst="rect">
            <a:avLst/>
          </a:prstGeom>
          <a:effectLst>
            <a:outerShdw blurRad="50800" dist="50800" dir="5400000" algn="ctr" rotWithShape="0">
              <a:schemeClr val="accent4">
                <a:lumMod val="20000"/>
                <a:lumOff val="80000"/>
              </a:schemeClr>
            </a:outerShdw>
          </a:effectLst>
        </p:spPr>
      </p:pic>
    </p:spTree>
    <p:extLst>
      <p:ext uri="{BB962C8B-B14F-4D97-AF65-F5344CB8AC3E}">
        <p14:creationId xmlns:p14="http://schemas.microsoft.com/office/powerpoint/2010/main" val="1467521355"/>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605F0-A513-7979-198F-74E8793D5A71}"/>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9E858735-A0E5-D1C9-2905-86503CCD3D86}"/>
              </a:ext>
            </a:extLst>
          </p:cNvPr>
          <p:cNvSpPr/>
          <p:nvPr/>
        </p:nvSpPr>
        <p:spPr>
          <a:xfrm>
            <a:off x="174013" y="107504"/>
            <a:ext cx="6509973" cy="432048"/>
          </a:xfrm>
          <a:prstGeom prst="roundRect">
            <a:avLst/>
          </a:pr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Pゴシック" panose="020B0400000000000000" pitchFamily="50" charset="-128"/>
                <a:ea typeface="BIZ UDPゴシック" panose="020B0400000000000000" pitchFamily="50" charset="-128"/>
              </a:rPr>
              <a:t>特定疾患治療研究事業</a:t>
            </a: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0">
            <a:extLst>
              <a:ext uri="{FF2B5EF4-FFF2-40B4-BE49-F238E27FC236}">
                <a16:creationId xmlns:a16="http://schemas.microsoft.com/office/drawing/2014/main" id="{3EC1BB67-E70A-62A2-38A0-670B8A63265E}"/>
              </a:ext>
            </a:extLst>
          </p:cNvPr>
          <p:cNvSpPr/>
          <p:nvPr/>
        </p:nvSpPr>
        <p:spPr>
          <a:xfrm>
            <a:off x="174013" y="755576"/>
            <a:ext cx="6509973" cy="273630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ＭＳ Ｐゴシック" panose="020B0600070205080204" pitchFamily="50" charset="-128"/>
              <a:cs typeface="+mn-cs"/>
            </a:endParaRPr>
          </a:p>
        </p:txBody>
      </p:sp>
      <p:sp>
        <p:nvSpPr>
          <p:cNvPr id="2" name="サブタイトル 2">
            <a:extLst>
              <a:ext uri="{FF2B5EF4-FFF2-40B4-BE49-F238E27FC236}">
                <a16:creationId xmlns:a16="http://schemas.microsoft.com/office/drawing/2014/main" id="{EB1A78C6-DBFF-EBD3-F116-76E49524FEEF}"/>
              </a:ext>
            </a:extLst>
          </p:cNvPr>
          <p:cNvSpPr txBox="1">
            <a:spLocks/>
          </p:cNvSpPr>
          <p:nvPr/>
        </p:nvSpPr>
        <p:spPr>
          <a:xfrm>
            <a:off x="174013" y="547537"/>
            <a:ext cx="6469240" cy="864096"/>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200" dirty="0">
                <a:latin typeface="HGSｺﾞｼｯｸM" panose="020B0600000000000000" pitchFamily="50" charset="-128"/>
                <a:ea typeface="HGSｺﾞｼｯｸM" panose="020B0600000000000000" pitchFamily="50" charset="-128"/>
              </a:rPr>
              <a:t> </a:t>
            </a:r>
            <a:r>
              <a:rPr lang="ja-JP" altLang="en-US" sz="1200" dirty="0">
                <a:latin typeface="BIZ UDPゴシック" panose="020B0400000000000000" pitchFamily="50" charset="-128"/>
                <a:ea typeface="BIZ UDPゴシック" panose="020B0400000000000000" pitchFamily="50" charset="-128"/>
              </a:rPr>
              <a:t>　難病法の施行前に特定疾患治療研究事業で対象とされてきた特定疾患のうち、難病法に基づく特定医療費の支給対象となる指定難病以外の疾患については、治療がきわめて困難であり、かつ、その医療費も高額であるため、特定疾患治療研究事業を推進することにより、引き続き医療費の負担軽減を図っています。</a:t>
            </a:r>
            <a:endParaRPr lang="en-US" altLang="ja-JP" sz="1200" dirty="0">
              <a:latin typeface="BIZ UDPゴシック" panose="020B0400000000000000" pitchFamily="50" charset="-128"/>
              <a:ea typeface="BIZ UDPゴシック" panose="020B0400000000000000" pitchFamily="50" charset="-128"/>
            </a:endParaRPr>
          </a:p>
          <a:p>
            <a:pPr marL="0" indent="0">
              <a:lnSpc>
                <a:spcPct val="150000"/>
              </a:lnSpc>
              <a:buNone/>
            </a:pPr>
            <a:endParaRPr lang="en-US" altLang="ja-JP" sz="1300" dirty="0">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300" dirty="0">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ja-JP" altLang="en-US" sz="1300" dirty="0">
              <a:latin typeface="HG丸ｺﾞｼｯｸM-PRO" panose="020F0600000000000000" pitchFamily="50" charset="-128"/>
              <a:ea typeface="HG丸ｺﾞｼｯｸM-PRO" panose="020F0600000000000000" pitchFamily="50" charset="-128"/>
            </a:endParaRPr>
          </a:p>
        </p:txBody>
      </p:sp>
      <p:sp>
        <p:nvSpPr>
          <p:cNvPr id="3" name="テキスト ボックス 2">
            <a:extLst>
              <a:ext uri="{FF2B5EF4-FFF2-40B4-BE49-F238E27FC236}">
                <a16:creationId xmlns:a16="http://schemas.microsoft.com/office/drawing/2014/main" id="{A417811D-7732-DB97-DB15-03555B18611B}"/>
              </a:ext>
            </a:extLst>
          </p:cNvPr>
          <p:cNvSpPr txBox="1"/>
          <p:nvPr/>
        </p:nvSpPr>
        <p:spPr>
          <a:xfrm>
            <a:off x="-7676" y="1329960"/>
            <a:ext cx="1440160"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〇対象疾患</a:t>
            </a:r>
          </a:p>
        </p:txBody>
      </p:sp>
      <p:sp>
        <p:nvSpPr>
          <p:cNvPr id="6" name="サブタイトル 2">
            <a:extLst>
              <a:ext uri="{FF2B5EF4-FFF2-40B4-BE49-F238E27FC236}">
                <a16:creationId xmlns:a16="http://schemas.microsoft.com/office/drawing/2014/main" id="{EF498A22-7872-9FAC-CEB7-8E26E1EC1A4B}"/>
              </a:ext>
            </a:extLst>
          </p:cNvPr>
          <p:cNvSpPr txBox="1">
            <a:spLocks/>
          </p:cNvSpPr>
          <p:nvPr/>
        </p:nvSpPr>
        <p:spPr>
          <a:xfrm>
            <a:off x="160653" y="1646901"/>
            <a:ext cx="4551131" cy="1003466"/>
          </a:xfrm>
          <a:prstGeom prst="rect">
            <a:avLst/>
          </a:prstGeom>
        </p:spPr>
        <p:txBody>
          <a:bodyPr>
            <a:normAutofit fontScale="77500" lnSpcReduction="2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300" dirty="0">
                <a:latin typeface="BIZ UDPゴシック" panose="020B0400000000000000" pitchFamily="50" charset="-128"/>
                <a:ea typeface="BIZ UDPゴシック" panose="020B0400000000000000" pitchFamily="50" charset="-128"/>
              </a:rPr>
              <a:t>①スモン</a:t>
            </a:r>
            <a:endParaRPr lang="en-US" altLang="ja-JP" sz="1300" dirty="0">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sz="1300" dirty="0">
                <a:latin typeface="BIZ UDPゴシック" panose="020B0400000000000000" pitchFamily="50" charset="-128"/>
                <a:ea typeface="BIZ UDPゴシック" panose="020B0400000000000000" pitchFamily="50" charset="-128"/>
              </a:rPr>
              <a:t>②難治性の肝炎のうち劇症肝炎</a:t>
            </a:r>
            <a:endParaRPr lang="en-US" altLang="ja-JP" sz="1300" dirty="0">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sz="1300" dirty="0">
                <a:latin typeface="BIZ UDPゴシック" panose="020B0400000000000000" pitchFamily="50" charset="-128"/>
                <a:ea typeface="BIZ UDPゴシック" panose="020B0400000000000000" pitchFamily="50" charset="-128"/>
              </a:rPr>
              <a:t>③重症急性膵炎</a:t>
            </a:r>
            <a:endParaRPr lang="en-US" altLang="ja-JP" sz="1300" dirty="0">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sz="1300" dirty="0">
                <a:latin typeface="BIZ UDPゴシック" panose="020B0400000000000000" pitchFamily="50" charset="-128"/>
                <a:ea typeface="BIZ UDPゴシック" panose="020B0400000000000000" pitchFamily="50" charset="-128"/>
              </a:rPr>
              <a:t>④プリオン病（ヒト由来乾燥硬膜移植によるクロイツフェルト・ヤコブ病に限る。）</a:t>
            </a:r>
          </a:p>
          <a:p>
            <a:pPr marL="0" indent="0">
              <a:lnSpc>
                <a:spcPct val="150000"/>
              </a:lnSpc>
              <a:buNone/>
            </a:pPr>
            <a:endParaRPr lang="en-US" altLang="ja-JP" sz="1300" dirty="0">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en-US" altLang="ja-JP" sz="1300" dirty="0">
              <a:latin typeface="HG丸ｺﾞｼｯｸM-PRO" panose="020F0600000000000000" pitchFamily="50" charset="-128"/>
              <a:ea typeface="HG丸ｺﾞｼｯｸM-PRO" panose="020F0600000000000000" pitchFamily="50" charset="-128"/>
            </a:endParaRPr>
          </a:p>
          <a:p>
            <a:pPr marL="0" indent="0">
              <a:lnSpc>
                <a:spcPct val="150000"/>
              </a:lnSpc>
              <a:buNone/>
            </a:pPr>
            <a:endParaRPr lang="ja-JP" altLang="en-US" sz="1300" dirty="0">
              <a:latin typeface="HG丸ｺﾞｼｯｸM-PRO" panose="020F0600000000000000" pitchFamily="50" charset="-128"/>
              <a:ea typeface="HG丸ｺﾞｼｯｸM-PRO" panose="020F0600000000000000" pitchFamily="50" charset="-128"/>
            </a:endParaRPr>
          </a:p>
        </p:txBody>
      </p:sp>
      <p:sp>
        <p:nvSpPr>
          <p:cNvPr id="9" name="テキスト ボックス 8">
            <a:extLst>
              <a:ext uri="{FF2B5EF4-FFF2-40B4-BE49-F238E27FC236}">
                <a16:creationId xmlns:a16="http://schemas.microsoft.com/office/drawing/2014/main" id="{3F886165-78FE-8DE9-5BE9-CBE02C58D8F1}"/>
              </a:ext>
            </a:extLst>
          </p:cNvPr>
          <p:cNvSpPr txBox="1"/>
          <p:nvPr/>
        </p:nvSpPr>
        <p:spPr>
          <a:xfrm>
            <a:off x="-7676" y="3258504"/>
            <a:ext cx="2060848" cy="369332"/>
          </a:xfrm>
          <a:prstGeom prst="rect">
            <a:avLst/>
          </a:prstGeom>
          <a:noFill/>
          <a:ln>
            <a:noFill/>
          </a:ln>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〇</a:t>
            </a:r>
            <a:r>
              <a:rPr kumimoji="1" lang="ja-JP" altLang="en-US" sz="1600" b="1" dirty="0">
                <a:latin typeface="BIZ UDPゴシック" panose="020B0400000000000000" pitchFamily="50" charset="-128"/>
                <a:ea typeface="BIZ UDPゴシック" panose="020B0400000000000000" pitchFamily="50" charset="-128"/>
              </a:rPr>
              <a:t>対象医療の範囲</a:t>
            </a:r>
            <a:endParaRPr kumimoji="1" lang="ja-JP" altLang="en-US" b="1" dirty="0">
              <a:latin typeface="BIZ UDPゴシック" panose="020B0400000000000000" pitchFamily="50" charset="-128"/>
              <a:ea typeface="BIZ UDPゴシック" panose="020B0400000000000000" pitchFamily="50" charset="-128"/>
            </a:endParaRPr>
          </a:p>
        </p:txBody>
      </p:sp>
      <p:sp>
        <p:nvSpPr>
          <p:cNvPr id="10" name="サブタイトル 2">
            <a:extLst>
              <a:ext uri="{FF2B5EF4-FFF2-40B4-BE49-F238E27FC236}">
                <a16:creationId xmlns:a16="http://schemas.microsoft.com/office/drawing/2014/main" id="{2D0D263C-06B1-A760-C118-832A2FE25005}"/>
              </a:ext>
            </a:extLst>
          </p:cNvPr>
          <p:cNvSpPr txBox="1">
            <a:spLocks/>
          </p:cNvSpPr>
          <p:nvPr/>
        </p:nvSpPr>
        <p:spPr>
          <a:xfrm>
            <a:off x="203003" y="3617909"/>
            <a:ext cx="6469240" cy="1003466"/>
          </a:xfrm>
          <a:prstGeom prst="rect">
            <a:avLst/>
          </a:prstGeom>
        </p:spPr>
        <p:txBody>
          <a:bodyPr>
            <a:normAutofit fontScale="92500" lnSpcReduction="2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400" b="1" dirty="0">
                <a:latin typeface="BIZ UDPゴシック" panose="020B0400000000000000" pitchFamily="50" charset="-128"/>
                <a:ea typeface="BIZ UDPゴシック" panose="020B0400000000000000" pitchFamily="50" charset="-128"/>
              </a:rPr>
              <a:t>対象疾患及び当該疾患に付随して発現する傷病に対する医療</a:t>
            </a:r>
            <a:endParaRPr lang="en-US" altLang="ja-JP" sz="1400" b="1" dirty="0">
              <a:latin typeface="BIZ UDPゴシック" panose="020B0400000000000000" pitchFamily="50" charset="-128"/>
              <a:ea typeface="BIZ UDPゴシック" panose="020B0400000000000000" pitchFamily="50" charset="-128"/>
            </a:endParaRPr>
          </a:p>
          <a:p>
            <a:pPr marL="0" indent="0">
              <a:spcBef>
                <a:spcPts val="200"/>
              </a:spcBef>
              <a:buNone/>
            </a:pPr>
            <a:r>
              <a:rPr lang="en-US" altLang="ja-JP" sz="1400" spc="5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スモンについては、主たる神経症状（下肢の異常知覚、自立神経障害、頑固な腹部症状等）に加えて、これが誘因となることが明らかな疾病若しくは状態（循環器系及び泌尿器系の疾病のほか、骨折、白内障、振戦、高血圧、慢性疼痛、めまい、不眠、膝関節痛、腰痛、歯科疾患等）を幅広く併発する状況にあるため留意すること。</a:t>
            </a:r>
            <a:endParaRPr lang="ja-JP" altLang="en-US" sz="1400" dirty="0">
              <a:latin typeface="BIZ UDPゴシック" panose="020B0400000000000000" pitchFamily="50" charset="-128"/>
              <a:ea typeface="BIZ UDPゴシック" panose="020B0400000000000000" pitchFamily="50" charset="-128"/>
            </a:endParaRPr>
          </a:p>
        </p:txBody>
      </p:sp>
      <p:sp>
        <p:nvSpPr>
          <p:cNvPr id="14" name="サブタイトル 2">
            <a:extLst>
              <a:ext uri="{FF2B5EF4-FFF2-40B4-BE49-F238E27FC236}">
                <a16:creationId xmlns:a16="http://schemas.microsoft.com/office/drawing/2014/main" id="{E6AA7BC8-9D59-9697-87EB-2BC1065F136D}"/>
              </a:ext>
            </a:extLst>
          </p:cNvPr>
          <p:cNvSpPr txBox="1">
            <a:spLocks/>
          </p:cNvSpPr>
          <p:nvPr/>
        </p:nvSpPr>
        <p:spPr>
          <a:xfrm>
            <a:off x="214746" y="4177682"/>
            <a:ext cx="2278150" cy="219451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endParaRPr lang="ja-JP" altLang="en-US" sz="1400" dirty="0">
              <a:latin typeface="HGSｺﾞｼｯｸM" panose="020B0600000000000000" pitchFamily="50" charset="-128"/>
              <a:ea typeface="HGSｺﾞｼｯｸM" panose="020B0600000000000000" pitchFamily="50" charset="-128"/>
            </a:endParaRPr>
          </a:p>
        </p:txBody>
      </p:sp>
      <p:sp>
        <p:nvSpPr>
          <p:cNvPr id="16" name="テキスト ボックス 15">
            <a:extLst>
              <a:ext uri="{FF2B5EF4-FFF2-40B4-BE49-F238E27FC236}">
                <a16:creationId xmlns:a16="http://schemas.microsoft.com/office/drawing/2014/main" id="{8D356682-811C-5316-4CF5-12D05DD7D94B}"/>
              </a:ext>
            </a:extLst>
          </p:cNvPr>
          <p:cNvSpPr txBox="1"/>
          <p:nvPr/>
        </p:nvSpPr>
        <p:spPr>
          <a:xfrm>
            <a:off x="182637" y="2636056"/>
            <a:ext cx="6509973" cy="415498"/>
          </a:xfrm>
          <a:custGeom>
            <a:avLst/>
            <a:gdLst>
              <a:gd name="connsiteX0" fmla="*/ 0 w 6509973"/>
              <a:gd name="connsiteY0" fmla="*/ 0 h 415498"/>
              <a:gd name="connsiteX1" fmla="*/ 781197 w 6509973"/>
              <a:gd name="connsiteY1" fmla="*/ 0 h 415498"/>
              <a:gd name="connsiteX2" fmla="*/ 1301995 w 6509973"/>
              <a:gd name="connsiteY2" fmla="*/ 0 h 415498"/>
              <a:gd name="connsiteX3" fmla="*/ 2018092 w 6509973"/>
              <a:gd name="connsiteY3" fmla="*/ 0 h 415498"/>
              <a:gd name="connsiteX4" fmla="*/ 2734189 w 6509973"/>
              <a:gd name="connsiteY4" fmla="*/ 0 h 415498"/>
              <a:gd name="connsiteX5" fmla="*/ 3385186 w 6509973"/>
              <a:gd name="connsiteY5" fmla="*/ 0 h 415498"/>
              <a:gd name="connsiteX6" fmla="*/ 4166383 w 6509973"/>
              <a:gd name="connsiteY6" fmla="*/ 0 h 415498"/>
              <a:gd name="connsiteX7" fmla="*/ 4752280 w 6509973"/>
              <a:gd name="connsiteY7" fmla="*/ 0 h 415498"/>
              <a:gd name="connsiteX8" fmla="*/ 5207978 w 6509973"/>
              <a:gd name="connsiteY8" fmla="*/ 0 h 415498"/>
              <a:gd name="connsiteX9" fmla="*/ 5793876 w 6509973"/>
              <a:gd name="connsiteY9" fmla="*/ 0 h 415498"/>
              <a:gd name="connsiteX10" fmla="*/ 6509973 w 6509973"/>
              <a:gd name="connsiteY10" fmla="*/ 0 h 415498"/>
              <a:gd name="connsiteX11" fmla="*/ 6509973 w 6509973"/>
              <a:gd name="connsiteY11" fmla="*/ 415498 h 415498"/>
              <a:gd name="connsiteX12" fmla="*/ 5793876 w 6509973"/>
              <a:gd name="connsiteY12" fmla="*/ 415498 h 415498"/>
              <a:gd name="connsiteX13" fmla="*/ 5077779 w 6509973"/>
              <a:gd name="connsiteY13" fmla="*/ 415498 h 415498"/>
              <a:gd name="connsiteX14" fmla="*/ 4491881 w 6509973"/>
              <a:gd name="connsiteY14" fmla="*/ 415498 h 415498"/>
              <a:gd name="connsiteX15" fmla="*/ 3840884 w 6509973"/>
              <a:gd name="connsiteY15" fmla="*/ 415498 h 415498"/>
              <a:gd name="connsiteX16" fmla="*/ 3385186 w 6509973"/>
              <a:gd name="connsiteY16" fmla="*/ 415498 h 415498"/>
              <a:gd name="connsiteX17" fmla="*/ 2799288 w 6509973"/>
              <a:gd name="connsiteY17" fmla="*/ 415498 h 415498"/>
              <a:gd name="connsiteX18" fmla="*/ 2278491 w 6509973"/>
              <a:gd name="connsiteY18" fmla="*/ 415498 h 415498"/>
              <a:gd name="connsiteX19" fmla="*/ 1627493 w 6509973"/>
              <a:gd name="connsiteY19" fmla="*/ 415498 h 415498"/>
              <a:gd name="connsiteX20" fmla="*/ 1171795 w 6509973"/>
              <a:gd name="connsiteY20" fmla="*/ 415498 h 415498"/>
              <a:gd name="connsiteX21" fmla="*/ 716097 w 6509973"/>
              <a:gd name="connsiteY21" fmla="*/ 415498 h 415498"/>
              <a:gd name="connsiteX22" fmla="*/ 0 w 6509973"/>
              <a:gd name="connsiteY22" fmla="*/ 415498 h 415498"/>
              <a:gd name="connsiteX23" fmla="*/ 0 w 6509973"/>
              <a:gd name="connsiteY23" fmla="*/ 0 h 415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509973" h="415498" fill="none" extrusionOk="0">
                <a:moveTo>
                  <a:pt x="0" y="0"/>
                </a:moveTo>
                <a:cubicBezTo>
                  <a:pt x="280660" y="-23129"/>
                  <a:pt x="422305" y="-28356"/>
                  <a:pt x="781197" y="0"/>
                </a:cubicBezTo>
                <a:cubicBezTo>
                  <a:pt x="1140089" y="28356"/>
                  <a:pt x="1144124" y="20221"/>
                  <a:pt x="1301995" y="0"/>
                </a:cubicBezTo>
                <a:cubicBezTo>
                  <a:pt x="1459866" y="-20221"/>
                  <a:pt x="1739707" y="-16498"/>
                  <a:pt x="2018092" y="0"/>
                </a:cubicBezTo>
                <a:cubicBezTo>
                  <a:pt x="2296477" y="16498"/>
                  <a:pt x="2430419" y="30919"/>
                  <a:pt x="2734189" y="0"/>
                </a:cubicBezTo>
                <a:cubicBezTo>
                  <a:pt x="3037959" y="-30919"/>
                  <a:pt x="3072061" y="-18985"/>
                  <a:pt x="3385186" y="0"/>
                </a:cubicBezTo>
                <a:cubicBezTo>
                  <a:pt x="3698311" y="18985"/>
                  <a:pt x="3794981" y="22655"/>
                  <a:pt x="4166383" y="0"/>
                </a:cubicBezTo>
                <a:cubicBezTo>
                  <a:pt x="4537785" y="-22655"/>
                  <a:pt x="4577896" y="-5581"/>
                  <a:pt x="4752280" y="0"/>
                </a:cubicBezTo>
                <a:cubicBezTo>
                  <a:pt x="4926664" y="5581"/>
                  <a:pt x="5071087" y="-19756"/>
                  <a:pt x="5207978" y="0"/>
                </a:cubicBezTo>
                <a:cubicBezTo>
                  <a:pt x="5344869" y="19756"/>
                  <a:pt x="5669808" y="11091"/>
                  <a:pt x="5793876" y="0"/>
                </a:cubicBezTo>
                <a:cubicBezTo>
                  <a:pt x="5917944" y="-11091"/>
                  <a:pt x="6176707" y="6128"/>
                  <a:pt x="6509973" y="0"/>
                </a:cubicBezTo>
                <a:cubicBezTo>
                  <a:pt x="6517050" y="163377"/>
                  <a:pt x="6522320" y="249627"/>
                  <a:pt x="6509973" y="415498"/>
                </a:cubicBezTo>
                <a:cubicBezTo>
                  <a:pt x="6169646" y="443357"/>
                  <a:pt x="6135579" y="396801"/>
                  <a:pt x="5793876" y="415498"/>
                </a:cubicBezTo>
                <a:cubicBezTo>
                  <a:pt x="5452173" y="434195"/>
                  <a:pt x="5385804" y="383027"/>
                  <a:pt x="5077779" y="415498"/>
                </a:cubicBezTo>
                <a:cubicBezTo>
                  <a:pt x="4769754" y="447969"/>
                  <a:pt x="4756771" y="406636"/>
                  <a:pt x="4491881" y="415498"/>
                </a:cubicBezTo>
                <a:cubicBezTo>
                  <a:pt x="4226991" y="424360"/>
                  <a:pt x="3977333" y="393010"/>
                  <a:pt x="3840884" y="415498"/>
                </a:cubicBezTo>
                <a:cubicBezTo>
                  <a:pt x="3704435" y="437986"/>
                  <a:pt x="3547466" y="398083"/>
                  <a:pt x="3385186" y="415498"/>
                </a:cubicBezTo>
                <a:cubicBezTo>
                  <a:pt x="3222906" y="432913"/>
                  <a:pt x="2939344" y="431164"/>
                  <a:pt x="2799288" y="415498"/>
                </a:cubicBezTo>
                <a:cubicBezTo>
                  <a:pt x="2659232" y="399832"/>
                  <a:pt x="2427318" y="437530"/>
                  <a:pt x="2278491" y="415498"/>
                </a:cubicBezTo>
                <a:cubicBezTo>
                  <a:pt x="2129664" y="393466"/>
                  <a:pt x="1838427" y="439627"/>
                  <a:pt x="1627493" y="415498"/>
                </a:cubicBezTo>
                <a:cubicBezTo>
                  <a:pt x="1416559" y="391369"/>
                  <a:pt x="1268889" y="419161"/>
                  <a:pt x="1171795" y="415498"/>
                </a:cubicBezTo>
                <a:cubicBezTo>
                  <a:pt x="1074701" y="411835"/>
                  <a:pt x="909549" y="396021"/>
                  <a:pt x="716097" y="415498"/>
                </a:cubicBezTo>
                <a:cubicBezTo>
                  <a:pt x="522645" y="434975"/>
                  <a:pt x="337642" y="380993"/>
                  <a:pt x="0" y="415498"/>
                </a:cubicBezTo>
                <a:cubicBezTo>
                  <a:pt x="1729" y="320755"/>
                  <a:pt x="-5490" y="179399"/>
                  <a:pt x="0" y="0"/>
                </a:cubicBezTo>
                <a:close/>
              </a:path>
              <a:path w="6509973" h="415498" stroke="0" extrusionOk="0">
                <a:moveTo>
                  <a:pt x="0" y="0"/>
                </a:moveTo>
                <a:cubicBezTo>
                  <a:pt x="293060" y="-29007"/>
                  <a:pt x="437859" y="5888"/>
                  <a:pt x="650997" y="0"/>
                </a:cubicBezTo>
                <a:cubicBezTo>
                  <a:pt x="864135" y="-5888"/>
                  <a:pt x="1110244" y="-23514"/>
                  <a:pt x="1236895" y="0"/>
                </a:cubicBezTo>
                <a:cubicBezTo>
                  <a:pt x="1363546" y="23514"/>
                  <a:pt x="1741808" y="-10902"/>
                  <a:pt x="2018092" y="0"/>
                </a:cubicBezTo>
                <a:cubicBezTo>
                  <a:pt x="2294376" y="10902"/>
                  <a:pt x="2588416" y="33478"/>
                  <a:pt x="2734189" y="0"/>
                </a:cubicBezTo>
                <a:cubicBezTo>
                  <a:pt x="2879962" y="-33478"/>
                  <a:pt x="3092790" y="-2434"/>
                  <a:pt x="3254987" y="0"/>
                </a:cubicBezTo>
                <a:cubicBezTo>
                  <a:pt x="3417184" y="2434"/>
                  <a:pt x="3634741" y="-14943"/>
                  <a:pt x="3775784" y="0"/>
                </a:cubicBezTo>
                <a:cubicBezTo>
                  <a:pt x="3916827" y="14943"/>
                  <a:pt x="4110757" y="-11355"/>
                  <a:pt x="4296582" y="0"/>
                </a:cubicBezTo>
                <a:cubicBezTo>
                  <a:pt x="4482407" y="11355"/>
                  <a:pt x="4818740" y="15604"/>
                  <a:pt x="5012679" y="0"/>
                </a:cubicBezTo>
                <a:cubicBezTo>
                  <a:pt x="5206618" y="-15604"/>
                  <a:pt x="5366636" y="20530"/>
                  <a:pt x="5468377" y="0"/>
                </a:cubicBezTo>
                <a:cubicBezTo>
                  <a:pt x="5570118" y="-20530"/>
                  <a:pt x="5744755" y="3626"/>
                  <a:pt x="5924075" y="0"/>
                </a:cubicBezTo>
                <a:cubicBezTo>
                  <a:pt x="6103395" y="-3626"/>
                  <a:pt x="6293628" y="29087"/>
                  <a:pt x="6509973" y="0"/>
                </a:cubicBezTo>
                <a:cubicBezTo>
                  <a:pt x="6494608" y="164410"/>
                  <a:pt x="6523707" y="216854"/>
                  <a:pt x="6509973" y="415498"/>
                </a:cubicBezTo>
                <a:cubicBezTo>
                  <a:pt x="6167034" y="432418"/>
                  <a:pt x="6111129" y="428608"/>
                  <a:pt x="5793876" y="415498"/>
                </a:cubicBezTo>
                <a:cubicBezTo>
                  <a:pt x="5476623" y="402388"/>
                  <a:pt x="5343185" y="417586"/>
                  <a:pt x="5207978" y="415498"/>
                </a:cubicBezTo>
                <a:cubicBezTo>
                  <a:pt x="5072771" y="413410"/>
                  <a:pt x="4698928" y="442799"/>
                  <a:pt x="4556981" y="415498"/>
                </a:cubicBezTo>
                <a:cubicBezTo>
                  <a:pt x="4415034" y="388197"/>
                  <a:pt x="4169653" y="407959"/>
                  <a:pt x="3971084" y="415498"/>
                </a:cubicBezTo>
                <a:cubicBezTo>
                  <a:pt x="3772515" y="423037"/>
                  <a:pt x="3653556" y="437719"/>
                  <a:pt x="3385186" y="415498"/>
                </a:cubicBezTo>
                <a:cubicBezTo>
                  <a:pt x="3116816" y="393277"/>
                  <a:pt x="2987058" y="439056"/>
                  <a:pt x="2799288" y="415498"/>
                </a:cubicBezTo>
                <a:cubicBezTo>
                  <a:pt x="2611518" y="391940"/>
                  <a:pt x="2462015" y="405938"/>
                  <a:pt x="2278491" y="415498"/>
                </a:cubicBezTo>
                <a:cubicBezTo>
                  <a:pt x="2094967" y="425058"/>
                  <a:pt x="2011219" y="411915"/>
                  <a:pt x="1822792" y="415498"/>
                </a:cubicBezTo>
                <a:cubicBezTo>
                  <a:pt x="1634365" y="419081"/>
                  <a:pt x="1445166" y="424346"/>
                  <a:pt x="1301995" y="415498"/>
                </a:cubicBezTo>
                <a:cubicBezTo>
                  <a:pt x="1158824" y="406650"/>
                  <a:pt x="1038338" y="395772"/>
                  <a:pt x="846296" y="415498"/>
                </a:cubicBezTo>
                <a:cubicBezTo>
                  <a:pt x="654254" y="435224"/>
                  <a:pt x="393474" y="447640"/>
                  <a:pt x="0" y="415498"/>
                </a:cubicBezTo>
                <a:cubicBezTo>
                  <a:pt x="-2322" y="328634"/>
                  <a:pt x="-8388" y="197594"/>
                  <a:pt x="0" y="0"/>
                </a:cubicBezTo>
                <a:close/>
              </a:path>
            </a:pathLst>
          </a:custGeom>
          <a:solidFill>
            <a:schemeClr val="bg1"/>
          </a:solidFill>
          <a:ln>
            <a:solidFill>
              <a:schemeClr val="accent2">
                <a:lumMod val="75000"/>
              </a:schemeClr>
            </a:solidFill>
            <a:extLst>
              <a:ext uri="{C807C97D-BFC1-408E-A445-0C87EB9F89A2}">
                <ask:lineSketchStyleProps xmlns:ask="http://schemas.microsoft.com/office/drawing/2018/sketchyshapes" sd="1609812583">
                  <a:prstGeom prst="rect">
                    <a:avLst/>
                  </a:prstGeom>
                  <ask:type>
                    <ask:lineSketchFreehand/>
                  </ask:type>
                </ask:lineSketchStyleProps>
              </a:ext>
            </a:extLst>
          </a:ln>
        </p:spPr>
        <p:txBody>
          <a:bodyPr wrap="square">
            <a:spAutoFit/>
          </a:bodyPr>
          <a:lstStyle/>
          <a:p>
            <a:pPr marL="0" indent="0">
              <a:spcBef>
                <a:spcPts val="200"/>
              </a:spcBef>
              <a:buNone/>
            </a:pP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②及び③の疾患については、平成</a:t>
            </a:r>
            <a:r>
              <a:rPr lang="en-US" altLang="ja-JP" sz="1050" dirty="0">
                <a:latin typeface="BIZ UDPゴシック" panose="020B0400000000000000" pitchFamily="50" charset="-128"/>
                <a:ea typeface="BIZ UDPゴシック" panose="020B0400000000000000" pitchFamily="50" charset="-128"/>
              </a:rPr>
              <a:t>26</a:t>
            </a:r>
            <a:r>
              <a:rPr lang="ja-JP" altLang="en-US" sz="1050" dirty="0">
                <a:latin typeface="BIZ UDPゴシック" panose="020B0400000000000000" pitchFamily="50" charset="-128"/>
                <a:ea typeface="BIZ UDPゴシック" panose="020B0400000000000000" pitchFamily="50" charset="-128"/>
              </a:rPr>
              <a:t>年</a:t>
            </a:r>
            <a:r>
              <a:rPr lang="en-US" altLang="ja-JP" sz="1050" dirty="0">
                <a:latin typeface="BIZ UDPゴシック" panose="020B0400000000000000" pitchFamily="50" charset="-128"/>
                <a:ea typeface="BIZ UDPゴシック" panose="020B0400000000000000" pitchFamily="50" charset="-128"/>
              </a:rPr>
              <a:t>12</a:t>
            </a:r>
            <a:r>
              <a:rPr lang="ja-JP" altLang="en-US" sz="1050" dirty="0">
                <a:latin typeface="BIZ UDPゴシック" panose="020B0400000000000000" pitchFamily="50" charset="-128"/>
                <a:ea typeface="BIZ UDPゴシック" panose="020B0400000000000000" pitchFamily="50" charset="-128"/>
              </a:rPr>
              <a:t>月</a:t>
            </a:r>
            <a:r>
              <a:rPr lang="en-US" altLang="ja-JP" sz="1050" dirty="0">
                <a:latin typeface="BIZ UDPゴシック" panose="020B0400000000000000" pitchFamily="50" charset="-128"/>
                <a:ea typeface="BIZ UDPゴシック" panose="020B0400000000000000" pitchFamily="50" charset="-128"/>
              </a:rPr>
              <a:t>31</a:t>
            </a:r>
            <a:r>
              <a:rPr lang="ja-JP" altLang="en-US" sz="1050" dirty="0">
                <a:latin typeface="BIZ UDPゴシック" panose="020B0400000000000000" pitchFamily="50" charset="-128"/>
                <a:ea typeface="BIZ UDPゴシック" panose="020B0400000000000000" pitchFamily="50" charset="-128"/>
              </a:rPr>
              <a:t>日までに当該疾患により当該事業の対象患者として認定され、その後も継続的に認定基準を満たしている者に限る。</a:t>
            </a:r>
            <a:endParaRPr lang="en-US" altLang="ja-JP" sz="1050"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77BC9562-2FEB-801A-CA2B-38FD40896D3E}"/>
              </a:ext>
            </a:extLst>
          </p:cNvPr>
          <p:cNvSpPr txBox="1"/>
          <p:nvPr/>
        </p:nvSpPr>
        <p:spPr>
          <a:xfrm>
            <a:off x="0" y="4931465"/>
            <a:ext cx="2060848" cy="338554"/>
          </a:xfrm>
          <a:prstGeom prst="rect">
            <a:avLst/>
          </a:prstGeom>
          <a:noFill/>
          <a:ln>
            <a:noFill/>
          </a:ln>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〇給付の範囲</a:t>
            </a:r>
          </a:p>
        </p:txBody>
      </p:sp>
      <p:sp>
        <p:nvSpPr>
          <p:cNvPr id="18" name="サブタイトル 2">
            <a:extLst>
              <a:ext uri="{FF2B5EF4-FFF2-40B4-BE49-F238E27FC236}">
                <a16:creationId xmlns:a16="http://schemas.microsoft.com/office/drawing/2014/main" id="{1A54BEF0-5A78-944C-3EE5-75B6CFF52EAE}"/>
              </a:ext>
            </a:extLst>
          </p:cNvPr>
          <p:cNvSpPr txBox="1">
            <a:spLocks/>
          </p:cNvSpPr>
          <p:nvPr/>
        </p:nvSpPr>
        <p:spPr>
          <a:xfrm>
            <a:off x="194379" y="5351581"/>
            <a:ext cx="6469240" cy="612035"/>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1250" dirty="0">
                <a:latin typeface="BIZ UDPゴシック" panose="020B0400000000000000" pitchFamily="50" charset="-128"/>
                <a:ea typeface="BIZ UDPゴシック" panose="020B0400000000000000" pitchFamily="50" charset="-128"/>
              </a:rPr>
              <a:t>健康保険法等で定められた対象疾患の治療に係る診療内容に基づく一部負担金（本人負担分）の全額が給付されます。</a:t>
            </a:r>
          </a:p>
        </p:txBody>
      </p:sp>
      <p:sp>
        <p:nvSpPr>
          <p:cNvPr id="4" name="スライド番号プレースホルダー 4">
            <a:extLst>
              <a:ext uri="{FF2B5EF4-FFF2-40B4-BE49-F238E27FC236}">
                <a16:creationId xmlns:a16="http://schemas.microsoft.com/office/drawing/2014/main" id="{6E391221-0E45-2095-3E8F-3E22A344EBEB}"/>
              </a:ext>
            </a:extLst>
          </p:cNvPr>
          <p:cNvSpPr>
            <a:spLocks noGrp="1"/>
          </p:cNvSpPr>
          <p:nvPr>
            <p:ph type="sldNum" sz="quarter" idx="12"/>
          </p:nvPr>
        </p:nvSpPr>
        <p:spPr>
          <a:xfrm>
            <a:off x="5293291" y="8738983"/>
            <a:ext cx="1543050" cy="486833"/>
          </a:xfrm>
        </p:spPr>
        <p:txBody>
          <a:bodyPr/>
          <a:lstStyle/>
          <a:p>
            <a:r>
              <a:rPr kumimoji="1" lang="en-US" altLang="ja-JP" sz="1600" dirty="0"/>
              <a:t>8</a:t>
            </a:r>
            <a:endParaRPr kumimoji="1" lang="ja-JP" altLang="en-US" sz="1600" dirty="0"/>
          </a:p>
        </p:txBody>
      </p:sp>
      <p:pic>
        <p:nvPicPr>
          <p:cNvPr id="8" name="図 7" descr="アイコン&#10;&#10;AI 生成コンテンツは誤りを含む可能性があります。">
            <a:extLst>
              <a:ext uri="{FF2B5EF4-FFF2-40B4-BE49-F238E27FC236}">
                <a16:creationId xmlns:a16="http://schemas.microsoft.com/office/drawing/2014/main" id="{67E9D8B2-3C8B-27B3-CC9E-43D5C8B63489}"/>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509120" y="6685398"/>
            <a:ext cx="2009784" cy="2194518"/>
          </a:xfrm>
          <a:prstGeom prst="rect">
            <a:avLst/>
          </a:prstGeom>
        </p:spPr>
      </p:pic>
    </p:spTree>
    <p:extLst>
      <p:ext uri="{BB962C8B-B14F-4D97-AF65-F5344CB8AC3E}">
        <p14:creationId xmlns:p14="http://schemas.microsoft.com/office/powerpoint/2010/main" val="3844218667"/>
      </p:ext>
    </p:extLst>
  </p:cSld>
  <p:clrMapOvr>
    <a:masterClrMapping/>
  </p:clrMapOvr>
  <mc:AlternateContent xmlns:mc="http://schemas.openxmlformats.org/markup-compatibility/2006" xmlns:p14="http://schemas.microsoft.com/office/powerpoint/2010/main">
    <mc:Choice Requires="p14">
      <p:transition spd="slow" p14:dur="2000" advTm="2935"/>
    </mc:Choice>
    <mc:Fallback xmlns="">
      <p:transition spd="slow" advTm="2935"/>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11518</TotalTime>
  <Words>5539</Words>
  <Application>Microsoft Office PowerPoint</Application>
  <PresentationFormat>画面に合わせる (4:3)</PresentationFormat>
  <Paragraphs>684</Paragraphs>
  <Slides>26</Slides>
  <Notes>26</Notes>
  <HiddenSlides>0</HiddenSlides>
  <MMClips>0</MMClips>
  <ScaleCrop>false</ScaleCrop>
  <HeadingPairs>
    <vt:vector size="8" baseType="variant">
      <vt:variant>
        <vt:lpstr>使用されているフォント</vt:lpstr>
      </vt:variant>
      <vt:variant>
        <vt:i4>9</vt:i4>
      </vt:variant>
      <vt:variant>
        <vt:lpstr>テーマ</vt:lpstr>
      </vt:variant>
      <vt:variant>
        <vt:i4>1</vt:i4>
      </vt:variant>
      <vt:variant>
        <vt:lpstr>埋め込まれた OLE サーバー</vt:lpstr>
      </vt:variant>
      <vt:variant>
        <vt:i4>2</vt:i4>
      </vt:variant>
      <vt:variant>
        <vt:lpstr>スライド タイトル</vt:lpstr>
      </vt:variant>
      <vt:variant>
        <vt:i4>26</vt:i4>
      </vt:variant>
    </vt:vector>
  </HeadingPairs>
  <TitlesOfParts>
    <vt:vector size="38" baseType="lpstr">
      <vt:lpstr>BIZ UDPゴシック</vt:lpstr>
      <vt:lpstr>HGSｺﾞｼｯｸM</vt:lpstr>
      <vt:lpstr>HG丸ｺﾞｼｯｸM-PRO</vt:lpstr>
      <vt:lpstr>UD デジタル 教科書体 NK-B</vt:lpstr>
      <vt:lpstr>游ゴシック</vt:lpstr>
      <vt:lpstr>游ゴシック Light</vt:lpstr>
      <vt:lpstr>Arial</vt:lpstr>
      <vt:lpstr>Calibri</vt:lpstr>
      <vt:lpstr>Century Gothic</vt:lpstr>
      <vt:lpstr>Office テーマ</vt:lpstr>
      <vt:lpstr>ワークシート</vt:lpstr>
      <vt:lpstr>Worksheet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難病医療費助成制度について</dc:title>
  <dc:creator>健康国保課</dc:creator>
  <cp:lastModifiedBy>林﨑 なみえ</cp:lastModifiedBy>
  <cp:revision>552</cp:revision>
  <cp:lastPrinted>2025-11-28T07:15:07Z</cp:lastPrinted>
  <dcterms:created xsi:type="dcterms:W3CDTF">2016-07-15T01:43:19Z</dcterms:created>
  <dcterms:modified xsi:type="dcterms:W3CDTF">2025-12-25T00:20:52Z</dcterms:modified>
</cp:coreProperties>
</file>